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Lst>
  <p:notesMasterIdLst>
    <p:notesMasterId r:id="rId66"/>
  </p:notesMasterIdLst>
  <p:handoutMasterIdLst>
    <p:handoutMasterId r:id="rId67"/>
  </p:handoutMasterIdLst>
  <p:sldIdLst>
    <p:sldId id="257" r:id="rId3"/>
    <p:sldId id="275" r:id="rId4"/>
    <p:sldId id="373" r:id="rId5"/>
    <p:sldId id="318" r:id="rId6"/>
    <p:sldId id="293" r:id="rId7"/>
    <p:sldId id="323" r:id="rId8"/>
    <p:sldId id="324" r:id="rId9"/>
    <p:sldId id="325" r:id="rId10"/>
    <p:sldId id="294" r:id="rId11"/>
    <p:sldId id="365" r:id="rId12"/>
    <p:sldId id="326" r:id="rId13"/>
    <p:sldId id="327" r:id="rId14"/>
    <p:sldId id="330" r:id="rId15"/>
    <p:sldId id="374" r:id="rId16"/>
    <p:sldId id="328" r:id="rId17"/>
    <p:sldId id="381" r:id="rId18"/>
    <p:sldId id="368" r:id="rId19"/>
    <p:sldId id="334" r:id="rId20"/>
    <p:sldId id="335" r:id="rId21"/>
    <p:sldId id="336" r:id="rId22"/>
    <p:sldId id="337" r:id="rId23"/>
    <p:sldId id="338" r:id="rId24"/>
    <p:sldId id="331" r:id="rId25"/>
    <p:sldId id="375" r:id="rId26"/>
    <p:sldId id="340" r:id="rId27"/>
    <p:sldId id="342" r:id="rId28"/>
    <p:sldId id="343" r:id="rId29"/>
    <p:sldId id="344" r:id="rId30"/>
    <p:sldId id="341" r:id="rId31"/>
    <p:sldId id="345" r:id="rId32"/>
    <p:sldId id="346" r:id="rId33"/>
    <p:sldId id="347" r:id="rId34"/>
    <p:sldId id="348" r:id="rId35"/>
    <p:sldId id="349" r:id="rId36"/>
    <p:sldId id="350" r:id="rId37"/>
    <p:sldId id="351" r:id="rId38"/>
    <p:sldId id="369" r:id="rId39"/>
    <p:sldId id="353" r:id="rId40"/>
    <p:sldId id="354" r:id="rId41"/>
    <p:sldId id="370" r:id="rId42"/>
    <p:sldId id="371" r:id="rId43"/>
    <p:sldId id="376" r:id="rId44"/>
    <p:sldId id="377" r:id="rId45"/>
    <p:sldId id="378" r:id="rId46"/>
    <p:sldId id="372" r:id="rId47"/>
    <p:sldId id="359" r:id="rId48"/>
    <p:sldId id="360" r:id="rId49"/>
    <p:sldId id="361" r:id="rId50"/>
    <p:sldId id="362" r:id="rId51"/>
    <p:sldId id="356" r:id="rId52"/>
    <p:sldId id="290" r:id="rId53"/>
    <p:sldId id="357" r:id="rId54"/>
    <p:sldId id="277" r:id="rId55"/>
    <p:sldId id="358" r:id="rId56"/>
    <p:sldId id="363" r:id="rId57"/>
    <p:sldId id="366" r:id="rId58"/>
    <p:sldId id="367" r:id="rId59"/>
    <p:sldId id="380" r:id="rId60"/>
    <p:sldId id="312" r:id="rId61"/>
    <p:sldId id="313" r:id="rId62"/>
    <p:sldId id="379" r:id="rId63"/>
    <p:sldId id="322" r:id="rId64"/>
    <p:sldId id="269" r:id="rId65"/>
  </p:sldIdLst>
  <p:sldSz cx="9144000" cy="6858000" type="screen4x3"/>
  <p:notesSz cx="6946900" cy="9271000"/>
  <p:custDataLst>
    <p:tags r:id="rId6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65" autoAdjust="0"/>
  </p:normalViewPr>
  <p:slideViewPr>
    <p:cSldViewPr>
      <p:cViewPr varScale="1">
        <p:scale>
          <a:sx n="78" d="100"/>
          <a:sy n="78" d="100"/>
        </p:scale>
        <p:origin x="-1248"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543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2"/>
            <a:ext cx="3010323" cy="463867"/>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vl1pPr>
          </a:lstStyle>
          <a:p>
            <a:endParaRPr lang="en-US"/>
          </a:p>
        </p:txBody>
      </p:sp>
      <p:sp>
        <p:nvSpPr>
          <p:cNvPr id="47107" name="Rectangle 3"/>
          <p:cNvSpPr>
            <a:spLocks noGrp="1" noChangeArrowheads="1"/>
          </p:cNvSpPr>
          <p:nvPr>
            <p:ph type="dt" sz="quarter" idx="1"/>
          </p:nvPr>
        </p:nvSpPr>
        <p:spPr bwMode="auto">
          <a:xfrm>
            <a:off x="3934969" y="2"/>
            <a:ext cx="3010323" cy="463867"/>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vl1pPr>
          </a:lstStyle>
          <a:p>
            <a:endParaRPr lang="en-US"/>
          </a:p>
        </p:txBody>
      </p:sp>
      <p:sp>
        <p:nvSpPr>
          <p:cNvPr id="47108" name="Rectangle 4"/>
          <p:cNvSpPr>
            <a:spLocks noGrp="1" noChangeArrowheads="1"/>
          </p:cNvSpPr>
          <p:nvPr>
            <p:ph type="ftr" sz="quarter" idx="2"/>
          </p:nvPr>
        </p:nvSpPr>
        <p:spPr bwMode="auto">
          <a:xfrm>
            <a:off x="1" y="8805552"/>
            <a:ext cx="3010323" cy="463867"/>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vl1pPr>
          </a:lstStyle>
          <a:p>
            <a:endParaRPr lang="en-US"/>
          </a:p>
        </p:txBody>
      </p:sp>
      <p:sp>
        <p:nvSpPr>
          <p:cNvPr id="47109" name="Rectangle 5"/>
          <p:cNvSpPr>
            <a:spLocks noGrp="1" noChangeArrowheads="1"/>
          </p:cNvSpPr>
          <p:nvPr>
            <p:ph type="sldNum" sz="quarter" idx="3"/>
          </p:nvPr>
        </p:nvSpPr>
        <p:spPr bwMode="auto">
          <a:xfrm>
            <a:off x="3934969" y="8805552"/>
            <a:ext cx="3010323" cy="463867"/>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vl1pPr>
          </a:lstStyle>
          <a:p>
            <a:fld id="{0450D770-268D-453D-8642-BCE03489541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2"/>
            <a:ext cx="3010323" cy="463867"/>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934969" y="2"/>
            <a:ext cx="3010323" cy="463867"/>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vl1pPr>
          </a:lstStyle>
          <a:p>
            <a:endParaRPr lang="en-US"/>
          </a:p>
        </p:txBody>
      </p:sp>
      <p:sp>
        <p:nvSpPr>
          <p:cNvPr id="7172" name="Rectangle 4"/>
          <p:cNvSpPr>
            <a:spLocks noGrp="1" noRot="1" noChangeAspect="1" noChangeArrowheads="1" noTextEdit="1"/>
          </p:cNvSpPr>
          <p:nvPr>
            <p:ph type="sldImg" idx="2"/>
          </p:nvPr>
        </p:nvSpPr>
        <p:spPr bwMode="auto">
          <a:xfrm>
            <a:off x="1158875" y="696913"/>
            <a:ext cx="4630738" cy="3475037"/>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94690" y="4404359"/>
            <a:ext cx="5557520" cy="417005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1" y="8805552"/>
            <a:ext cx="3010323" cy="463867"/>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934969" y="8805552"/>
            <a:ext cx="3010323" cy="463867"/>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vl1pPr>
          </a:lstStyle>
          <a:p>
            <a:fld id="{76B2A34D-3DFE-4A2D-8D23-4B516EE9F7A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AEAAB74-E7FD-4023-8FF4-1BDD72221834}" type="slidenum">
              <a:rPr lang="en-US" smtClean="0"/>
              <a:pPr/>
              <a:t>4</a:t>
            </a:fld>
            <a:endParaRPr lang="en-US" smtClean="0"/>
          </a:p>
        </p:txBody>
      </p:sp>
      <p:sp>
        <p:nvSpPr>
          <p:cNvPr id="35843" name="Rectangle 2"/>
          <p:cNvSpPr>
            <a:spLocks noGrp="1" noChangeArrowheads="1"/>
          </p:cNvSpPr>
          <p:nvPr>
            <p:ph type="body" idx="1"/>
          </p:nvPr>
        </p:nvSpPr>
        <p:spPr>
          <a:noFill/>
          <a:ln/>
        </p:spPr>
        <p:txBody>
          <a:bodyPr/>
          <a:lstStyle/>
          <a:p>
            <a:r>
              <a:rPr lang="en-US" smtClean="0"/>
              <a:t>Man has been concerned about the earth on which he lives for many centuries. During very early times this concern was limited, naturally, to the immediate vicinity of his home; later it expanded to the distance of markets or exchange places; and finally, with the development of means of transportation man became interested in his whole world. Much of this early "world interest" was evidenced by speculation concerning the size, shape, and composition of the earth. </a:t>
            </a:r>
          </a:p>
          <a:p>
            <a:r>
              <a:rPr lang="en-US" smtClean="0"/>
              <a:t>The early Greeks, in their speculation and theorizing, ranged from the flat disc advocated by Homer to Pythagoras' spherical figure-an idea supported one hundred years later by Aristotle. Pythagoras was a mathematician and to him the most perfect figure was a sphere. He reasoned that the gods would create a perfect figure and therefore the earth was created to be spherical in shape. Anaximenes, an early Greek scientist, believed strongly that the earth was rectangular in shape. </a:t>
            </a:r>
          </a:p>
        </p:txBody>
      </p:sp>
      <p:sp>
        <p:nvSpPr>
          <p:cNvPr id="35844" name="Rectangle 3"/>
          <p:cNvSpPr>
            <a:spLocks noGrp="1" noRot="1" noChangeAspect="1" noChangeArrowheads="1" noTextEdit="1"/>
          </p:cNvSpPr>
          <p:nvPr>
            <p:ph type="sldImg"/>
          </p:nvPr>
        </p:nvSpPr>
        <p:spPr>
          <a:xfrm>
            <a:off x="1163638" y="692150"/>
            <a:ext cx="4619625" cy="3465513"/>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EFE6F8D-F30A-4A2C-B941-CFF970C43C8C}" type="slidenum">
              <a:rPr lang="en-US" smtClean="0"/>
              <a:pPr/>
              <a:t>13</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a:lnSpc>
                <a:spcPct val="90000"/>
              </a:lnSpc>
            </a:pPr>
            <a:r>
              <a:rPr lang="en-US" sz="900" dirty="0" smtClean="0"/>
              <a:t>It turns out that MSL is a close approximation to another surface, defined by gravity, called the </a:t>
            </a:r>
            <a:r>
              <a:rPr lang="en-US" sz="900" b="1" dirty="0" smtClean="0"/>
              <a:t>geoid</a:t>
            </a:r>
            <a:r>
              <a:rPr lang="en-US" sz="900" dirty="0" smtClean="0"/>
              <a:t>, which is the </a:t>
            </a:r>
            <a:r>
              <a:rPr lang="en-US" sz="900" i="1" dirty="0" smtClean="0"/>
              <a:t>true zero surface for measuring elevations</a:t>
            </a:r>
            <a:r>
              <a:rPr lang="en-US" sz="900" dirty="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pPr>
              <a:lnSpc>
                <a:spcPct val="90000"/>
              </a:lnSpc>
            </a:pPr>
            <a:r>
              <a:rPr lang="en-US" sz="900" dirty="0" smtClean="0"/>
              <a:t>Leveling network in the early 1900s</a:t>
            </a:r>
          </a:p>
          <a:p>
            <a:pPr>
              <a:lnSpc>
                <a:spcPct val="90000"/>
              </a:lnSpc>
            </a:pPr>
            <a:r>
              <a:rPr lang="en-US" sz="900" dirty="0" smtClean="0">
                <a:solidFill>
                  <a:srgbClr val="FF3300"/>
                </a:solidFill>
              </a:rPr>
              <a:t>Click</a:t>
            </a:r>
          </a:p>
          <a:p>
            <a:pPr>
              <a:lnSpc>
                <a:spcPct val="90000"/>
              </a:lnSpc>
            </a:pPr>
            <a:r>
              <a:rPr lang="en-US" sz="900" dirty="0" smtClean="0"/>
              <a:t>Table showing the progression of network density and adjustments</a:t>
            </a:r>
          </a:p>
          <a:p>
            <a:pPr>
              <a:lnSpc>
                <a:spcPct val="90000"/>
              </a:lnSpc>
            </a:pPr>
            <a:r>
              <a:rPr lang="en-US" sz="900" dirty="0" smtClean="0">
                <a:solidFill>
                  <a:srgbClr val="FF3300"/>
                </a:solidFill>
              </a:rPr>
              <a:t>Click</a:t>
            </a:r>
          </a:p>
          <a:p>
            <a:pPr>
              <a:lnSpc>
                <a:spcPct val="90000"/>
              </a:lnSpc>
            </a:pPr>
            <a:r>
              <a:rPr lang="en-US" sz="900" dirty="0" smtClean="0"/>
              <a:t>Definition: NGVD29 – The National Geodetic Vertical Datum of 1929… (21,000+ k leveling)</a:t>
            </a:r>
          </a:p>
          <a:p>
            <a:pPr>
              <a:lnSpc>
                <a:spcPct val="90000"/>
              </a:lnSpc>
            </a:pPr>
            <a:r>
              <a:rPr lang="en-US" sz="900" dirty="0" smtClean="0"/>
              <a:t>The </a:t>
            </a:r>
            <a:r>
              <a:rPr lang="en-US" sz="900" b="1" dirty="0" smtClean="0"/>
              <a:t>Sea Level Datum of 1929</a:t>
            </a:r>
            <a:r>
              <a:rPr lang="en-US" sz="900" dirty="0" smtClean="0"/>
              <a:t> was the vertical control datum established for vertical control surveying in the United States of America by the General Adjustment of 1929. The datum was used to measure elevation or altitude above, and depression or depth below, mean sea level (MSL).</a:t>
            </a:r>
          </a:p>
          <a:p>
            <a:pPr>
              <a:lnSpc>
                <a:spcPct val="90000"/>
              </a:lnSpc>
            </a:pPr>
            <a:r>
              <a:rPr lang="en-US" sz="900" dirty="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pPr>
              <a:lnSpc>
                <a:spcPct val="90000"/>
              </a:lnSpc>
            </a:pPr>
            <a:r>
              <a:rPr lang="en-US" sz="900" dirty="0" smtClean="0"/>
              <a:t>Since the Sea Level Datum of 1929 was a hybrid model, it was not a pure model of mean sea level, the geoid, or any other </a:t>
            </a:r>
            <a:r>
              <a:rPr lang="en-US" sz="900" dirty="0" err="1" smtClean="0"/>
              <a:t>equipotential</a:t>
            </a:r>
            <a:r>
              <a:rPr lang="en-US" sz="900" dirty="0" smtClean="0"/>
              <a:t> surface. Therefore, it was renamed the National Geodetic Vertical Datum of 1929 (NGVD 29) in 1973. </a:t>
            </a:r>
          </a:p>
          <a:p>
            <a:pPr>
              <a:lnSpc>
                <a:spcPct val="90000"/>
              </a:lnSpc>
            </a:pPr>
            <a:r>
              <a:rPr lang="en-US" sz="900" dirty="0" smtClean="0">
                <a:solidFill>
                  <a:srgbClr val="FF3300"/>
                </a:solidFill>
              </a:rPr>
              <a:t>Click</a:t>
            </a:r>
          </a:p>
          <a:p>
            <a:pPr>
              <a:lnSpc>
                <a:spcPct val="90000"/>
              </a:lnSpc>
            </a:pPr>
            <a:r>
              <a:rPr lang="en-US" sz="900" dirty="0" smtClean="0"/>
              <a:t>The NGVD 29 was subsequently replaced by the North American Vertical Datum of 1988 (NAVD 88) based upon the General Adjustment of the North American Datum of 1988.</a:t>
            </a:r>
          </a:p>
          <a:p>
            <a:pPr>
              <a:lnSpc>
                <a:spcPct val="90000"/>
              </a:lnSpc>
            </a:pPr>
            <a:r>
              <a:rPr lang="en-US" sz="900" dirty="0" smtClean="0"/>
              <a:t>NAVD88 is tied or held fixed at one bench mark (Rimouski at Father’s Point along the St. Lawrence Seaway.</a:t>
            </a:r>
          </a:p>
          <a:p>
            <a:pPr>
              <a:lnSpc>
                <a:spcPct val="90000"/>
              </a:lnSpc>
            </a:pPr>
            <a:endParaRPr lang="en-US" sz="9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14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C3F62D6-81E8-4BF7-8C9F-C2B12BDE3DF2}" type="slidenum">
              <a:rPr lang="en-US"/>
              <a:pPr/>
              <a:t>15</a:t>
            </a:fld>
            <a:endParaRPr lang="en-US"/>
          </a:p>
        </p:txBody>
      </p:sp>
      <p:sp>
        <p:nvSpPr>
          <p:cNvPr id="1196034" name="Rectangle 2"/>
          <p:cNvSpPr>
            <a:spLocks noGrp="1" noRot="1" noChangeAspect="1" noChangeArrowheads="1" noTextEdit="1"/>
          </p:cNvSpPr>
          <p:nvPr>
            <p:ph type="sldImg"/>
          </p:nvPr>
        </p:nvSpPr>
        <p:spPr>
          <a:xfrm>
            <a:off x="3552825" y="177800"/>
            <a:ext cx="3322638" cy="2492375"/>
          </a:xfrm>
          <a:ln/>
        </p:spPr>
      </p:sp>
      <p:sp>
        <p:nvSpPr>
          <p:cNvPr id="1196035" name="Rectangle 3"/>
          <p:cNvSpPr>
            <a:spLocks noGrp="1" noChangeArrowheads="1"/>
          </p:cNvSpPr>
          <p:nvPr>
            <p:ph type="body" idx="1"/>
          </p:nvPr>
        </p:nvSpPr>
        <p:spPr>
          <a:xfrm>
            <a:off x="558004" y="5974929"/>
            <a:ext cx="5813204" cy="2858411"/>
          </a:xfrm>
          <a:noFill/>
          <a:ln>
            <a:solidFill>
              <a:schemeClr val="tx1"/>
            </a:solidFill>
          </a:ln>
        </p:spPr>
        <p:txBody>
          <a:bodyPr/>
          <a:lstStyle/>
          <a:p>
            <a:r>
              <a:rPr lang="en-US" sz="1600" dirty="0"/>
              <a:t>This shape is what we reference </a:t>
            </a:r>
            <a:r>
              <a:rPr lang="en-US" sz="1600" dirty="0">
                <a:solidFill>
                  <a:srgbClr val="660066"/>
                </a:solidFill>
              </a:rPr>
              <a:t>NAD83</a:t>
            </a:r>
            <a:r>
              <a:rPr lang="en-US" sz="1600" dirty="0"/>
              <a:t> and the GPS system to.  </a:t>
            </a:r>
          </a:p>
          <a:p>
            <a:r>
              <a:rPr lang="en-US" sz="1600" dirty="0"/>
              <a:t>Both the horizontal and vertical coordinates originate with this surface. </a:t>
            </a:r>
          </a:p>
          <a:p>
            <a:r>
              <a:rPr lang="en-US" sz="1000" dirty="0"/>
              <a:t>The Pythagorean concept of a spherical Earth offers a simple surface which is mathematically easy to deal with. Many astronomical and navigational computations use it as a surface representing the Earth. While the sphere is a close approximation of the true figure of the Earth and satisfactory for many purposes, to the geodesists interested in the measurement of long distances—spanning continents and oceans—a more exact figure is necessary. Closer approximations range from </a:t>
            </a:r>
            <a:r>
              <a:rPr lang="en-US" sz="1000" dirty="0" err="1"/>
              <a:t>modelling</a:t>
            </a:r>
            <a:r>
              <a:rPr lang="en-US" sz="1000" dirty="0"/>
              <a:t> the shape of the entire Earth as an oblate spheroid or an oblate ellipsoid to the use of spherical harmonics or local approximations in terms of local reference ellipsoids. The idea of a planar or flat surface for Earth, however, is still acceptable for surveys of small areas as local topography is more important than the curvature. Plane-table surveys are made for relatively small areas and no account is taken of the curvature of the Earth. A survey of a city would likely be computed as though the Earth were a plane surface the size of the city. For such small areas, exact positions can be determined relative to each other without considering the size and shape of the total Earth.</a:t>
            </a:r>
          </a:p>
        </p:txBody>
      </p:sp>
      <p:sp>
        <p:nvSpPr>
          <p:cNvPr id="1196036" name="Text Box 4"/>
          <p:cNvSpPr txBox="1">
            <a:spLocks noChangeArrowheads="1"/>
          </p:cNvSpPr>
          <p:nvPr/>
        </p:nvSpPr>
        <p:spPr bwMode="auto">
          <a:xfrm>
            <a:off x="278199" y="471326"/>
            <a:ext cx="3187212" cy="5442685"/>
          </a:xfrm>
          <a:prstGeom prst="rect">
            <a:avLst/>
          </a:prstGeom>
          <a:noFill/>
          <a:ln w="9525">
            <a:solidFill>
              <a:schemeClr val="tx1"/>
            </a:solidFill>
            <a:miter lim="800000"/>
            <a:headEnd/>
            <a:tailEnd/>
          </a:ln>
          <a:effectLst/>
        </p:spPr>
        <p:txBody>
          <a:bodyPr lIns="92455" tIns="46227" rIns="92455" bIns="46227">
            <a:spAutoFit/>
          </a:bodyPr>
          <a:lstStyle/>
          <a:p>
            <a:pPr eaLnBrk="0" hangingPunct="0"/>
            <a:r>
              <a:rPr lang="en-US" sz="1000" dirty="0"/>
              <a:t>Earth - Lumpy Bumpy rock that is difficult if not impossible to describe with an equation.</a:t>
            </a:r>
          </a:p>
          <a:p>
            <a:pPr eaLnBrk="0" hangingPunct="0"/>
            <a:r>
              <a:rPr lang="en-US" sz="1000" dirty="0"/>
              <a:t> </a:t>
            </a:r>
            <a:r>
              <a:rPr lang="en-US" sz="1000" dirty="0">
                <a:solidFill>
                  <a:srgbClr val="FF0000"/>
                </a:solidFill>
              </a:rPr>
              <a:t>Click</a:t>
            </a:r>
          </a:p>
          <a:p>
            <a:pPr eaLnBrk="0" hangingPunct="0"/>
            <a:r>
              <a:rPr lang="en-US" sz="1000" dirty="0"/>
              <a:t>Let's take a sphere and put its center at the earth's center of mass</a:t>
            </a:r>
          </a:p>
          <a:p>
            <a:pPr eaLnBrk="0" hangingPunct="0"/>
            <a:r>
              <a:rPr lang="en-US" sz="1000" dirty="0"/>
              <a:t>Then resize the sphere to best fit the earth - radius of 6,378137.0 meters (later to become the semi-major axis)</a:t>
            </a:r>
          </a:p>
          <a:p>
            <a:pPr eaLnBrk="0" hangingPunct="0"/>
            <a:r>
              <a:rPr lang="en-US" sz="1000" dirty="0"/>
              <a:t>This is a pretty good fit but we are out a little at the poles.</a:t>
            </a:r>
          </a:p>
          <a:p>
            <a:pPr eaLnBrk="0" hangingPunct="0"/>
            <a:r>
              <a:rPr lang="en-US" sz="1000" dirty="0">
                <a:solidFill>
                  <a:srgbClr val="FF0000"/>
                </a:solidFill>
              </a:rPr>
              <a:t>Click</a:t>
            </a:r>
          </a:p>
          <a:p>
            <a:pPr eaLnBrk="0" hangingPunct="0"/>
            <a:r>
              <a:rPr lang="en-US" sz="1000" dirty="0"/>
              <a:t>Now we can squash the sphere at the poles for a better fit. This creates an oblate spheroid.</a:t>
            </a:r>
          </a:p>
          <a:p>
            <a:pPr eaLnBrk="0" hangingPunct="0"/>
            <a:r>
              <a:rPr lang="en-US" sz="1000" dirty="0"/>
              <a:t>Now the diameter along the polar (semi-minor) axis is 6,356,752 meters.</a:t>
            </a:r>
          </a:p>
          <a:p>
            <a:pPr eaLnBrk="0" hangingPunct="0"/>
            <a:r>
              <a:rPr lang="en-US" sz="1000" dirty="0"/>
              <a:t>We can now describe the earth's shape with an equation.</a:t>
            </a:r>
          </a:p>
          <a:p>
            <a:pPr eaLnBrk="0" hangingPunct="0"/>
            <a:r>
              <a:rPr lang="en-US" sz="1000" dirty="0"/>
              <a:t>a= 637813.000007 meters</a:t>
            </a:r>
          </a:p>
          <a:p>
            <a:pPr eaLnBrk="0" hangingPunct="0"/>
            <a:r>
              <a:rPr lang="en-US" sz="1000" dirty="0"/>
              <a:t>b= 6356752.31414 meters</a:t>
            </a:r>
          </a:p>
          <a:p>
            <a:pPr eaLnBrk="0" hangingPunct="0"/>
            <a:r>
              <a:rPr lang="en-US" sz="1000" dirty="0"/>
              <a:t>f= 1/(a-b)/a = 298.2572220972</a:t>
            </a:r>
          </a:p>
          <a:p>
            <a:pPr eaLnBrk="0" hangingPunct="0"/>
            <a:r>
              <a:rPr lang="en-US" sz="1000" dirty="0">
                <a:solidFill>
                  <a:srgbClr val="FF0000"/>
                </a:solidFill>
              </a:rPr>
              <a:t>Click</a:t>
            </a:r>
          </a:p>
          <a:p>
            <a:pPr eaLnBrk="0" hangingPunct="0"/>
            <a:r>
              <a:rPr lang="en-US" sz="1000" dirty="0"/>
              <a:t>We now have an ellipsoid - Since the Earth is in fact flattened slightly at the poles and bulges somewhat at the equator, the geometrical figure used in geodesy to most nearly approximate the shape of the Earth is an ellipsoid of revolution. </a:t>
            </a:r>
          </a:p>
          <a:p>
            <a:pPr eaLnBrk="0" hangingPunct="0"/>
            <a:r>
              <a:rPr lang="en-US" sz="1000" dirty="0"/>
              <a:t>The ellipsoid of revolution is the figure which would be obtained by rotating an ellipse about its shorter axis. An ellipsoid of revolution describing the figure of the Earth is called a reference ellipsoid.</a:t>
            </a:r>
          </a:p>
          <a:p>
            <a:pPr eaLnBrk="0" hangingPunct="0"/>
            <a:r>
              <a:rPr lang="en-US" sz="1200" dirty="0"/>
              <a:t>Definition:</a:t>
            </a:r>
          </a:p>
          <a:p>
            <a:pPr eaLnBrk="0" hangingPunct="0">
              <a:spcBef>
                <a:spcPct val="50000"/>
              </a:spcBef>
            </a:pPr>
            <a:r>
              <a:rPr lang="en-US" sz="1000" dirty="0"/>
              <a:t>NAD83 – The North American Datum of 1983 – the earth centered, earth fixed reference system that uses the GRS80 ellipsoid</a:t>
            </a:r>
          </a:p>
        </p:txBody>
      </p:sp>
      <p:sp>
        <p:nvSpPr>
          <p:cNvPr id="1196037" name="Text Box 5"/>
          <p:cNvSpPr txBox="1">
            <a:spLocks noChangeArrowheads="1"/>
          </p:cNvSpPr>
          <p:nvPr/>
        </p:nvSpPr>
        <p:spPr bwMode="auto">
          <a:xfrm>
            <a:off x="3619785" y="2670843"/>
            <a:ext cx="3188820" cy="3145375"/>
          </a:xfrm>
          <a:prstGeom prst="rect">
            <a:avLst/>
          </a:prstGeom>
          <a:noFill/>
          <a:ln w="9525">
            <a:solidFill>
              <a:schemeClr val="tx1"/>
            </a:solidFill>
            <a:miter lim="800000"/>
            <a:headEnd/>
            <a:tailEnd/>
          </a:ln>
          <a:effectLst/>
        </p:spPr>
        <p:txBody>
          <a:bodyPr lIns="92455" tIns="46227" rIns="92455" bIns="46227">
            <a:spAutoFit/>
          </a:bodyPr>
          <a:lstStyle/>
          <a:p>
            <a:pPr eaLnBrk="0" hangingPunct="0">
              <a:spcBef>
                <a:spcPct val="30000"/>
              </a:spcBef>
            </a:pPr>
            <a:r>
              <a:rPr lang="en-US" sz="1200" dirty="0"/>
              <a:t>The rotation of the Earth creates the equatorial bulge so that the equatorial diameter is 43 km larger than the pole to pole diameter.[37] The largest local deviations in the rocky surface of the Earth are Mount Everest (8,848 m above local sea level) and the Mariana Trench (10,911 m below local sea level). Hence compared to a perfect ellipsoid, the Earth has a tolerance of about one part in about 584, or 0.17%, which is less than the 0.22% tolerance allowed in billiard balls.[38] Because of the bulge, the feature farthest from the center of the Earth is actually Mount Chimborazo in Ecuador.[39]</a:t>
            </a:r>
          </a:p>
          <a:p>
            <a:pPr algn="ctr" eaLnBrk="0" hangingPunct="0">
              <a:spcBef>
                <a:spcPct val="50000"/>
              </a:spcBef>
            </a:pPr>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39F31-050D-457C-BB63-0223D2C0C163}" type="slidenum">
              <a:rPr lang="en-US"/>
              <a:pPr/>
              <a:t>16</a:t>
            </a:fld>
            <a:endParaRPr lang="en-US"/>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r>
              <a:rPr lang="en-US" b="1"/>
              <a:t>ITRF</a:t>
            </a:r>
            <a:r>
              <a:rPr lang="en-US"/>
              <a:t> (International Terrestrial Reference Frame) just has an origin; take NAD83 shaped ellipsoid centered at the ITRF origin to derive ITRF97 ellipsoid heights.</a:t>
            </a:r>
          </a:p>
          <a:p>
            <a:endParaRPr lang="en-US" b="1"/>
          </a:p>
          <a:p>
            <a:r>
              <a:rPr lang="en-US" b="1"/>
              <a:t>Ellipsoid heights NAD83 vs. ITRF97</a:t>
            </a:r>
            <a:r>
              <a:rPr lang="en-US"/>
              <a:t> - Defined origins are best estimate of the center of mass; NAD83 is not geocentric.  Move origin; move ellipsoid surface as illustrated.</a:t>
            </a:r>
          </a:p>
          <a:p>
            <a:endParaRPr lang="en-US"/>
          </a:p>
          <a:p>
            <a:r>
              <a:rPr lang="en-US" b="1"/>
              <a:t>Ellipsoid height differences</a:t>
            </a:r>
            <a:r>
              <a:rPr lang="en-US"/>
              <a:t> reflect the non-geocentricity of NAD83.</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D3170A12-A28E-4DA7-B32A-6DE9220209CE}" type="slidenum">
              <a:rPr lang="en-US"/>
              <a:pPr/>
              <a:t>17</a:t>
            </a:fld>
            <a:endParaRPr lang="en-US"/>
          </a:p>
        </p:txBody>
      </p:sp>
      <p:sp>
        <p:nvSpPr>
          <p:cNvPr id="30723"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9F1992C-661E-4232-AB90-35514C2A3FB4}" type="slidenum">
              <a:rPr lang="en-US"/>
              <a:pPr/>
              <a:t>19</a:t>
            </a:fld>
            <a:endParaRPr lang="en-US"/>
          </a:p>
        </p:txBody>
      </p:sp>
      <p:sp>
        <p:nvSpPr>
          <p:cNvPr id="1310722" name="Rectangle 2"/>
          <p:cNvSpPr>
            <a:spLocks noGrp="1" noRot="1" noChangeAspect="1" noChangeArrowheads="1" noTextEdit="1"/>
          </p:cNvSpPr>
          <p:nvPr>
            <p:ph type="sldImg"/>
          </p:nvPr>
        </p:nvSpPr>
        <p:spPr>
          <a:ln/>
        </p:spPr>
      </p:sp>
      <p:sp>
        <p:nvSpPr>
          <p:cNvPr id="131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693CE10-D7F1-45A7-8DEB-11A4A1B48338}" type="slidenum">
              <a:rPr lang="en-US"/>
              <a:pPr/>
              <a:t>20</a:t>
            </a:fld>
            <a:endParaRPr lang="en-US"/>
          </a:p>
        </p:txBody>
      </p:sp>
      <p:sp>
        <p:nvSpPr>
          <p:cNvPr id="1206274" name="Rectangle 2"/>
          <p:cNvSpPr>
            <a:spLocks noGrp="1" noRot="1" noChangeAspect="1" noChangeArrowheads="1" noTextEdit="1"/>
          </p:cNvSpPr>
          <p:nvPr>
            <p:ph type="sldImg"/>
          </p:nvPr>
        </p:nvSpPr>
        <p:spPr>
          <a:ln/>
        </p:spPr>
      </p:sp>
      <p:sp>
        <p:nvSpPr>
          <p:cNvPr id="120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9865FC5-83A7-4ADD-A2F5-9E1C879E3BDD}" type="slidenum">
              <a:rPr lang="en-US"/>
              <a:pPr/>
              <a:t>21</a:t>
            </a:fld>
            <a:endParaRPr lang="en-US"/>
          </a:p>
        </p:txBody>
      </p:sp>
      <p:sp>
        <p:nvSpPr>
          <p:cNvPr id="1487874" name="Rectangle 2"/>
          <p:cNvSpPr>
            <a:spLocks noGrp="1" noRot="1" noChangeAspect="1" noChangeArrowheads="1" noTextEdit="1"/>
          </p:cNvSpPr>
          <p:nvPr>
            <p:ph type="sldImg"/>
          </p:nvPr>
        </p:nvSpPr>
        <p:spPr>
          <a:xfrm>
            <a:off x="3552825" y="177800"/>
            <a:ext cx="3322638" cy="2492375"/>
          </a:xfrm>
          <a:ln/>
        </p:spPr>
      </p:sp>
      <p:sp>
        <p:nvSpPr>
          <p:cNvPr id="1487875" name="Text Box 3"/>
          <p:cNvSpPr txBox="1">
            <a:spLocks noChangeArrowheads="1"/>
          </p:cNvSpPr>
          <p:nvPr/>
        </p:nvSpPr>
        <p:spPr bwMode="auto">
          <a:xfrm>
            <a:off x="278199" y="471326"/>
            <a:ext cx="3187212" cy="5442685"/>
          </a:xfrm>
          <a:prstGeom prst="rect">
            <a:avLst/>
          </a:prstGeom>
          <a:noFill/>
          <a:ln w="9525">
            <a:solidFill>
              <a:schemeClr val="tx1"/>
            </a:solidFill>
            <a:miter lim="800000"/>
            <a:headEnd/>
            <a:tailEnd/>
          </a:ln>
          <a:effectLst/>
        </p:spPr>
        <p:txBody>
          <a:bodyPr lIns="92455" tIns="46227" rIns="92455" bIns="46227">
            <a:spAutoFit/>
          </a:bodyPr>
          <a:lstStyle/>
          <a:p>
            <a:pPr eaLnBrk="0" hangingPunct="0"/>
            <a:r>
              <a:rPr lang="en-US" sz="1000" dirty="0"/>
              <a:t>Earth - Lumpy Bumpy rock that is difficult if not impossible to describe with an equation.</a:t>
            </a:r>
          </a:p>
          <a:p>
            <a:pPr eaLnBrk="0" hangingPunct="0"/>
            <a:r>
              <a:rPr lang="en-US" sz="1000" dirty="0"/>
              <a:t> </a:t>
            </a:r>
            <a:r>
              <a:rPr lang="en-US" sz="1000" dirty="0">
                <a:solidFill>
                  <a:srgbClr val="FF0000"/>
                </a:solidFill>
              </a:rPr>
              <a:t>Click</a:t>
            </a:r>
          </a:p>
          <a:p>
            <a:pPr eaLnBrk="0" hangingPunct="0"/>
            <a:r>
              <a:rPr lang="en-US" sz="1000" dirty="0"/>
              <a:t>Let's take a sphere and put its center at the earth's center of mass</a:t>
            </a:r>
          </a:p>
          <a:p>
            <a:pPr eaLnBrk="0" hangingPunct="0"/>
            <a:r>
              <a:rPr lang="en-US" sz="1000" dirty="0"/>
              <a:t>Then resize the sphere to best fit the earth - radius of 6,378137.0 meters (later to become the semi-major axis)</a:t>
            </a:r>
          </a:p>
          <a:p>
            <a:pPr eaLnBrk="0" hangingPunct="0"/>
            <a:r>
              <a:rPr lang="en-US" sz="1000" dirty="0"/>
              <a:t>This is a pretty good fit but we are out a little at the poles.</a:t>
            </a:r>
          </a:p>
          <a:p>
            <a:pPr eaLnBrk="0" hangingPunct="0"/>
            <a:r>
              <a:rPr lang="en-US" sz="1000" dirty="0">
                <a:solidFill>
                  <a:srgbClr val="FF0000"/>
                </a:solidFill>
              </a:rPr>
              <a:t>Click</a:t>
            </a:r>
          </a:p>
          <a:p>
            <a:pPr eaLnBrk="0" hangingPunct="0"/>
            <a:r>
              <a:rPr lang="en-US" sz="1000" dirty="0"/>
              <a:t>Now we can squash the sphere at the poles for a better fit. This creates an oblate spheroid.</a:t>
            </a:r>
          </a:p>
          <a:p>
            <a:pPr eaLnBrk="0" hangingPunct="0"/>
            <a:r>
              <a:rPr lang="en-US" sz="1000" dirty="0"/>
              <a:t>Now the diameter along the polar (semi-minor) axis is 6,356,752 meters.</a:t>
            </a:r>
          </a:p>
          <a:p>
            <a:pPr eaLnBrk="0" hangingPunct="0"/>
            <a:r>
              <a:rPr lang="en-US" sz="1000" dirty="0"/>
              <a:t>We can now describe the earth's shape with an equation.</a:t>
            </a:r>
          </a:p>
          <a:p>
            <a:pPr eaLnBrk="0" hangingPunct="0"/>
            <a:r>
              <a:rPr lang="en-US" sz="1000" dirty="0"/>
              <a:t>a= 637813.000007 meters</a:t>
            </a:r>
          </a:p>
          <a:p>
            <a:pPr eaLnBrk="0" hangingPunct="0"/>
            <a:r>
              <a:rPr lang="en-US" sz="1000" dirty="0"/>
              <a:t>b= 6356752.31414 meters</a:t>
            </a:r>
          </a:p>
          <a:p>
            <a:pPr eaLnBrk="0" hangingPunct="0"/>
            <a:r>
              <a:rPr lang="en-US" sz="1000" dirty="0"/>
              <a:t>f= 1/(a-b)/a = 298.2572220972</a:t>
            </a:r>
          </a:p>
          <a:p>
            <a:pPr eaLnBrk="0" hangingPunct="0"/>
            <a:r>
              <a:rPr lang="en-US" sz="1000" dirty="0">
                <a:solidFill>
                  <a:srgbClr val="FF0000"/>
                </a:solidFill>
              </a:rPr>
              <a:t>Click</a:t>
            </a:r>
          </a:p>
          <a:p>
            <a:pPr eaLnBrk="0" hangingPunct="0"/>
            <a:r>
              <a:rPr lang="en-US" sz="1000" dirty="0"/>
              <a:t>We now have an ellipsoid - Since the Earth is in fact flattened slightly at the poles and bulges somewhat at the equator, the geometrical figure used in geodesy to most nearly approximate the shape of the Earth is an ellipsoid of revolution. </a:t>
            </a:r>
          </a:p>
          <a:p>
            <a:pPr eaLnBrk="0" hangingPunct="0"/>
            <a:r>
              <a:rPr lang="en-US" sz="1000" dirty="0"/>
              <a:t>The ellipsoid of revolution is the figure which would be obtained by rotating an ellipse about its shorter axis. An ellipsoid of revolution describing the figure of the Earth is called a reference ellipsoid.</a:t>
            </a:r>
          </a:p>
          <a:p>
            <a:pPr eaLnBrk="0" hangingPunct="0"/>
            <a:r>
              <a:rPr lang="en-US" sz="1200" dirty="0"/>
              <a:t>Definition:</a:t>
            </a:r>
          </a:p>
          <a:p>
            <a:pPr eaLnBrk="0" hangingPunct="0">
              <a:spcBef>
                <a:spcPct val="50000"/>
              </a:spcBef>
            </a:pPr>
            <a:r>
              <a:rPr lang="en-US" sz="1000" dirty="0"/>
              <a:t>NAD83 – The North American Datum of 1983 – the earth centered, earth fixed reference system that uses the GRS80 ellipsoid</a:t>
            </a:r>
          </a:p>
        </p:txBody>
      </p:sp>
      <p:sp>
        <p:nvSpPr>
          <p:cNvPr id="1487876" name="Text Box 4"/>
          <p:cNvSpPr txBox="1">
            <a:spLocks noChangeArrowheads="1"/>
          </p:cNvSpPr>
          <p:nvPr/>
        </p:nvSpPr>
        <p:spPr bwMode="auto">
          <a:xfrm>
            <a:off x="3619785" y="2670843"/>
            <a:ext cx="3188820" cy="3145375"/>
          </a:xfrm>
          <a:prstGeom prst="rect">
            <a:avLst/>
          </a:prstGeom>
          <a:noFill/>
          <a:ln w="9525">
            <a:solidFill>
              <a:schemeClr val="tx1"/>
            </a:solidFill>
            <a:miter lim="800000"/>
            <a:headEnd/>
            <a:tailEnd/>
          </a:ln>
          <a:effectLst/>
        </p:spPr>
        <p:txBody>
          <a:bodyPr lIns="92455" tIns="46227" rIns="92455" bIns="46227">
            <a:spAutoFit/>
          </a:bodyPr>
          <a:lstStyle/>
          <a:p>
            <a:pPr eaLnBrk="0" hangingPunct="0">
              <a:spcBef>
                <a:spcPct val="30000"/>
              </a:spcBef>
            </a:pPr>
            <a:r>
              <a:rPr lang="en-US" sz="1200" dirty="0"/>
              <a:t>The rotation of the Earth creates the equatorial bulge so that the equatorial diameter is 43 km larger than the pole to pole diameter.[37] The largest local deviations in the rocky surface of the Earth are Mount Everest (8,848 m above local sea level) and the Mariana Trench (10,911 m below local sea level). Hence compared to a perfect ellipsoid, the Earth has a tolerance of about one part in about 584, or 0.17%, which is less than the 0.22% tolerance allowed in billiard balls.[38] Because of the bulge, the feature farthest from the center of the Earth is actually Mount Chimborazo in Ecuador.[39]</a:t>
            </a:r>
          </a:p>
          <a:p>
            <a:pPr algn="ctr" eaLnBrk="0" hangingPunct="0">
              <a:spcBef>
                <a:spcPct val="50000"/>
              </a:spcBef>
            </a:pPr>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4DB3A3A-4047-4C9C-9BE8-4369AC85FAFA}" type="slidenum">
              <a:rPr lang="en-US" smtClean="0"/>
              <a:pPr/>
              <a:t>23</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26254" y="4389417"/>
            <a:ext cx="5094393" cy="4511256"/>
          </a:xfrm>
          <a:noFill/>
          <a:ln/>
        </p:spPr>
        <p:txBody>
          <a:bodyPr/>
          <a:lstStyle/>
          <a:p>
            <a:pPr algn="ctr">
              <a:lnSpc>
                <a:spcPct val="90000"/>
              </a:lnSpc>
            </a:pPr>
            <a:r>
              <a:rPr lang="en-US" sz="1600" dirty="0" smtClean="0"/>
              <a:t>This illustrates the extent of the vertical component of the NSRS at the time of the NAVD88 adjustment.</a:t>
            </a:r>
          </a:p>
          <a:p>
            <a:pPr>
              <a:lnSpc>
                <a:spcPct val="90000"/>
              </a:lnSpc>
            </a:pPr>
            <a:r>
              <a:rPr lang="en-US" dirty="0" smtClean="0"/>
              <a:t>The National Spatial Reference System (NSRS) exists as a collection of discreet geodetic elements. Horizontal positions (latitude and longitude, State Plane Coordinates) referenced to the North American Datum of 1983 (NAD 83), and elevations referenced to the North American Vertical Datum of 1988 (NAVD 88) define the major components of the NGRS. Both datums are the latest definitions of systems that began with the first geodetic surveys conducted by the Survey of the Coast, founded in 1807 (later renamed the Coast Survey-1836, U. S. Coast and Geodetic Survey-1878, and National Ocean Service-1970). NGS is responsible for most of NOS' geodetic mission. These geodetic systems were developed independently with little regard to being correlated. That is, a survey monument that provided accurate horizontal coordinates was not normally connected to the vertical network, nor were vertical points related to the horizontal reference network. Today (1994), the NGRS contains information on over </a:t>
            </a:r>
            <a:r>
              <a:rPr lang="en-US" b="1" dirty="0" smtClean="0"/>
              <a:t>300,000</a:t>
            </a:r>
            <a:r>
              <a:rPr lang="en-US" dirty="0" smtClean="0"/>
              <a:t> horizontal control points and </a:t>
            </a:r>
            <a:r>
              <a:rPr lang="en-US" b="1" dirty="0" smtClean="0"/>
              <a:t>600,000</a:t>
            </a:r>
            <a:r>
              <a:rPr lang="en-US" dirty="0" smtClean="0"/>
              <a:t> vertical control points. </a:t>
            </a:r>
          </a:p>
          <a:p>
            <a:pPr>
              <a:lnSpc>
                <a:spcPct val="90000"/>
              </a:lnSpc>
            </a:pPr>
            <a:endParaRPr lang="en-US" dirty="0" smtClean="0"/>
          </a:p>
          <a:p>
            <a:pPr>
              <a:lnSpc>
                <a:spcPct val="90000"/>
              </a:lnSpc>
            </a:pPr>
            <a:r>
              <a:rPr lang="en-US" dirty="0" smtClean="0"/>
              <a:t>Click on advisor's name to bring up their presentation </a:t>
            </a:r>
          </a:p>
          <a:p>
            <a:pPr>
              <a:lnSpc>
                <a:spcPct val="90000"/>
              </a:lnSpc>
            </a:pPr>
            <a:r>
              <a:rPr lang="en-US" dirty="0" smtClean="0"/>
              <a:t>It must be named ngs.ppt</a:t>
            </a:r>
          </a:p>
          <a:p>
            <a:pPr>
              <a:lnSpc>
                <a:spcPct val="90000"/>
              </a:lnSpc>
            </a:pPr>
            <a:endParaRPr lang="en-US" dirty="0" smtClean="0"/>
          </a:p>
          <a:p>
            <a:pPr>
              <a:lnSpc>
                <a:spcPct val="90000"/>
              </a:lnSpc>
            </a:pPr>
            <a:r>
              <a:rPr lang="en-US" dirty="0"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24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1A3D673-9C9B-45C7-8568-D14158054CDA}" type="slidenum">
              <a:rPr lang="en-US" smtClean="0"/>
              <a:pPr/>
              <a:t>5</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dirty="0" smtClean="0"/>
              <a:t>1.  Topographic surface - very irregular (like a “prune”); too complicated for calculations from measurements</a:t>
            </a:r>
          </a:p>
          <a:p>
            <a:r>
              <a:rPr lang="en-US" dirty="0" smtClean="0"/>
              <a:t>2.  </a:t>
            </a:r>
            <a:r>
              <a:rPr lang="en-US" dirty="0" err="1" smtClean="0"/>
              <a:t>Geoid</a:t>
            </a:r>
            <a:r>
              <a:rPr lang="en-US" dirty="0" smtClean="0"/>
              <a:t> - less irregular surface with same gravity potential (like an “onion”); many </a:t>
            </a:r>
            <a:r>
              <a:rPr lang="en-US" dirty="0" err="1" smtClean="0"/>
              <a:t>geopotential</a:t>
            </a:r>
            <a:r>
              <a:rPr lang="en-US" dirty="0" smtClean="0"/>
              <a:t> layers to choose from; layer with </a:t>
            </a:r>
            <a:r>
              <a:rPr lang="en-US" dirty="0" err="1" smtClean="0"/>
              <a:t>geopotential</a:t>
            </a:r>
            <a:r>
              <a:rPr lang="en-US" dirty="0" smtClean="0"/>
              <a:t> surface closest to MSL was chosen</a:t>
            </a:r>
          </a:p>
          <a:p>
            <a:r>
              <a:rPr lang="en-US" dirty="0" smtClean="0"/>
              <a:t>3.  Ellipsoid - perfectly defined smooth surface (like a “billiard ball”); best fit to the </a:t>
            </a:r>
            <a:r>
              <a:rPr lang="en-US" dirty="0" err="1" smtClean="0"/>
              <a:t>geoid</a:t>
            </a:r>
            <a:r>
              <a:rPr lang="en-US" dirty="0" smtClean="0"/>
              <a:t> (either locally or globally); easier to do calculations</a:t>
            </a:r>
          </a:p>
          <a:p>
            <a:r>
              <a:rPr lang="en-US" dirty="0" smtClean="0"/>
              <a:t>4.  Plane - flat surface that approximates ellipsoid over localized areas; state plane coordinate systems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EA853B29-16FF-4B03-B5E4-54588228D5C2}" type="slidenum">
              <a:rPr lang="en-US" smtClean="0"/>
              <a:pPr/>
              <a:t>25</a:t>
            </a:fld>
            <a:endParaRPr lang="en-US" smtClean="0"/>
          </a:p>
        </p:txBody>
      </p:sp>
      <p:sp>
        <p:nvSpPr>
          <p:cNvPr id="27651" name="Rectangle 2"/>
          <p:cNvSpPr>
            <a:spLocks noGrp="1" noRot="1" noChangeAspect="1" noChangeArrowheads="1" noTextEdit="1"/>
          </p:cNvSpPr>
          <p:nvPr>
            <p:ph type="sldImg"/>
          </p:nvPr>
        </p:nvSpPr>
        <p:spPr>
          <a:xfrm>
            <a:off x="1157288" y="695325"/>
            <a:ext cx="4637087" cy="3476625"/>
          </a:xfrm>
          <a:ln/>
        </p:spPr>
      </p:sp>
      <p:sp>
        <p:nvSpPr>
          <p:cNvPr id="27652" name="Rectangle 3"/>
          <p:cNvSpPr>
            <a:spLocks noGrp="1" noChangeArrowheads="1"/>
          </p:cNvSpPr>
          <p:nvPr>
            <p:ph type="body" idx="1"/>
          </p:nvPr>
        </p:nvSpPr>
        <p:spPr>
          <a:xfrm>
            <a:off x="926254" y="4403846"/>
            <a:ext cx="5094393" cy="4171389"/>
          </a:xfrm>
          <a:noFill/>
          <a:ln/>
        </p:spPr>
        <p:txBody>
          <a:bodyPr/>
          <a:lstStyle/>
          <a:p>
            <a:r>
              <a:rPr lang="en-US" smtClean="0"/>
              <a:t>Here you see the land is rising therefore the distance between the top of the water and the ground is getting closer, therefore overall water level is lower; again not a big deal because of the range of tide.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AA17ED24-856C-4C99-AA1D-D7C21909F846}" type="slidenum">
              <a:rPr lang="en-US" smtClean="0"/>
              <a:pPr/>
              <a:t>28</a:t>
            </a:fld>
            <a:endParaRPr lang="en-US" smtClean="0"/>
          </a:p>
        </p:txBody>
      </p:sp>
      <p:sp>
        <p:nvSpPr>
          <p:cNvPr id="30723" name="Rectangle 2"/>
          <p:cNvSpPr>
            <a:spLocks noGrp="1" noRot="1" noChangeAspect="1" noChangeArrowheads="1" noTextEdit="1"/>
          </p:cNvSpPr>
          <p:nvPr>
            <p:ph type="sldImg"/>
          </p:nvPr>
        </p:nvSpPr>
        <p:spPr>
          <a:xfrm>
            <a:off x="1149350" y="688975"/>
            <a:ext cx="4600575" cy="3451225"/>
          </a:xfrm>
          <a:ln/>
        </p:spPr>
      </p:sp>
      <p:sp>
        <p:nvSpPr>
          <p:cNvPr id="30724" name="Rectangle 3"/>
          <p:cNvSpPr>
            <a:spLocks noGrp="1" noChangeArrowheads="1"/>
          </p:cNvSpPr>
          <p:nvPr>
            <p:ph type="body" idx="1"/>
          </p:nvPr>
        </p:nvSpPr>
        <p:spPr>
          <a:xfrm>
            <a:off x="910172" y="4370179"/>
            <a:ext cx="5081529" cy="4221087"/>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1EE14ED-349C-41D4-B990-6A415E3F9028}" type="slidenum">
              <a:rPr lang="en-US" smtClean="0"/>
              <a:pPr/>
              <a:t>31</a:t>
            </a:fld>
            <a:endParaRPr lang="en-US" smtClean="0"/>
          </a:p>
        </p:txBody>
      </p:sp>
      <p:sp>
        <p:nvSpPr>
          <p:cNvPr id="31747" name="Rectangle 2"/>
          <p:cNvSpPr>
            <a:spLocks noGrp="1" noRot="1" noChangeAspect="1" noChangeArrowheads="1" noTextEdit="1"/>
          </p:cNvSpPr>
          <p:nvPr>
            <p:ph type="sldImg"/>
          </p:nvPr>
        </p:nvSpPr>
        <p:spPr>
          <a:xfrm>
            <a:off x="1149350" y="688975"/>
            <a:ext cx="4600575" cy="3451225"/>
          </a:xfrm>
          <a:ln/>
        </p:spPr>
      </p:sp>
      <p:sp>
        <p:nvSpPr>
          <p:cNvPr id="31748" name="Rectangle 3"/>
          <p:cNvSpPr>
            <a:spLocks noGrp="1" noChangeArrowheads="1"/>
          </p:cNvSpPr>
          <p:nvPr>
            <p:ph type="body" idx="1"/>
          </p:nvPr>
        </p:nvSpPr>
        <p:spPr>
          <a:xfrm>
            <a:off x="910172" y="4370179"/>
            <a:ext cx="5081529" cy="4221087"/>
          </a:xfrm>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E5F94F6-8295-4300-A42E-B63D8BA33BC0}" type="slidenum">
              <a:rPr lang="en-US" smtClean="0"/>
              <a:pPr/>
              <a:t>32</a:t>
            </a:fld>
            <a:endParaRPr lang="en-US" smtClean="0"/>
          </a:p>
        </p:txBody>
      </p:sp>
      <p:sp>
        <p:nvSpPr>
          <p:cNvPr id="34819" name="Rectangle 2"/>
          <p:cNvSpPr>
            <a:spLocks noGrp="1" noRot="1" noChangeAspect="1" noChangeArrowheads="1" noTextEdit="1"/>
          </p:cNvSpPr>
          <p:nvPr>
            <p:ph type="sldImg"/>
          </p:nvPr>
        </p:nvSpPr>
        <p:spPr>
          <a:xfrm>
            <a:off x="1169988" y="690563"/>
            <a:ext cx="4608512" cy="3455987"/>
          </a:xfrm>
          <a:ln/>
        </p:spPr>
      </p:sp>
      <p:sp>
        <p:nvSpPr>
          <p:cNvPr id="34820" name="Rectangle 3"/>
          <p:cNvSpPr>
            <a:spLocks noGrp="1" noChangeArrowheads="1"/>
          </p:cNvSpPr>
          <p:nvPr>
            <p:ph type="body" idx="1"/>
          </p:nvPr>
        </p:nvSpPr>
        <p:spPr>
          <a:xfrm>
            <a:off x="924647" y="4378196"/>
            <a:ext cx="5097609" cy="4222689"/>
          </a:xfrm>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0DDE940-E3C9-450A-946D-9FA9435636FC}" type="slidenum">
              <a:rPr lang="en-US" smtClean="0"/>
              <a:pPr/>
              <a:t>35</a:t>
            </a:fld>
            <a:endParaRPr lang="en-US" smtClean="0"/>
          </a:p>
        </p:txBody>
      </p:sp>
      <p:sp>
        <p:nvSpPr>
          <p:cNvPr id="35843" name="Rectangle 2"/>
          <p:cNvSpPr>
            <a:spLocks noGrp="1" noRot="1" noChangeAspect="1" noChangeArrowheads="1" noTextEdit="1"/>
          </p:cNvSpPr>
          <p:nvPr>
            <p:ph type="sldImg"/>
          </p:nvPr>
        </p:nvSpPr>
        <p:spPr>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11AD7-9408-4BE0-830A-1F77368D7D8C}" type="slidenum">
              <a:rPr lang="en-US"/>
              <a:pPr/>
              <a:t>37</a:t>
            </a:fld>
            <a:endParaRPr lang="en-US"/>
          </a:p>
        </p:txBody>
      </p:sp>
      <p:sp>
        <p:nvSpPr>
          <p:cNvPr id="32770" name="Rectangle 2"/>
          <p:cNvSpPr>
            <a:spLocks noGrp="1" noRot="1" noChangeAspect="1" noChangeArrowheads="1" noTextEdit="1"/>
          </p:cNvSpPr>
          <p:nvPr>
            <p:ph type="sldImg"/>
          </p:nvPr>
        </p:nvSpPr>
        <p:spPr>
          <a:xfrm>
            <a:off x="1166813" y="693738"/>
            <a:ext cx="4616450" cy="3463925"/>
          </a:xfrm>
          <a:ln/>
        </p:spPr>
      </p:sp>
      <p:sp>
        <p:nvSpPr>
          <p:cNvPr id="32771" name="Rectangle 3"/>
          <p:cNvSpPr>
            <a:spLocks noGrp="1" noChangeArrowheads="1"/>
          </p:cNvSpPr>
          <p:nvPr>
            <p:ph type="body" idx="1"/>
          </p:nvPr>
        </p:nvSpPr>
        <p:spPr>
          <a:xfrm>
            <a:off x="926256" y="4390113"/>
            <a:ext cx="5094393" cy="4157385"/>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B4FA805-873A-473D-B646-0DBFF4960FD7}" type="slidenum">
              <a:rPr lang="en-US" smtClean="0"/>
              <a:pPr/>
              <a:t>38</a:t>
            </a:fld>
            <a:endParaRPr lang="en-US" smtClean="0"/>
          </a:p>
        </p:txBody>
      </p:sp>
      <p:sp>
        <p:nvSpPr>
          <p:cNvPr id="37891" name="Rectangle 2"/>
          <p:cNvSpPr>
            <a:spLocks noGrp="1" noRot="1" noChangeAspect="1" noChangeArrowheads="1" noTextEdit="1"/>
          </p:cNvSpPr>
          <p:nvPr>
            <p:ph type="sldImg"/>
          </p:nvPr>
        </p:nvSpPr>
        <p:spPr>
          <a:xfrm>
            <a:off x="1157288" y="695325"/>
            <a:ext cx="4635500" cy="3476625"/>
          </a:xfrm>
          <a:ln/>
        </p:spPr>
      </p:sp>
      <p:sp>
        <p:nvSpPr>
          <p:cNvPr id="37892" name="Rectangle 3"/>
          <p:cNvSpPr>
            <a:spLocks noGrp="1" noChangeArrowheads="1"/>
          </p:cNvSpPr>
          <p:nvPr>
            <p:ph type="body" idx="1"/>
          </p:nvPr>
        </p:nvSpPr>
        <p:spPr>
          <a:xfrm>
            <a:off x="926254" y="4403846"/>
            <a:ext cx="5094393" cy="4171389"/>
          </a:xfrm>
          <a:noFill/>
          <a:ln/>
        </p:spPr>
        <p:txBody>
          <a:bodyPr/>
          <a:lstStyle/>
          <a:p>
            <a:r>
              <a:rPr lang="en-US" smtClean="0"/>
              <a:t>Here you see the land is rising therefore the distance between the top of the water and the ground is getting closer, therefore overall water level is lower; again not a big deal because of the range of tide.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39</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40</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41</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96DC30-53D6-4F0F-81F7-CD9B832788E8}" type="slidenum">
              <a:rPr lang="en-US"/>
              <a:pPr/>
              <a:t>6</a:t>
            </a:fld>
            <a:endParaRPr lang="en-US"/>
          </a:p>
        </p:txBody>
      </p:sp>
      <p:sp>
        <p:nvSpPr>
          <p:cNvPr id="1447938" name="Rectangle 2"/>
          <p:cNvSpPr>
            <a:spLocks noGrp="1" noRot="1" noChangeAspect="1" noChangeArrowheads="1" noTextEdit="1"/>
          </p:cNvSpPr>
          <p:nvPr>
            <p:ph type="sldImg"/>
          </p:nvPr>
        </p:nvSpPr>
        <p:spPr>
          <a:xfrm>
            <a:off x="2078038" y="601663"/>
            <a:ext cx="3324225" cy="2492375"/>
          </a:xfrm>
          <a:ln/>
        </p:spPr>
      </p:sp>
      <p:sp>
        <p:nvSpPr>
          <p:cNvPr id="1447941" name="Text Box 5"/>
          <p:cNvSpPr txBox="1">
            <a:spLocks noChangeArrowheads="1"/>
          </p:cNvSpPr>
          <p:nvPr/>
        </p:nvSpPr>
        <p:spPr bwMode="auto">
          <a:xfrm>
            <a:off x="971280" y="3655175"/>
            <a:ext cx="5713504" cy="1854842"/>
          </a:xfrm>
          <a:prstGeom prst="rect">
            <a:avLst/>
          </a:prstGeom>
          <a:noFill/>
          <a:ln w="9525">
            <a:solidFill>
              <a:schemeClr val="tx1"/>
            </a:solidFill>
            <a:miter lim="800000"/>
            <a:headEnd/>
            <a:tailEnd/>
          </a:ln>
          <a:effectLst/>
        </p:spPr>
        <p:txBody>
          <a:bodyPr lIns="92455" tIns="46227" rIns="92455" bIns="46227">
            <a:spAutoFit/>
          </a:bodyPr>
          <a:lstStyle/>
          <a:p>
            <a:pPr eaLnBrk="0" hangingPunct="0">
              <a:spcBef>
                <a:spcPct val="30000"/>
              </a:spcBef>
            </a:pPr>
            <a:r>
              <a:rPr lang="en-US" sz="1200" dirty="0"/>
              <a:t>The rotation of the Earth creates the equatorial bulge so that the equatorial diameter is 43 km larger than the pole to pole diameter. The largest local deviations in the rocky surface of the Earth are Mount Everest (8,848 m above local sea level) and the Mariana Trench (10,911 m below local sea level). Hence compared to a perfect ellipsoid, the Earth has a tolerance of about one part in about 584, or 0.17%, which is less than the 0.22% tolerance allowed in billiard balls. Because of the bulge, the feature farthest from the center of the Earth is actually Mount Chimborazo in Ecuador.</a:t>
            </a:r>
          </a:p>
          <a:p>
            <a:pPr algn="ctr" eaLnBrk="0" hangingPunct="0">
              <a:spcBef>
                <a:spcPct val="50000"/>
              </a:spcBef>
            </a:pPr>
            <a:endParaRPr 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44AC49-A42F-4517-844C-A4CD73720500}" type="slidenum">
              <a:rPr lang="en-US" smtClean="0"/>
              <a:pPr/>
              <a:t>45</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2FE4461-22B4-4A22-96CA-F33F01989E52}" type="slidenum">
              <a:rPr lang="en-US" smtClean="0"/>
              <a:pPr/>
              <a:t>46</a:t>
            </a:fld>
            <a:endParaRPr lang="en-US" smtClean="0"/>
          </a:p>
        </p:txBody>
      </p:sp>
      <p:sp>
        <p:nvSpPr>
          <p:cNvPr id="36867" name="Rectangle 2"/>
          <p:cNvSpPr>
            <a:spLocks noGrp="1" noRot="1" noChangeAspect="1" noChangeArrowheads="1" noTextEdit="1"/>
          </p:cNvSpPr>
          <p:nvPr>
            <p:ph type="sldImg"/>
          </p:nvPr>
        </p:nvSpPr>
        <p:spPr>
          <a:xfrm>
            <a:off x="1155700" y="693738"/>
            <a:ext cx="4638675" cy="3478212"/>
          </a:xfrm>
          <a:ln/>
        </p:spPr>
      </p:sp>
      <p:sp>
        <p:nvSpPr>
          <p:cNvPr id="36868" name="Rectangle 3"/>
          <p:cNvSpPr>
            <a:spLocks noGrp="1" noChangeArrowheads="1"/>
          </p:cNvSpPr>
          <p:nvPr>
            <p:ph type="body" idx="1"/>
          </p:nvPr>
        </p:nvSpPr>
        <p:spPr>
          <a:xfrm>
            <a:off x="694690" y="4403846"/>
            <a:ext cx="5557520" cy="4172991"/>
          </a:xfrm>
          <a:noFill/>
          <a:ln/>
        </p:spPr>
        <p:txBody>
          <a:bodyPr/>
          <a:lstStyle/>
          <a:p>
            <a:r>
              <a:rPr lang="en-US" smtClean="0"/>
              <a:t>As a result of Hurricane Katrina, a study was performed to investigate the causes of critical failures in the New Orleans metropolitan area’s hurricane protection projects.</a:t>
            </a:r>
          </a:p>
          <a:p>
            <a:endParaRPr lang="en-US" smtClean="0"/>
          </a:p>
          <a:p>
            <a:r>
              <a:rPr lang="en-US" smtClean="0"/>
              <a:t>We will share the lesson’s learned and provide insight into the methodology for improved geospatial activities.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C897B1F-90D2-4DC1-A009-8B5FC849A1EB}" type="slidenum">
              <a:rPr lang="en-US"/>
              <a:pPr/>
              <a:t>47</a:t>
            </a:fld>
            <a:endParaRPr lang="en-US"/>
          </a:p>
        </p:txBody>
      </p:sp>
      <p:sp>
        <p:nvSpPr>
          <p:cNvPr id="45059" name="Rectangle 2"/>
          <p:cNvSpPr>
            <a:spLocks noGrp="1" noRot="1" noChangeAspect="1" noChangeArrowheads="1" noTextEdit="1"/>
          </p:cNvSpPr>
          <p:nvPr>
            <p:ph type="sldImg"/>
          </p:nvPr>
        </p:nvSpPr>
        <p:spPr>
          <a:xfrm>
            <a:off x="1155700" y="693738"/>
            <a:ext cx="4637088" cy="3478212"/>
          </a:xfrm>
          <a:ln/>
        </p:spPr>
      </p:sp>
      <p:sp>
        <p:nvSpPr>
          <p:cNvPr id="45060" name="Rectangle 3"/>
          <p:cNvSpPr>
            <a:spLocks noGrp="1" noChangeArrowheads="1"/>
          </p:cNvSpPr>
          <p:nvPr>
            <p:ph type="body" idx="1"/>
          </p:nvPr>
        </p:nvSpPr>
        <p:spPr>
          <a:xfrm>
            <a:off x="694690" y="4403726"/>
            <a:ext cx="5557520" cy="4173560"/>
          </a:xfrm>
          <a:noFill/>
          <a:ln/>
        </p:spPr>
        <p:txBody>
          <a:bodyPr/>
          <a:lstStyle/>
          <a:p>
            <a:pPr eaLnBrk="1" hangingPunct="1"/>
            <a:r>
              <a:rPr lang="en-US" smtClean="0"/>
              <a:t>No consistent or common datums used across the board.</a:t>
            </a:r>
          </a:p>
          <a:p>
            <a:pPr eaLnBrk="1" hangingPunct="1"/>
            <a:endParaRPr lang="en-US" smtClean="0"/>
          </a:p>
          <a:p>
            <a:pPr eaLnBrk="1" hangingPunct="1"/>
            <a:r>
              <a:rPr lang="en-US" smtClean="0"/>
              <a:t>Still using MLG in violation of WRDA 92 (project authorizations need to be changed)</a:t>
            </a:r>
          </a:p>
          <a:p>
            <a:pPr eaLnBrk="1" hangingPunct="1"/>
            <a:r>
              <a:rPr lang="en-US" smtClean="0"/>
              <a:t>MLG is in reality MLLW (that was the intent) Erroneously interpreted</a:t>
            </a:r>
          </a:p>
          <a:p>
            <a:pPr eaLnBrk="1" hangingPunct="1"/>
            <a:endParaRPr lang="en-US" smtClean="0"/>
          </a:p>
          <a:p>
            <a:pPr eaLnBrk="1" hangingPunct="1"/>
            <a:r>
              <a:rPr lang="en-US" smtClean="0"/>
              <a:t>Project documents such as P&amp;S did not indicate datum, epoch, or units of measure.</a:t>
            </a:r>
          </a:p>
          <a:p>
            <a:pPr eaLnBrk="1" hangingPunct="1"/>
            <a:r>
              <a:rPr lang="en-US" smtClean="0"/>
              <a:t>No evidence that subsidence was incorporated into design heights</a:t>
            </a:r>
          </a:p>
          <a:p>
            <a:pPr eaLnBrk="1" hangingPunct="1"/>
            <a:r>
              <a:rPr lang="en-US" smtClean="0"/>
              <a:t>Gage network not maintained</a:t>
            </a:r>
          </a:p>
          <a:p>
            <a:pPr eaLnBrk="1" hangingPunct="1"/>
            <a:r>
              <a:rPr lang="en-US" smtClean="0"/>
              <a:t>A 19 year tidal epoch was too large a period in areas of crustal motion (go to 5 yr)</a:t>
            </a:r>
          </a:p>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104AF0F-6C37-46E4-82F4-6BD9E51FB8F3}" type="slidenum">
              <a:rPr lang="en-US" smtClean="0"/>
              <a:pPr/>
              <a:t>48</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smtClean="0"/>
              <a:t>Draft ER being developed to help get our projects tied to the NSRS.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F9DC8BD-CEA6-4E44-B619-EE5C55352351}" type="slidenum">
              <a:rPr lang="en-US" smtClean="0"/>
              <a:pPr/>
              <a:t>50</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a:lnSpc>
                <a:spcPct val="90000"/>
              </a:lnSpc>
            </a:pPr>
            <a:endParaRPr lang="en-US" sz="90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71315F8-9096-4CE5-AAE0-54E79A4209E9}" type="slidenum">
              <a:rPr lang="en-US" smtClean="0"/>
              <a:pPr/>
              <a:t>51</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7EE30-8BD9-4626-A91B-D9BD14FABB82}" type="slidenum">
              <a:rPr lang="en-US"/>
              <a:pPr/>
              <a:t>57</a:t>
            </a:fld>
            <a:endParaRPr lang="en-US"/>
          </a:p>
        </p:txBody>
      </p:sp>
      <p:sp>
        <p:nvSpPr>
          <p:cNvPr id="27650" name="Rectangle 2"/>
          <p:cNvSpPr>
            <a:spLocks noGrp="1" noRot="1" noChangeAspect="1" noChangeArrowheads="1" noTextEdit="1"/>
          </p:cNvSpPr>
          <p:nvPr>
            <p:ph type="sldImg"/>
          </p:nvPr>
        </p:nvSpPr>
        <p:spPr>
          <a:xfrm>
            <a:off x="1166813" y="693738"/>
            <a:ext cx="4616450" cy="3463925"/>
          </a:xfrm>
          <a:ln/>
        </p:spPr>
      </p:sp>
      <p:sp>
        <p:nvSpPr>
          <p:cNvPr id="27651" name="Rectangle 3"/>
          <p:cNvSpPr>
            <a:spLocks noGrp="1" noChangeArrowheads="1"/>
          </p:cNvSpPr>
          <p:nvPr>
            <p:ph type="body" idx="1"/>
          </p:nvPr>
        </p:nvSpPr>
        <p:spPr>
          <a:xfrm>
            <a:off x="926256" y="4390113"/>
            <a:ext cx="5094393" cy="4157385"/>
          </a:xfrm>
        </p:spPr>
        <p:txBody>
          <a:bodyPr/>
          <a:lstStyle/>
          <a:p>
            <a:r>
              <a:rPr lang="en-US" dirty="0"/>
              <a:t>Why then are we so worried abut where the dam’s height is referenced?</a:t>
            </a:r>
          </a:p>
          <a:p>
            <a:endParaRPr lang="en-US" dirty="0"/>
          </a:p>
          <a:p>
            <a:r>
              <a:rPr lang="en-US" dirty="0"/>
              <a:t>How does the structure and the level of the reservoir relate to the floodplain downstream, FEMA’s flood maps, HEC models, homes, etc</a:t>
            </a:r>
          </a:p>
          <a:p>
            <a:r>
              <a:rPr lang="en-US" dirty="0">
                <a:solidFill>
                  <a:srgbClr val="FF0000"/>
                </a:solidFill>
              </a:rPr>
              <a:t>Click</a:t>
            </a:r>
          </a:p>
          <a:p>
            <a:r>
              <a:rPr lang="en-US" dirty="0"/>
              <a:t>Your dam has its local control with a very high relative accuracy between the points</a:t>
            </a:r>
          </a:p>
          <a:p>
            <a:r>
              <a:rPr lang="en-US" dirty="0">
                <a:solidFill>
                  <a:srgbClr val="FF0000"/>
                </a:solidFill>
              </a:rPr>
              <a:t>Click</a:t>
            </a:r>
          </a:p>
          <a:p>
            <a:r>
              <a:rPr lang="en-US" dirty="0"/>
              <a:t>This control is what should be tied to the NSRS. This will provide the common reference to other projects etc…</a:t>
            </a:r>
          </a:p>
          <a:p>
            <a:r>
              <a:rPr lang="en-US" dirty="0">
                <a:solidFill>
                  <a:srgbClr val="FF0000"/>
                </a:solidFill>
              </a:rPr>
              <a:t>Click</a:t>
            </a:r>
          </a:p>
          <a:p>
            <a:r>
              <a:rPr lang="en-US" dirty="0"/>
              <a:t>Your project can then be referenced to the NSRS where its relationship to other projects, home, floodplain models, etc can be developed.</a:t>
            </a:r>
          </a:p>
          <a:p>
            <a:r>
              <a:rPr lang="en-US" dirty="0">
                <a:solidFill>
                  <a:srgbClr val="FF0000"/>
                </a:solidFill>
              </a:rPr>
              <a:t>Click</a:t>
            </a:r>
          </a:p>
          <a:p>
            <a:r>
              <a:rPr lang="en-US" dirty="0"/>
              <a:t>FEMA flood maps, other civil works projects, hydrologic models, etc…  are currently tied to the NSRS – This provides a common reference used to determine relationships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742F56D-52DF-407E-90CC-03A1FD18C1EB}" type="slidenum">
              <a:rPr lang="en-US" smtClean="0"/>
              <a:pPr/>
              <a:t>62</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FBA29-A352-4A2A-AE95-F533F902634F}" type="slidenum">
              <a:rPr lang="en-US"/>
              <a:pPr/>
              <a:t>63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sldNum" sz="quarter" idx="5"/>
          </p:nvPr>
        </p:nvSpPr>
        <p:spPr>
          <a:ln/>
        </p:spPr>
        <p:txBody>
          <a:bodyPr/>
          <a:lstStyle/>
          <a:p>
            <a:fld id="{04BB62AB-5E50-43B9-B366-9BF479089AFB}" type="slidenum">
              <a:rPr lang="en-US"/>
              <a:pPr/>
              <a:t>7</a:t>
            </a:fld>
            <a:endParaRPr lang="en-US"/>
          </a:p>
        </p:txBody>
      </p:sp>
      <p:sp>
        <p:nvSpPr>
          <p:cNvPr id="1449986" name="Rectangle 2"/>
          <p:cNvSpPr>
            <a:spLocks noGrp="1" noRot="1" noChangeAspect="1" noChangeArrowheads="1" noTextEdit="1"/>
          </p:cNvSpPr>
          <p:nvPr>
            <p:ph type="sldImg"/>
          </p:nvPr>
        </p:nvSpPr>
        <p:spPr>
          <a:xfrm>
            <a:off x="1128713" y="247650"/>
            <a:ext cx="4997450" cy="3748088"/>
          </a:xfr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E741C94-1C31-484B-8985-E8C0801BCB9F}" type="slidenum">
              <a:rPr lang="en-US"/>
              <a:pPr/>
              <a:t>8</a:t>
            </a:fld>
            <a:endParaRPr lang="en-US"/>
          </a:p>
        </p:txBody>
      </p:sp>
      <p:sp>
        <p:nvSpPr>
          <p:cNvPr id="1397762" name="Rectangle 2"/>
          <p:cNvSpPr>
            <a:spLocks noGrp="1" noRot="1" noChangeAspect="1" noChangeArrowheads="1" noTextEdit="1"/>
          </p:cNvSpPr>
          <p:nvPr>
            <p:ph type="sldImg"/>
          </p:nvPr>
        </p:nvSpPr>
        <p:spPr>
          <a:ln/>
        </p:spPr>
      </p:sp>
      <p:sp>
        <p:nvSpPr>
          <p:cNvPr id="1397763" name="Rectangle 3"/>
          <p:cNvSpPr>
            <a:spLocks noGrp="1" noChangeArrowheads="1"/>
          </p:cNvSpPr>
          <p:nvPr>
            <p:ph type="body" idx="1"/>
          </p:nvPr>
        </p:nvSpPr>
        <p:spPr/>
        <p:txBody>
          <a:bodyPr/>
          <a:lstStyle/>
          <a:p>
            <a:pPr>
              <a:lnSpc>
                <a:spcPct val="80000"/>
              </a:lnSpc>
            </a:pPr>
            <a:r>
              <a:rPr lang="en-US" sz="800" dirty="0"/>
              <a:t>He had observed that on the day of the summer solstice, the midday sun shone to the bottom of a well in the town of </a:t>
            </a:r>
            <a:r>
              <a:rPr lang="en-US" sz="800" dirty="0" err="1"/>
              <a:t>Syene</a:t>
            </a:r>
            <a:r>
              <a:rPr lang="en-US" sz="800" dirty="0"/>
              <a:t> (Aswan). Figure 1. At the same time, he observed the sun was not directly overhead at Alexandria; instead, it cast a shadow with the vertical equal to 1/50th of a circle (7° 12'). To these observations, Eratosthenes applied certain "known" facts (1) that on the day of the summer solstice, the midday sun was directly over the line of the summer Tropic Zone (Tropic of Cancer)-</a:t>
            </a:r>
            <a:r>
              <a:rPr lang="en-US" sz="800" dirty="0" err="1"/>
              <a:t>Syene</a:t>
            </a:r>
            <a:r>
              <a:rPr lang="en-US" sz="800" dirty="0"/>
              <a:t> was therefore concluded to be on this line; (2) the linear distance between Alexandria and </a:t>
            </a:r>
            <a:r>
              <a:rPr lang="en-US" sz="800" dirty="0" err="1"/>
              <a:t>Syene</a:t>
            </a:r>
            <a:r>
              <a:rPr lang="en-US" sz="800" dirty="0"/>
              <a:t> was 500 miles; (3) Alexandria and </a:t>
            </a:r>
            <a:r>
              <a:rPr lang="en-US" sz="800" dirty="0" err="1"/>
              <a:t>Syene</a:t>
            </a:r>
            <a:r>
              <a:rPr lang="en-US" sz="800" dirty="0"/>
              <a:t> lay on a direct </a:t>
            </a:r>
            <a:r>
              <a:rPr lang="en-US" sz="800" dirty="0" err="1"/>
              <a:t>northsouth</a:t>
            </a:r>
            <a:r>
              <a:rPr lang="en-US" sz="800" dirty="0"/>
              <a:t> line. </a:t>
            </a:r>
          </a:p>
          <a:p>
            <a:pPr>
              <a:lnSpc>
                <a:spcPct val="80000"/>
              </a:lnSpc>
            </a:pPr>
            <a:r>
              <a:rPr lang="en-US" sz="800" dirty="0"/>
              <a:t>From these observations and "known" facts, Eratosthenes concluded that, since the angular deviation of the sun from the vertical at Alexandria was also the angle of the subtended arc, the linear distance between Alexandria and </a:t>
            </a:r>
            <a:r>
              <a:rPr lang="en-US" sz="800" dirty="0" err="1"/>
              <a:t>Syene</a:t>
            </a:r>
            <a:r>
              <a:rPr lang="en-US" sz="800" dirty="0"/>
              <a:t> was 1/50 of the circumference of the earth or 50 x 500 = 25,000 miles. A currently accepted value for the earth's circumference at the Equator is 24,901 miles, based upon the equatorial radius of the World Geodetic System (Chapter VIII). The actual unit of measure used by Eratosthenes was called the "stadia." No one knows for sure what the stadia that he used is in today's units. The measurements given above in miles were derived using one stadia equal to one-tenth statute mile. </a:t>
            </a:r>
          </a:p>
          <a:p>
            <a:pPr>
              <a:lnSpc>
                <a:spcPct val="80000"/>
              </a:lnSpc>
            </a:pPr>
            <a:r>
              <a:rPr lang="en-US" sz="800" dirty="0"/>
              <a:t>It is remarkable that such accuracy was obtained in view of the fact that most of the "known" facts and his observations were incorrect: (1) although it is true that the sun at noon is directly overhead at the Tropic of Cancer on the day of the summer solstice, it was erroneously concluded that </a:t>
            </a:r>
            <a:r>
              <a:rPr lang="en-US" sz="800" dirty="0" err="1"/>
              <a:t>Syene</a:t>
            </a:r>
            <a:r>
              <a:rPr lang="en-US" sz="800" dirty="0"/>
              <a:t> lay on the line. Actually, </a:t>
            </a:r>
            <a:r>
              <a:rPr lang="en-US" sz="800" dirty="0" err="1"/>
              <a:t>Syene</a:t>
            </a:r>
            <a:r>
              <a:rPr lang="en-US" sz="800" dirty="0"/>
              <a:t> is 37 miles to the north; (2) the true distance between Alexandria and </a:t>
            </a:r>
            <a:r>
              <a:rPr lang="en-US" sz="800" dirty="0" err="1"/>
              <a:t>Syene</a:t>
            </a:r>
            <a:r>
              <a:rPr lang="en-US" sz="800" dirty="0"/>
              <a:t> is 453 miles and not 500; (3) </a:t>
            </a:r>
            <a:r>
              <a:rPr lang="en-US" sz="800" dirty="0" err="1"/>
              <a:t>Syene</a:t>
            </a:r>
            <a:r>
              <a:rPr lang="en-US" sz="800" dirty="0"/>
              <a:t> lies 3° 30' east of the meridian of Alexandria; (4) the difference of latitude between Alexandria and </a:t>
            </a:r>
            <a:r>
              <a:rPr lang="en-US" sz="800" dirty="0" err="1"/>
              <a:t>Syene</a:t>
            </a:r>
            <a:r>
              <a:rPr lang="en-US" sz="800" dirty="0"/>
              <a:t> is 7° 5' rather than 7° 12' as Eratosthenes had concluded. </a:t>
            </a:r>
          </a:p>
          <a:p>
            <a:pPr>
              <a:lnSpc>
                <a:spcPct val="80000"/>
              </a:lnSpc>
            </a:pPr>
            <a:r>
              <a:rPr lang="en-US" sz="800" dirty="0"/>
              <a:t>Eratosthenes knew that on the summer solstice at local noon in the Ancient Egyptian city of </a:t>
            </a:r>
            <a:r>
              <a:rPr lang="en-US" sz="800" dirty="0" err="1"/>
              <a:t>Swenet</a:t>
            </a:r>
            <a:r>
              <a:rPr lang="en-US" sz="800" dirty="0"/>
              <a:t> (known in Greek as </a:t>
            </a:r>
            <a:r>
              <a:rPr lang="en-US" sz="800" dirty="0" err="1"/>
              <a:t>Syene</a:t>
            </a:r>
            <a:r>
              <a:rPr lang="en-US" sz="800" dirty="0"/>
              <a:t>) on the Tropic of Cancer, the sun would appear at the zenith, directly overhead. He also knew, from measurement, that in his hometown of Alexandria, the angle of elevation of the Sun would be 1/50 of a full circle (7°12') south of the zenith at the same time. Assuming that Alexandria was due north of </a:t>
            </a:r>
            <a:r>
              <a:rPr lang="en-US" sz="800" dirty="0" err="1"/>
              <a:t>Syene</a:t>
            </a:r>
            <a:r>
              <a:rPr lang="en-US" sz="800" dirty="0"/>
              <a:t> he concluded that the distance from Alexandria to </a:t>
            </a:r>
            <a:r>
              <a:rPr lang="en-US" sz="800" dirty="0" err="1"/>
              <a:t>Syene</a:t>
            </a:r>
            <a:r>
              <a:rPr lang="en-US" sz="800" dirty="0"/>
              <a:t> must be 1/50 of the total circumference of the Earth. His estimated distance between the cities was 5000 stadia (about 500 geographical miles or 950 km). He rounded the result to a final value of 700 stadia per degree, which implies a circumference of 252,000 stadia. The exact size of the </a:t>
            </a:r>
            <a:r>
              <a:rPr lang="en-US" sz="800" dirty="0" err="1"/>
              <a:t>stadion</a:t>
            </a:r>
            <a:r>
              <a:rPr lang="en-US" sz="800" dirty="0"/>
              <a:t> he used is frequently argued. The common Attic </a:t>
            </a:r>
            <a:r>
              <a:rPr lang="en-US" sz="800" dirty="0" err="1"/>
              <a:t>stadion</a:t>
            </a:r>
            <a:r>
              <a:rPr lang="en-US" sz="800" dirty="0"/>
              <a:t> was about 185 m, which would imply a circumference of 46,620 km, i.e. 16.3% too large. However, if we assume that Eratosthenes used the "Egyptian </a:t>
            </a:r>
            <a:r>
              <a:rPr lang="en-US" sz="800" dirty="0" err="1"/>
              <a:t>stadion</a:t>
            </a:r>
            <a:r>
              <a:rPr lang="en-US" sz="800" dirty="0"/>
              <a:t>"[1] of about 157.5 m, his measurement turns out to be 39,690 km, an error of less than 1%.[2]</a:t>
            </a:r>
          </a:p>
          <a:p>
            <a:pPr>
              <a:lnSpc>
                <a:spcPct val="80000"/>
              </a:lnSpc>
            </a:pPr>
            <a:r>
              <a:rPr lang="en-US" sz="800" dirty="0"/>
              <a:t>Although Eratosthenes' method was well founded, the accuracy of his calculation was inherently limited. The accuracy of Eratosthenes' measurement would have been reduced by the fact that </a:t>
            </a:r>
            <a:r>
              <a:rPr lang="en-US" sz="800" dirty="0" err="1"/>
              <a:t>Syene</a:t>
            </a:r>
            <a:r>
              <a:rPr lang="en-US" sz="800" dirty="0"/>
              <a:t> is slightly north of the Tropic of Cancer, is not directly south of Alexandria, and the Sun appears as a disk located at a finite distance from the Earth instead of as a point source of light at an infinite distance. There are other sources of experimental error: the greatest limitation to Eratosthenes' method was that, in antiquity, overland distance measurements were not reliable, especially for travel along the non-linear Nile which was traveled primarily by boat. So the accuracy of Eratosthenes' size of the earth is surprising.</a:t>
            </a:r>
          </a:p>
          <a:p>
            <a:pPr>
              <a:lnSpc>
                <a:spcPct val="80000"/>
              </a:lnSpc>
            </a:pPr>
            <a:r>
              <a:rPr lang="en-US" sz="800" dirty="0"/>
              <a:t>Eratosthenes' experiment was highly regarded at the time, and his estimate of the Earth’s size was accepted for hundreds of years afterwards. His method was used by </a:t>
            </a:r>
            <a:r>
              <a:rPr lang="en-US" sz="800" dirty="0" err="1"/>
              <a:t>Posidonius</a:t>
            </a:r>
            <a:r>
              <a:rPr lang="en-US" sz="800" dirty="0"/>
              <a:t> about 150 years later.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20038-4348-4028-88BD-40BB31D081F9}" type="slidenum">
              <a:rPr lang="en-US"/>
              <a:pPr/>
              <a:t>9</a:t>
            </a:fld>
            <a:endParaRPr lang="en-US"/>
          </a:p>
        </p:txBody>
      </p:sp>
      <p:sp>
        <p:nvSpPr>
          <p:cNvPr id="562178" name="Rectangle 2"/>
          <p:cNvSpPr>
            <a:spLocks noGrp="1" noRot="1" noChangeAspect="1" noChangeArrowheads="1" noTextEdit="1"/>
          </p:cNvSpPr>
          <p:nvPr>
            <p:ph type="sldImg"/>
          </p:nvPr>
        </p:nvSpPr>
        <p:spPr>
          <a:xfrm>
            <a:off x="1165225" y="692150"/>
            <a:ext cx="4618038" cy="3463925"/>
          </a:xfrm>
          <a:ln/>
        </p:spPr>
      </p:sp>
      <p:sp>
        <p:nvSpPr>
          <p:cNvPr id="562179" name="Rectangle 3"/>
          <p:cNvSpPr>
            <a:spLocks noGrp="1" noChangeArrowheads="1"/>
          </p:cNvSpPr>
          <p:nvPr>
            <p:ph type="body" idx="1"/>
          </p:nvPr>
        </p:nvSpPr>
        <p:spPr>
          <a:xfrm>
            <a:off x="926254" y="4389240"/>
            <a:ext cx="5094393" cy="4159074"/>
          </a:xfrm>
        </p:spPr>
        <p:txBody>
          <a:bodyPr/>
          <a:lstStyle/>
          <a:p>
            <a:pPr>
              <a:lnSpc>
                <a:spcPct val="80000"/>
              </a:lnSpc>
            </a:pPr>
            <a:r>
              <a:rPr lang="en-US" sz="1000" dirty="0"/>
              <a:t>We are bombarded with acronyms and it is getting hard to keep up.  I will go over several of the most used definitions today.</a:t>
            </a:r>
          </a:p>
          <a:p>
            <a:pPr>
              <a:lnSpc>
                <a:spcPct val="80000"/>
              </a:lnSpc>
            </a:pPr>
            <a:r>
              <a:rPr lang="en-US" sz="1000" dirty="0">
                <a:solidFill>
                  <a:srgbClr val="FF3300"/>
                </a:solidFill>
              </a:rPr>
              <a:t>Click</a:t>
            </a:r>
          </a:p>
          <a:p>
            <a:pPr>
              <a:lnSpc>
                <a:spcPct val="80000"/>
              </a:lnSpc>
            </a:pPr>
            <a:r>
              <a:rPr lang="en-US" sz="1000" dirty="0"/>
              <a:t>Who needs Geodesy and </a:t>
            </a:r>
            <a:r>
              <a:rPr lang="en-US" sz="1000" dirty="0" err="1"/>
              <a:t>Datums</a:t>
            </a:r>
            <a:r>
              <a:rPr lang="en-US" sz="1000" dirty="0"/>
              <a:t> – we do! They are the building blocks of our spatial reference.  They tie everything together to provide a common reference.</a:t>
            </a:r>
          </a:p>
          <a:p>
            <a:pPr>
              <a:lnSpc>
                <a:spcPct val="80000"/>
              </a:lnSpc>
            </a:pPr>
            <a:endParaRPr lang="en-US" sz="1000" dirty="0"/>
          </a:p>
          <a:p>
            <a:pPr>
              <a:lnSpc>
                <a:spcPct val="80000"/>
              </a:lnSpc>
            </a:pPr>
            <a:r>
              <a:rPr lang="en-US" sz="1000" dirty="0"/>
              <a:t>A vertical datum is a reference (point, plane, surface, etc) to which elevations are measured from.</a:t>
            </a:r>
          </a:p>
          <a:p>
            <a:pPr>
              <a:lnSpc>
                <a:spcPct val="80000"/>
              </a:lnSpc>
            </a:pPr>
            <a:r>
              <a:rPr lang="en-US" sz="1000" dirty="0"/>
              <a:t>A vertical datum can be:</a:t>
            </a:r>
          </a:p>
          <a:p>
            <a:pPr>
              <a:lnSpc>
                <a:spcPct val="80000"/>
              </a:lnSpc>
            </a:pPr>
            <a:r>
              <a:rPr lang="en-US" sz="1000" dirty="0"/>
              <a:t>Mean Sea Level Datum of 1929 (NGVD29)</a:t>
            </a:r>
          </a:p>
          <a:p>
            <a:pPr>
              <a:lnSpc>
                <a:spcPct val="80000"/>
              </a:lnSpc>
            </a:pPr>
            <a:r>
              <a:rPr lang="en-US" sz="1000" dirty="0" err="1"/>
              <a:t>Geoid</a:t>
            </a:r>
            <a:r>
              <a:rPr lang="en-US" sz="1000" dirty="0"/>
              <a:t> or </a:t>
            </a:r>
            <a:r>
              <a:rPr lang="en-US" sz="800" dirty="0" err="1"/>
              <a:t>Equipotential</a:t>
            </a:r>
            <a:r>
              <a:rPr lang="en-US" sz="1000" dirty="0"/>
              <a:t> surface (NAVD88)</a:t>
            </a:r>
          </a:p>
          <a:p>
            <a:pPr>
              <a:lnSpc>
                <a:spcPct val="80000"/>
              </a:lnSpc>
            </a:pPr>
            <a:r>
              <a:rPr lang="en-US" sz="1000" dirty="0"/>
              <a:t>Tidal  (MSL, MHW, MLLW) </a:t>
            </a:r>
          </a:p>
          <a:p>
            <a:pPr>
              <a:lnSpc>
                <a:spcPct val="80000"/>
              </a:lnSpc>
            </a:pPr>
            <a:r>
              <a:rPr lang="en-US" sz="1000" dirty="0"/>
              <a:t>International Great Lakes Datum of 1985</a:t>
            </a:r>
          </a:p>
          <a:p>
            <a:pPr>
              <a:lnSpc>
                <a:spcPct val="80000"/>
              </a:lnSpc>
            </a:pPr>
            <a:endParaRPr lang="en-US" sz="1000" dirty="0"/>
          </a:p>
          <a:p>
            <a:pPr>
              <a:lnSpc>
                <a:spcPct val="80000"/>
              </a:lnSpc>
            </a:pPr>
            <a:endParaRPr lang="en-US" sz="1000" dirty="0"/>
          </a:p>
          <a:p>
            <a:pPr>
              <a:lnSpc>
                <a:spcPct val="80000"/>
              </a:lnSpc>
            </a:pPr>
            <a:r>
              <a:rPr lang="en-US" sz="1000" dirty="0"/>
              <a:t>The </a:t>
            </a:r>
            <a:r>
              <a:rPr lang="en-US" sz="1000" i="1" dirty="0"/>
              <a:t>zero surface to which elevations or heights are referred </a:t>
            </a:r>
            <a:r>
              <a:rPr lang="en-US" sz="1000" dirty="0"/>
              <a:t>is called a vertical datum. Traditionally, surveyors and mapmakers have tried to simplify the task by using the average (or mean) sea level as the definition of zero elevation, because the sea surface is available worldwide. The mean sea level (MSL) is determined by continuously measuring the rise and fall of the ocean at "tide gauge stations" on seacoasts for a period of about 19 years. This averages out the highs and lows of the tides caused by the changing effects of the gravitational forces from the sun and moon which produce the tides. The mean sea level (MSL) then is defined as </a:t>
            </a:r>
            <a:r>
              <a:rPr lang="en-US" sz="1000" i="1" dirty="0"/>
              <a:t>the zero elevation for a local or regional area.</a:t>
            </a:r>
            <a:r>
              <a:rPr lang="en-US" sz="1000" dirty="0"/>
              <a:t> But what do you do for the </a:t>
            </a:r>
            <a:r>
              <a:rPr lang="en-US" sz="1000" b="1" dirty="0" err="1"/>
              <a:t>Dworshak</a:t>
            </a:r>
            <a:r>
              <a:rPr lang="en-US" sz="1000" b="1" dirty="0"/>
              <a:t> Dam</a:t>
            </a:r>
            <a:r>
              <a:rPr lang="en-US" sz="1000" dirty="0"/>
              <a:t> or your dam? Where is the MSL in Idaho? There is no tangible surface of the ocean from which to measure height.</a:t>
            </a:r>
          </a:p>
          <a:p>
            <a:pPr>
              <a:lnSpc>
                <a:spcPct val="80000"/>
              </a:lnSpc>
            </a:pPr>
            <a:endParaRPr lang="en-US" sz="1000" dirty="0"/>
          </a:p>
          <a:p>
            <a:pPr algn="ctr">
              <a:lnSpc>
                <a:spcPct val="80000"/>
              </a:lnSpc>
            </a:pPr>
            <a:r>
              <a:rPr lang="en-US" sz="1000" b="1" dirty="0">
                <a:solidFill>
                  <a:srgbClr val="660066"/>
                </a:solidFill>
              </a:rPr>
              <a:t>WE NEED SOMETHING ELSE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AEAAB74-E7FD-4023-8FF4-1BDD72221834}" type="slidenum">
              <a:rPr lang="en-US" smtClean="0"/>
              <a:pPr/>
              <a:t>10</a:t>
            </a:fld>
            <a:endParaRPr lang="en-US" smtClean="0"/>
          </a:p>
        </p:txBody>
      </p:sp>
      <p:sp>
        <p:nvSpPr>
          <p:cNvPr id="35843" name="Rectangle 2"/>
          <p:cNvSpPr>
            <a:spLocks noGrp="1" noChangeArrowheads="1"/>
          </p:cNvSpPr>
          <p:nvPr>
            <p:ph type="body" idx="1"/>
          </p:nvPr>
        </p:nvSpPr>
        <p:spPr>
          <a:noFill/>
          <a:ln/>
        </p:spPr>
        <p:txBody>
          <a:bodyPr/>
          <a:lstStyle/>
          <a:p>
            <a:r>
              <a:rPr lang="en-US" smtClean="0"/>
              <a:t>Man has been concerned about the earth on which he lives for many centuries. During very early times this concern was limited, naturally, to the immediate vicinity of his home; later it expanded to the distance of markets or exchange places; and finally, with the development of means of transportation man became interested in his whole world. Much of this early "world interest" was evidenced by speculation concerning the size, shape, and composition of the earth. </a:t>
            </a:r>
          </a:p>
          <a:p>
            <a:r>
              <a:rPr lang="en-US" smtClean="0"/>
              <a:t>The early Greeks, in their speculation and theorizing, ranged from the flat disc advocated by Homer to Pythagoras' spherical figure-an idea supported one hundred years later by Aristotle. Pythagoras was a mathematician and to him the most perfect figure was a sphere. He reasoned that the gods would create a perfect figure and therefore the earth was created to be spherical in shape. Anaximenes, an early Greek scientist, believed strongly that the earth was rectangular in shape. </a:t>
            </a:r>
          </a:p>
        </p:txBody>
      </p:sp>
      <p:sp>
        <p:nvSpPr>
          <p:cNvPr id="35844" name="Rectangle 3"/>
          <p:cNvSpPr>
            <a:spLocks noGrp="1" noRot="1" noChangeAspect="1" noChangeArrowheads="1" noTextEdit="1"/>
          </p:cNvSpPr>
          <p:nvPr>
            <p:ph type="sldImg"/>
          </p:nvPr>
        </p:nvSpPr>
        <p:spPr>
          <a:xfrm>
            <a:off x="1163638" y="692150"/>
            <a:ext cx="4619625" cy="3465513"/>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sldNum" sz="quarter" idx="5"/>
          </p:nvPr>
        </p:nvSpPr>
        <p:spPr>
          <a:ln/>
        </p:spPr>
        <p:txBody>
          <a:bodyPr/>
          <a:lstStyle/>
          <a:p>
            <a:fld id="{09F5957C-7230-493C-909C-BBD3C33FD590}" type="slidenum">
              <a:rPr lang="en-US"/>
              <a:pPr/>
              <a:t>11</a:t>
            </a:fld>
            <a:endParaRPr lang="en-US"/>
          </a:p>
        </p:txBody>
      </p:sp>
      <p:sp>
        <p:nvSpPr>
          <p:cNvPr id="1461250" name="Rectangle 2"/>
          <p:cNvSpPr>
            <a:spLocks noGrp="1" noRot="1" noChangeAspect="1" noChangeArrowheads="1" noTextEdit="1"/>
          </p:cNvSpPr>
          <p:nvPr>
            <p:ph type="sldImg"/>
          </p:nvPr>
        </p:nvSpPr>
        <p:spPr>
          <a:xfrm>
            <a:off x="366713" y="990600"/>
            <a:ext cx="6011862" cy="4508500"/>
          </a:xfrm>
          <a:ln w="12700" cap="flat">
            <a:solidFill>
              <a:schemeClr val="tx1"/>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sldNum" sz="quarter" idx="5"/>
          </p:nvPr>
        </p:nvSpPr>
        <p:spPr>
          <a:ln/>
        </p:spPr>
        <p:txBody>
          <a:bodyPr/>
          <a:lstStyle/>
          <a:p>
            <a:fld id="{04BF9F8E-7A36-42E5-B434-7E96779696BF}" type="slidenum">
              <a:rPr lang="en-US"/>
              <a:pPr/>
              <a:t>12</a:t>
            </a:fld>
            <a:endParaRPr lang="en-US"/>
          </a:p>
        </p:txBody>
      </p:sp>
      <p:sp>
        <p:nvSpPr>
          <p:cNvPr id="1468418" name="Rectangle 2"/>
          <p:cNvSpPr>
            <a:spLocks noGrp="1" noRot="1" noChangeAspect="1" noChangeArrowheads="1" noTextEdit="1"/>
          </p:cNvSpPr>
          <p:nvPr>
            <p:ph type="sldImg"/>
          </p:nvPr>
        </p:nvSpPr>
        <p:spPr>
          <a:xfrm>
            <a:off x="366713" y="990600"/>
            <a:ext cx="6011862" cy="450850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062A1B-8D20-4122-9F79-C52869D6635A}" type="slidenum">
              <a:rPr lang="en-US"/>
              <a:pPr/>
              <a:t>‹#›</a:t>
            </a:fld>
            <a:r>
              <a:rPr lang="en-US"/>
              <a:t>/16</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9C82618-89B5-46CB-B4CC-8F5E554D0246}" type="slidenum">
              <a:rPr lang="en-US"/>
              <a:pPr/>
              <a:t>‹#›</a:t>
            </a:fld>
            <a:r>
              <a:rPr lang="en-US"/>
              <a:t>/16</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ACF8034-02FB-48CE-B630-4718252969B1}" type="slidenum">
              <a:rPr lang="en-US"/>
              <a:pPr/>
              <a:t>‹#›</a:t>
            </a:fld>
            <a:r>
              <a:rPr lang="en-US"/>
              <a:t>/16</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76098D1-0D01-44DF-B09F-59E4DFC6BAAD}" type="slidenum">
              <a:rPr lang="en-US"/>
              <a:pPr/>
              <a:t>‹#›</a:t>
            </a:fld>
            <a:r>
              <a:rPr lang="en-US"/>
              <a:t>/16</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7B02AFA-43AC-4D51-A66D-333610A3B8A8}" type="slidenum">
              <a:rPr lang="en-US"/>
              <a:pPr/>
              <a:t>‹#›</a:t>
            </a:fld>
            <a:r>
              <a:rPr lang="en-US"/>
              <a:t>/16</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F332909-835B-403B-9AE0-507031776F74}" type="slidenum">
              <a:rPr lang="en-US"/>
              <a:pPr/>
              <a:t>‹#›</a:t>
            </a:fld>
            <a:r>
              <a:rPr lang="en-US"/>
              <a:t>/16</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E5E6BA8-CD6D-41E6-A914-7D1B11C242DE}" type="slidenum">
              <a:rPr lang="en-US"/>
              <a:pPr/>
              <a:t>‹#›</a:t>
            </a:fld>
            <a:r>
              <a:rPr lang="en-US"/>
              <a:t>/16</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C5F4A06-C2D2-4D09-9070-77E6F82710CE}" type="slidenum">
              <a:rPr lang="en-US"/>
              <a:pPr/>
              <a:t>‹#›</a:t>
            </a:fld>
            <a:r>
              <a:rPr lang="en-US"/>
              <a:t>/16</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E12755B-ACD9-42E5-B144-16779C94657E}" type="slidenum">
              <a:rPr lang="en-US"/>
              <a:pPr/>
              <a:t>‹#›</a:t>
            </a:fld>
            <a:r>
              <a:rPr lang="en-US"/>
              <a:t>/16</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4D2F71C-B17B-4EE9-90DB-025226EFFBA9}" type="slidenum">
              <a:rPr lang="en-US"/>
              <a:pPr/>
              <a:t>‹#›</a:t>
            </a:fld>
            <a:r>
              <a:rPr lang="en-US"/>
              <a:t>/16</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EA94236-2B74-438D-9F6D-40636F92A597}" type="slidenum">
              <a:rPr lang="en-US"/>
              <a:pPr/>
              <a:t>‹#›</a:t>
            </a:fld>
            <a:r>
              <a:rPr lang="en-US"/>
              <a:t>/16</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211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C9EFA550-165B-4CD1-990E-7E7707E25D58}" type="slidenum">
              <a:rPr lang="en-US"/>
              <a:pPr>
                <a:defRPr/>
              </a:pPr>
              <a:t>‹#›</a:t>
            </a:fld>
            <a:r>
              <a:rPr lang="en-US"/>
              <a:t>/37</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image001"/>
          <p:cNvPicPr>
            <a:picLocks noChangeAspect="1" noChangeArrowheads="1"/>
          </p:cNvPicPr>
          <p:nvPr/>
        </p:nvPicPr>
        <p:blipFill>
          <a:blip r:embed="rId13" cstate="screen"/>
          <a:srcRect/>
          <a:stretch>
            <a:fillRect/>
          </a:stretch>
        </p:blipFill>
        <p:spPr bwMode="auto">
          <a:xfrm>
            <a:off x="5257800" y="1447800"/>
            <a:ext cx="3886200" cy="2286000"/>
          </a:xfrm>
          <a:prstGeom prst="rect">
            <a:avLst/>
          </a:prstGeom>
          <a:noFill/>
        </p:spPr>
      </p:pic>
      <p:sp>
        <p:nvSpPr>
          <p:cNvPr id="3075" name="Line 3"/>
          <p:cNvSpPr>
            <a:spLocks noChangeShapeType="1"/>
          </p:cNvSpPr>
          <p:nvPr/>
        </p:nvSpPr>
        <p:spPr bwMode="auto">
          <a:xfrm>
            <a:off x="5334000" y="3352800"/>
            <a:ext cx="3810000" cy="0"/>
          </a:xfrm>
          <a:prstGeom prst="line">
            <a:avLst/>
          </a:prstGeom>
          <a:noFill/>
          <a:ln w="63500">
            <a:solidFill>
              <a:schemeClr val="bg1"/>
            </a:solidFill>
            <a:round/>
            <a:headEnd/>
            <a:tailEnd/>
          </a:ln>
          <a:effectLst/>
        </p:spPr>
        <p:txBody>
          <a:bodyPr/>
          <a:lstStyle/>
          <a:p>
            <a:endParaRPr lang="en-US"/>
          </a:p>
        </p:txBody>
      </p:sp>
      <p:pic>
        <p:nvPicPr>
          <p:cNvPr id="3076" name="Picture 4"/>
          <p:cNvPicPr>
            <a:picLocks noChangeAspect="1" noChangeArrowheads="1"/>
          </p:cNvPicPr>
          <p:nvPr/>
        </p:nvPicPr>
        <p:blipFill>
          <a:blip r:embed="rId14" cstate="screen"/>
          <a:srcRect b="9144"/>
          <a:stretch>
            <a:fillRect/>
          </a:stretch>
        </p:blipFill>
        <p:spPr bwMode="auto">
          <a:xfrm>
            <a:off x="4035425" y="3387725"/>
            <a:ext cx="5108575" cy="3470275"/>
          </a:xfrm>
          <a:prstGeom prst="rect">
            <a:avLst/>
          </a:prstGeom>
          <a:noFill/>
          <a:ln w="9525">
            <a:noFill/>
            <a:miter lim="800000"/>
            <a:headEnd/>
            <a:tailEnd/>
          </a:ln>
          <a:effectLst/>
        </p:spPr>
      </p:pic>
      <p:grpSp>
        <p:nvGrpSpPr>
          <p:cNvPr id="3077" name="Group 5"/>
          <p:cNvGrpSpPr>
            <a:grpSpLocks/>
          </p:cNvGrpSpPr>
          <p:nvPr/>
        </p:nvGrpSpPr>
        <p:grpSpPr bwMode="auto">
          <a:xfrm>
            <a:off x="0" y="-3175"/>
            <a:ext cx="9144000" cy="6861175"/>
            <a:chOff x="0" y="0"/>
            <a:chExt cx="5760" cy="4322"/>
          </a:xfrm>
        </p:grpSpPr>
        <p:grpSp>
          <p:nvGrpSpPr>
            <p:cNvPr id="3078" name="Group 6"/>
            <p:cNvGrpSpPr>
              <a:grpSpLocks/>
            </p:cNvGrpSpPr>
            <p:nvPr userDrawn="1"/>
          </p:nvGrpSpPr>
          <p:grpSpPr bwMode="auto">
            <a:xfrm>
              <a:off x="0" y="0"/>
              <a:ext cx="5760" cy="4322"/>
              <a:chOff x="0" y="0"/>
              <a:chExt cx="5760" cy="4322"/>
            </a:xfrm>
          </p:grpSpPr>
          <p:pic>
            <p:nvPicPr>
              <p:cNvPr id="3079" name="Picture 7" descr="ppt_camo_bkgrnd-03"/>
              <p:cNvPicPr>
                <a:picLocks noChangeAspect="1" noChangeArrowheads="1"/>
              </p:cNvPicPr>
              <p:nvPr userDrawn="1"/>
            </p:nvPicPr>
            <p:blipFill>
              <a:blip r:embed="rId15" cstate="screen"/>
              <a:srcRect/>
              <a:stretch>
                <a:fillRect/>
              </a:stretch>
            </p:blipFill>
            <p:spPr bwMode="auto">
              <a:xfrm>
                <a:off x="0" y="0"/>
                <a:ext cx="5760" cy="4322"/>
              </a:xfrm>
              <a:prstGeom prst="rect">
                <a:avLst/>
              </a:prstGeom>
              <a:noFill/>
            </p:spPr>
          </p:pic>
          <p:pic>
            <p:nvPicPr>
              <p:cNvPr id="3080" name="Picture 8" descr="white_curve"/>
              <p:cNvPicPr>
                <a:picLocks noChangeAspect="1" noChangeArrowheads="1"/>
              </p:cNvPicPr>
              <p:nvPr userDrawn="1"/>
            </p:nvPicPr>
            <p:blipFill>
              <a:blip r:embed="rId16" cstate="screen"/>
              <a:srcRect/>
              <a:stretch>
                <a:fillRect/>
              </a:stretch>
            </p:blipFill>
            <p:spPr bwMode="auto">
              <a:xfrm>
                <a:off x="2502" y="990"/>
                <a:ext cx="3258" cy="3330"/>
              </a:xfrm>
              <a:prstGeom prst="rect">
                <a:avLst/>
              </a:prstGeom>
              <a:noFill/>
            </p:spPr>
          </p:pic>
        </p:grpSp>
        <p:pic>
          <p:nvPicPr>
            <p:cNvPr id="3081" name="Picture 9" descr="USACE_logo"/>
            <p:cNvPicPr>
              <a:picLocks noChangeAspect="1" noChangeArrowheads="1"/>
            </p:cNvPicPr>
            <p:nvPr userDrawn="1"/>
          </p:nvPicPr>
          <p:blipFill>
            <a:blip r:embed="rId17" cstate="screen"/>
            <a:srcRect/>
            <a:stretch>
              <a:fillRect/>
            </a:stretch>
          </p:blipFill>
          <p:spPr bwMode="auto">
            <a:xfrm>
              <a:off x="144" y="3201"/>
              <a:ext cx="864" cy="591"/>
            </a:xfrm>
            <a:prstGeom prst="rect">
              <a:avLst/>
            </a:prstGeom>
            <a:noFill/>
          </p:spPr>
        </p:pic>
      </p:grpSp>
      <p:sp>
        <p:nvSpPr>
          <p:cNvPr id="3082" name="Text Box 10"/>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r>
              <a:rPr lang="en-US" sz="1200" b="1" dirty="0"/>
              <a:t>US Army Corps of Engineers</a:t>
            </a:r>
          </a:p>
          <a:p>
            <a:r>
              <a:rPr lang="en-US" b="1" dirty="0"/>
              <a:t>BUILDING STRONG</a:t>
            </a:r>
            <a:r>
              <a:rPr lang="en-US" sz="1400" b="1" baseline="-25000" dirty="0"/>
              <a:t>®</a:t>
            </a:r>
          </a:p>
        </p:txBody>
      </p:sp>
      <p:sp>
        <p:nvSpPr>
          <p:cNvPr id="3083" name="Text Box 11"/>
          <p:cNvSpPr txBox="1">
            <a:spLocks noChangeArrowheads="1"/>
          </p:cNvSpPr>
          <p:nvPr/>
        </p:nvSpPr>
        <p:spPr bwMode="auto">
          <a:xfrm>
            <a:off x="0" y="6643688"/>
            <a:ext cx="762000" cy="214312"/>
          </a:xfrm>
          <a:prstGeom prst="rect">
            <a:avLst/>
          </a:prstGeom>
          <a:noFill/>
          <a:ln w="9525">
            <a:noFill/>
            <a:miter lim="800000"/>
            <a:headEnd/>
            <a:tailEnd/>
          </a:ln>
          <a:effectLst/>
        </p:spPr>
        <p:txBody>
          <a:bodyPr>
            <a:spAutoFit/>
          </a:bodyPr>
          <a:lstStyle/>
          <a:p>
            <a:pPr algn="r"/>
            <a:fld id="{B793F156-1199-48AA-A83B-D2908C87591C}" type="datetime1">
              <a:rPr lang="en-US" sz="800"/>
              <a:pPr algn="r"/>
              <a:t>6/19/2014</a:t>
            </a:fld>
            <a:endParaRPr lang="en-US" sz="800"/>
          </a:p>
        </p:txBody>
      </p:sp>
      <p:sp>
        <p:nvSpPr>
          <p:cNvPr id="12" name="Title Placeholder 1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sldNum" sz="quarter" idx="4"/>
          </p:nvPr>
        </p:nvSpPr>
        <p:spPr bwMode="auto">
          <a:xfrm>
            <a:off x="-15875" y="6443663"/>
            <a:ext cx="549275"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lvl1pPr>
          </a:lstStyle>
          <a:p>
            <a:fld id="{785A4A5C-64F9-4347-93F8-53A77FE45FBC}" type="slidenum">
              <a:rPr lang="en-US"/>
              <a:pPr/>
              <a:t>‹#›</a:t>
            </a:fld>
            <a:r>
              <a:rPr lang="en-US"/>
              <a:t>/16</a:t>
            </a:r>
          </a:p>
        </p:txBody>
      </p:sp>
      <p:pic>
        <p:nvPicPr>
          <p:cNvPr id="4101" name="Picture 5" descr="USACE_logo"/>
          <p:cNvPicPr>
            <a:picLocks noChangeAspect="1" noChangeArrowheads="1"/>
          </p:cNvPicPr>
          <p:nvPr/>
        </p:nvPicPr>
        <p:blipFill>
          <a:blip r:embed="rId15" cstate="screen"/>
          <a:srcRect/>
          <a:stretch>
            <a:fillRect/>
          </a:stretch>
        </p:blipFill>
        <p:spPr bwMode="auto">
          <a:xfrm>
            <a:off x="8229600" y="6111875"/>
            <a:ext cx="533400" cy="365125"/>
          </a:xfrm>
          <a:prstGeom prst="rect">
            <a:avLst/>
          </a:prstGeom>
          <a:noFill/>
        </p:spPr>
      </p:pic>
      <p:sp>
        <p:nvSpPr>
          <p:cNvPr id="4102" name="Text Box 6"/>
          <p:cNvSpPr txBox="1">
            <a:spLocks noChangeArrowheads="1"/>
          </p:cNvSpPr>
          <p:nvPr/>
        </p:nvSpPr>
        <p:spPr bwMode="auto">
          <a:xfrm>
            <a:off x="6223000" y="6629400"/>
            <a:ext cx="2606675" cy="152400"/>
          </a:xfrm>
          <a:prstGeom prst="rect">
            <a:avLst/>
          </a:prstGeom>
          <a:noFill/>
          <a:ln w="9525">
            <a:noFill/>
            <a:miter lim="800000"/>
            <a:headEnd/>
            <a:tailEnd/>
          </a:ln>
          <a:effectLst/>
        </p:spPr>
        <p:txBody>
          <a:bodyPr lIns="0" tIns="0" rIns="0" bIns="0">
            <a:spAutoFit/>
          </a:bodyPr>
          <a:lstStyle/>
          <a:p>
            <a:pPr algn="r"/>
            <a:r>
              <a:rPr lang="en-US" sz="1000" b="1"/>
              <a:t>BUILDING STRONG</a:t>
            </a:r>
            <a:r>
              <a:rPr lang="en-US" sz="1000" b="1" baseline="-25000"/>
              <a:t>®</a:t>
            </a:r>
          </a:p>
        </p:txBody>
      </p:sp>
      <p:sp>
        <p:nvSpPr>
          <p:cNvPr id="4103" name="Line 7"/>
          <p:cNvSpPr>
            <a:spLocks noChangeShapeType="1"/>
          </p:cNvSpPr>
          <p:nvPr/>
        </p:nvSpPr>
        <p:spPr bwMode="auto">
          <a:xfrm flipH="1">
            <a:off x="457200" y="6553200"/>
            <a:ext cx="8229600" cy="0"/>
          </a:xfrm>
          <a:prstGeom prst="line">
            <a:avLst/>
          </a:prstGeom>
          <a:noFill/>
          <a:ln w="9525">
            <a:solidFill>
              <a:schemeClr val="tx1"/>
            </a:solidFill>
            <a:round/>
            <a:headEnd/>
            <a:tailEnd/>
          </a:ln>
          <a:effectLst/>
        </p:spPr>
        <p:txBody>
          <a:bodyPr/>
          <a:lstStyle/>
          <a:p>
            <a:endParaRPr lang="en-US"/>
          </a:p>
        </p:txBody>
      </p:sp>
      <p:sp>
        <p:nvSpPr>
          <p:cNvPr id="4104" name="Text Box 8"/>
          <p:cNvSpPr txBox="1">
            <a:spLocks noChangeArrowheads="1"/>
          </p:cNvSpPr>
          <p:nvPr/>
        </p:nvSpPr>
        <p:spPr bwMode="auto">
          <a:xfrm>
            <a:off x="-93663" y="6627813"/>
            <a:ext cx="762001" cy="214312"/>
          </a:xfrm>
          <a:prstGeom prst="rect">
            <a:avLst/>
          </a:prstGeom>
          <a:noFill/>
          <a:ln w="9525">
            <a:noFill/>
            <a:miter lim="800000"/>
            <a:headEnd/>
            <a:tailEnd/>
          </a:ln>
          <a:effectLst/>
        </p:spPr>
        <p:txBody>
          <a:bodyPr>
            <a:spAutoFit/>
          </a:bodyPr>
          <a:lstStyle/>
          <a:p>
            <a:pPr algn="r"/>
            <a:fld id="{362776B3-C234-4546-BE8A-06FF8843C5DE}" type="datetime1">
              <a:rPr lang="en-US" sz="800"/>
              <a:pPr algn="r"/>
              <a:t>6/19/2014</a:t>
            </a:fld>
            <a:endParaRPr lang="en-US" sz="80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6.gif"/><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eg"/><Relationship Id="rId10" Type="http://schemas.openxmlformats.org/officeDocument/2006/relationships/image" Target="../media/image35.png"/><Relationship Id="rId4" Type="http://schemas.openxmlformats.org/officeDocument/2006/relationships/image" Target="../media/image16.jpe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8.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21.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1.png"/><Relationship Id="rId7" Type="http://schemas.openxmlformats.org/officeDocument/2006/relationships/image" Target="../media/image60.w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18" Type="http://schemas.openxmlformats.org/officeDocument/2006/relationships/image" Target="../media/image78.png"/><Relationship Id="rId3" Type="http://schemas.openxmlformats.org/officeDocument/2006/relationships/hyperlink" Target="../../SPA/MVP/overview/NGS.ppt" TargetMode="External"/><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hyperlink" Target="http://www.ngs.noaa.gov/ADVISORS/AdvisorsIndex.shtml" TargetMode="External"/><Relationship Id="rId2" Type="http://schemas.openxmlformats.org/officeDocument/2006/relationships/notesSlide" Target="../notesSlides/notesSlide18.xml"/><Relationship Id="rId16" Type="http://schemas.openxmlformats.org/officeDocument/2006/relationships/image" Target="../media/image77.jpeg"/><Relationship Id="rId1" Type="http://schemas.openxmlformats.org/officeDocument/2006/relationships/slideLayout" Target="../slideLayouts/slideLayout13.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79.jpeg"/><Relationship Id="rId4" Type="http://schemas.openxmlformats.org/officeDocument/2006/relationships/image" Target="../media/image21.png"/><Relationship Id="rId9" Type="http://schemas.openxmlformats.org/officeDocument/2006/relationships/image" Target="../media/image70.jpeg"/><Relationship Id="rId1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1.gif"/></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3.xml"/><Relationship Id="rId5" Type="http://schemas.openxmlformats.org/officeDocument/2006/relationships/image" Target="../media/image95.jpe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6.jpe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12" Type="http://schemas.openxmlformats.org/officeDocument/2006/relationships/image" Target="../media/image113.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jpeg"/><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hyperlink" Target="http://140.194.76.129/publications/eng-regs/er1110-2-8160/entire.pdf" TargetMode="External"/><Relationship Id="rId5" Type="http://schemas.openxmlformats.org/officeDocument/2006/relationships/image" Target="../media/image137.jpeg"/><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1.png"/><Relationship Id="rId7" Type="http://schemas.openxmlformats.org/officeDocument/2006/relationships/image" Target="../media/image157.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56.jpeg"/><Relationship Id="rId11" Type="http://schemas.openxmlformats.org/officeDocument/2006/relationships/image" Target="../media/image65.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jpeg"/><Relationship Id="rId9" Type="http://schemas.openxmlformats.org/officeDocument/2006/relationships/image" Target="../media/image159.png"/></Relationships>
</file>

<file path=ppt/slides/_rels/slide5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uberm_surveyandmapping_U-SMART_Form.pdf"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uberm_surveyandmapping_U-SMART_Form.pdf"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uberm_surveyandmapping_U-SMART_Form.pdf"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auto">
          <a:xfrm>
            <a:off x="76200" y="228600"/>
            <a:ext cx="7696200" cy="16764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smtClean="0"/>
              <a:t>Basic Geodesy and Datums</a:t>
            </a:r>
            <a:br>
              <a:rPr lang="en-US" dirty="0" smtClean="0"/>
            </a:br>
            <a:r>
              <a:rPr lang="en-US" sz="2800" dirty="0" smtClean="0"/>
              <a:t>New Orleans District</a:t>
            </a:r>
            <a:br>
              <a:rPr lang="en-US" sz="2800" dirty="0" smtClean="0"/>
            </a:br>
            <a:r>
              <a:rPr lang="en-US" sz="2800" dirty="0" smtClean="0"/>
              <a:t>June, 2014</a:t>
            </a:r>
            <a:endParaRPr lang="en-US" dirty="0"/>
          </a:p>
        </p:txBody>
      </p:sp>
      <p:sp>
        <p:nvSpPr>
          <p:cNvPr id="5123" name="Rectangle 3"/>
          <p:cNvSpPr>
            <a:spLocks noGrp="1" noChangeArrowheads="1"/>
          </p:cNvSpPr>
          <p:nvPr>
            <p:ph type="subTitle" idx="1"/>
          </p:nvPr>
        </p:nvSpPr>
        <p:spPr bwMode="auto">
          <a:xfrm>
            <a:off x="152400" y="3352800"/>
            <a:ext cx="4038600" cy="1143000"/>
          </a:xfrm>
          <a:noFill/>
          <a:ln>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US" sz="2000" b="1" i="1" dirty="0" smtClean="0"/>
              <a:t>Mark W. Huber</a:t>
            </a:r>
            <a:endParaRPr lang="en-US" sz="2000" b="1" i="1" dirty="0"/>
          </a:p>
          <a:p>
            <a:pPr>
              <a:lnSpc>
                <a:spcPct val="80000"/>
              </a:lnSpc>
            </a:pPr>
            <a:r>
              <a:rPr lang="en-US" sz="2000" b="1" dirty="0"/>
              <a:t>US Army Corps of Engineers</a:t>
            </a:r>
          </a:p>
          <a:p>
            <a:pPr>
              <a:lnSpc>
                <a:spcPct val="80000"/>
              </a:lnSpc>
            </a:pPr>
            <a:r>
              <a:rPr lang="en-US" sz="2000" b="1" dirty="0"/>
              <a:t>Army Geospatial Center</a:t>
            </a:r>
          </a:p>
        </p:txBody>
      </p:sp>
      <p:pic>
        <p:nvPicPr>
          <p:cNvPr id="5124" name="Picture 4" descr="AGC_logo_small">
            <a:hlinkClick r:id="" action="ppaction://hlinkshowjump?jump=nextslide"/>
          </p:cNvPr>
          <p:cNvPicPr>
            <a:picLocks noChangeAspect="1" noChangeArrowheads="1"/>
          </p:cNvPicPr>
          <p:nvPr/>
        </p:nvPicPr>
        <p:blipFill>
          <a:blip r:embed="rId2" cstate="screen"/>
          <a:srcRect/>
          <a:stretch>
            <a:fillRect/>
          </a:stretch>
        </p:blipFill>
        <p:spPr bwMode="auto">
          <a:xfrm>
            <a:off x="1600200" y="5105400"/>
            <a:ext cx="941388" cy="941388"/>
          </a:xfrm>
          <a:prstGeom prst="rect">
            <a:avLst/>
          </a:prstGeom>
          <a:noFill/>
        </p:spPr>
      </p:pic>
      <p:pic>
        <p:nvPicPr>
          <p:cNvPr id="25" name="Picture 40"/>
          <p:cNvPicPr>
            <a:picLocks noChangeAspect="1" noChangeArrowheads="1"/>
          </p:cNvPicPr>
          <p:nvPr/>
        </p:nvPicPr>
        <p:blipFill>
          <a:blip r:embed="rId3" cstate="screen">
            <a:clrChange>
              <a:clrFrom>
                <a:srgbClr val="F21700"/>
              </a:clrFrom>
              <a:clrTo>
                <a:srgbClr val="F21700">
                  <a:alpha val="0"/>
                </a:srgbClr>
              </a:clrTo>
            </a:clrChange>
          </a:blip>
          <a:srcRect/>
          <a:stretch>
            <a:fillRect/>
          </a:stretch>
        </p:blipFill>
        <p:spPr bwMode="auto">
          <a:xfrm>
            <a:off x="8001000" y="3505200"/>
            <a:ext cx="339725" cy="266700"/>
          </a:xfrm>
          <a:prstGeom prst="rect">
            <a:avLst/>
          </a:prstGeom>
          <a:noFill/>
          <a:ln w="9525">
            <a:noFill/>
            <a:miter lim="800000"/>
            <a:headEnd/>
            <a:tailEnd/>
          </a:ln>
          <a:effectLst/>
        </p:spPr>
      </p:pic>
      <p:pic>
        <p:nvPicPr>
          <p:cNvPr id="26" name="Picture 8"/>
          <p:cNvPicPr>
            <a:picLocks noChangeArrowheads="1"/>
          </p:cNvPicPr>
          <p:nvPr/>
        </p:nvPicPr>
        <p:blipFill>
          <a:blip r:embed="rId4" cstate="screen">
            <a:clrChange>
              <a:clrFrom>
                <a:srgbClr val="000000"/>
              </a:clrFrom>
              <a:clrTo>
                <a:srgbClr val="000000">
                  <a:alpha val="0"/>
                </a:srgbClr>
              </a:clrTo>
            </a:clrChange>
          </a:blip>
          <a:srcRect/>
          <a:stretch>
            <a:fillRect/>
          </a:stretch>
        </p:blipFill>
        <p:spPr bwMode="auto">
          <a:xfrm>
            <a:off x="6486525" y="4000500"/>
            <a:ext cx="2486025" cy="2395538"/>
          </a:xfrm>
          <a:prstGeom prst="rect">
            <a:avLst/>
          </a:prstGeom>
          <a:noFill/>
          <a:ln w="9525">
            <a:noFill/>
            <a:miter lim="800000"/>
            <a:headEnd/>
            <a:tailEnd/>
          </a:ln>
          <a:effectLst/>
        </p:spPr>
      </p:pic>
      <p:sp>
        <p:nvSpPr>
          <p:cNvPr id="27" name="Oval 9">
            <a:hlinkClick r:id="rId5" action="ppaction://hlinksldjump"/>
          </p:cNvPr>
          <p:cNvSpPr>
            <a:spLocks noChangeArrowheads="1"/>
          </p:cNvSpPr>
          <p:nvPr/>
        </p:nvSpPr>
        <p:spPr bwMode="auto">
          <a:xfrm>
            <a:off x="6477000" y="4003675"/>
            <a:ext cx="2482850" cy="2397125"/>
          </a:xfrm>
          <a:prstGeom prst="ellipse">
            <a:avLst/>
          </a:prstGeom>
          <a:solidFill>
            <a:schemeClr val="bg1">
              <a:alpha val="63000"/>
            </a:schemeClr>
          </a:solidFill>
          <a:ln w="19050">
            <a:solidFill>
              <a:schemeClr val="tx1"/>
            </a:solidFill>
            <a:round/>
            <a:headEnd/>
            <a:tailEnd/>
          </a:ln>
          <a:effectLst/>
        </p:spPr>
        <p:txBody>
          <a:bodyPr wrap="none" anchor="ctr"/>
          <a:lstStyle/>
          <a:p>
            <a:endParaRPr lang="en-US"/>
          </a:p>
        </p:txBody>
      </p:sp>
      <p:sp>
        <p:nvSpPr>
          <p:cNvPr id="28" name="Line 10"/>
          <p:cNvSpPr>
            <a:spLocks noChangeShapeType="1"/>
          </p:cNvSpPr>
          <p:nvPr/>
        </p:nvSpPr>
        <p:spPr bwMode="auto">
          <a:xfrm flipV="1">
            <a:off x="7772400" y="3886200"/>
            <a:ext cx="0" cy="1285875"/>
          </a:xfrm>
          <a:prstGeom prst="line">
            <a:avLst/>
          </a:prstGeom>
          <a:noFill/>
          <a:ln w="28575">
            <a:solidFill>
              <a:schemeClr val="accent2"/>
            </a:solidFill>
            <a:round/>
            <a:headEnd/>
            <a:tailEnd type="triangle" w="med" len="med"/>
          </a:ln>
          <a:effectLst/>
        </p:spPr>
        <p:txBody>
          <a:bodyPr/>
          <a:lstStyle/>
          <a:p>
            <a:endParaRPr lang="en-US"/>
          </a:p>
        </p:txBody>
      </p:sp>
      <p:sp>
        <p:nvSpPr>
          <p:cNvPr id="29" name="Line 11"/>
          <p:cNvSpPr>
            <a:spLocks noChangeShapeType="1"/>
          </p:cNvSpPr>
          <p:nvPr/>
        </p:nvSpPr>
        <p:spPr bwMode="auto">
          <a:xfrm>
            <a:off x="7772400" y="5172075"/>
            <a:ext cx="1295400" cy="0"/>
          </a:xfrm>
          <a:prstGeom prst="line">
            <a:avLst/>
          </a:prstGeom>
          <a:noFill/>
          <a:ln w="28575">
            <a:solidFill>
              <a:schemeClr val="accent2"/>
            </a:solidFill>
            <a:round/>
            <a:headEnd/>
            <a:tailEnd type="triangle" w="med" len="med"/>
          </a:ln>
          <a:effectLst/>
        </p:spPr>
        <p:txBody>
          <a:bodyPr/>
          <a:lstStyle/>
          <a:p>
            <a:endParaRPr lang="en-US"/>
          </a:p>
        </p:txBody>
      </p:sp>
      <p:sp>
        <p:nvSpPr>
          <p:cNvPr id="30" name="Line 12"/>
          <p:cNvSpPr>
            <a:spLocks noChangeShapeType="1"/>
          </p:cNvSpPr>
          <p:nvPr/>
        </p:nvSpPr>
        <p:spPr bwMode="auto">
          <a:xfrm flipH="1">
            <a:off x="6746875" y="5172075"/>
            <a:ext cx="1025525" cy="936625"/>
          </a:xfrm>
          <a:prstGeom prst="line">
            <a:avLst/>
          </a:prstGeom>
          <a:noFill/>
          <a:ln w="28575">
            <a:solidFill>
              <a:schemeClr val="accent2"/>
            </a:solidFill>
            <a:round/>
            <a:headEnd/>
            <a:tailEnd type="triangle" w="med" len="med"/>
          </a:ln>
          <a:effectLst/>
        </p:spPr>
        <p:txBody>
          <a:bodyPr/>
          <a:lstStyle/>
          <a:p>
            <a:endParaRPr lang="en-US"/>
          </a:p>
        </p:txBody>
      </p:sp>
      <p:sp>
        <p:nvSpPr>
          <p:cNvPr id="31" name="Freeform 13"/>
          <p:cNvSpPr>
            <a:spLocks/>
          </p:cNvSpPr>
          <p:nvPr/>
        </p:nvSpPr>
        <p:spPr bwMode="auto">
          <a:xfrm>
            <a:off x="6477000" y="5172075"/>
            <a:ext cx="2482850" cy="477838"/>
          </a:xfrm>
          <a:custGeom>
            <a:avLst/>
            <a:gdLst/>
            <a:ahLst/>
            <a:cxnLst>
              <a:cxn ang="0">
                <a:pos x="0" y="48"/>
              </a:cxn>
              <a:cxn ang="0">
                <a:pos x="1152" y="384"/>
              </a:cxn>
              <a:cxn ang="0">
                <a:pos x="2208" y="0"/>
              </a:cxn>
            </a:cxnLst>
            <a:rect l="0" t="0" r="r" b="b"/>
            <a:pathLst>
              <a:path w="2208" h="392">
                <a:moveTo>
                  <a:pt x="0" y="48"/>
                </a:moveTo>
                <a:cubicBezTo>
                  <a:pt x="392" y="220"/>
                  <a:pt x="784" y="392"/>
                  <a:pt x="1152" y="384"/>
                </a:cubicBezTo>
                <a:cubicBezTo>
                  <a:pt x="1520" y="376"/>
                  <a:pt x="1864" y="188"/>
                  <a:pt x="2208" y="0"/>
                </a:cubicBezTo>
              </a:path>
            </a:pathLst>
          </a:custGeom>
          <a:noFill/>
          <a:ln w="28575" cap="rnd" cmpd="sng">
            <a:solidFill>
              <a:schemeClr val="tx1"/>
            </a:solidFill>
            <a:prstDash val="sysDot"/>
            <a:round/>
            <a:headEnd/>
            <a:tailEnd/>
          </a:ln>
          <a:effectLst/>
        </p:spPr>
        <p:txBody>
          <a:bodyPr/>
          <a:lstStyle/>
          <a:p>
            <a:endParaRPr lang="en-US"/>
          </a:p>
        </p:txBody>
      </p:sp>
      <p:sp>
        <p:nvSpPr>
          <p:cNvPr id="32" name="Line 14"/>
          <p:cNvSpPr>
            <a:spLocks noChangeShapeType="1"/>
          </p:cNvSpPr>
          <p:nvPr/>
        </p:nvSpPr>
        <p:spPr bwMode="auto">
          <a:xfrm flipV="1">
            <a:off x="7772400" y="4295775"/>
            <a:ext cx="539750" cy="876300"/>
          </a:xfrm>
          <a:prstGeom prst="line">
            <a:avLst/>
          </a:prstGeom>
          <a:noFill/>
          <a:ln w="9525">
            <a:solidFill>
              <a:srgbClr val="C50707"/>
            </a:solidFill>
            <a:round/>
            <a:headEnd/>
            <a:tailEnd/>
          </a:ln>
          <a:effectLst/>
        </p:spPr>
        <p:txBody>
          <a:bodyPr/>
          <a:lstStyle/>
          <a:p>
            <a:endParaRPr lang="en-US"/>
          </a:p>
        </p:txBody>
      </p:sp>
      <p:sp>
        <p:nvSpPr>
          <p:cNvPr id="33" name="Line 15"/>
          <p:cNvSpPr>
            <a:spLocks noChangeShapeType="1"/>
          </p:cNvSpPr>
          <p:nvPr/>
        </p:nvSpPr>
        <p:spPr bwMode="auto">
          <a:xfrm>
            <a:off x="7772400" y="5172075"/>
            <a:ext cx="539750" cy="234950"/>
          </a:xfrm>
          <a:prstGeom prst="line">
            <a:avLst/>
          </a:prstGeom>
          <a:noFill/>
          <a:ln w="9525">
            <a:solidFill>
              <a:srgbClr val="C50707"/>
            </a:solidFill>
            <a:round/>
            <a:headEnd/>
            <a:tailEnd/>
          </a:ln>
          <a:effectLst/>
        </p:spPr>
        <p:txBody>
          <a:bodyPr/>
          <a:lstStyle/>
          <a:p>
            <a:endParaRPr lang="en-US"/>
          </a:p>
        </p:txBody>
      </p:sp>
      <p:sp>
        <p:nvSpPr>
          <p:cNvPr id="34" name="Line 16"/>
          <p:cNvSpPr>
            <a:spLocks noChangeShapeType="1"/>
          </p:cNvSpPr>
          <p:nvPr/>
        </p:nvSpPr>
        <p:spPr bwMode="auto">
          <a:xfrm>
            <a:off x="8312150" y="4295775"/>
            <a:ext cx="0" cy="1111250"/>
          </a:xfrm>
          <a:prstGeom prst="line">
            <a:avLst/>
          </a:prstGeom>
          <a:noFill/>
          <a:ln w="9525">
            <a:solidFill>
              <a:srgbClr val="C50707"/>
            </a:solidFill>
            <a:round/>
            <a:headEnd/>
            <a:tailEnd/>
          </a:ln>
          <a:effectLst/>
        </p:spPr>
        <p:txBody>
          <a:bodyPr/>
          <a:lstStyle/>
          <a:p>
            <a:endParaRPr lang="en-US"/>
          </a:p>
        </p:txBody>
      </p:sp>
      <p:sp>
        <p:nvSpPr>
          <p:cNvPr id="35" name="Freeform 17"/>
          <p:cNvSpPr>
            <a:spLocks/>
          </p:cNvSpPr>
          <p:nvPr/>
        </p:nvSpPr>
        <p:spPr bwMode="auto">
          <a:xfrm>
            <a:off x="7685088" y="5268913"/>
            <a:ext cx="276225" cy="57150"/>
          </a:xfrm>
          <a:custGeom>
            <a:avLst/>
            <a:gdLst/>
            <a:ahLst/>
            <a:cxnLst>
              <a:cxn ang="0">
                <a:pos x="0" y="0"/>
              </a:cxn>
              <a:cxn ang="0">
                <a:pos x="192" y="48"/>
              </a:cxn>
              <a:cxn ang="0">
                <a:pos x="336" y="0"/>
              </a:cxn>
            </a:cxnLst>
            <a:rect l="0" t="0" r="r" b="b"/>
            <a:pathLst>
              <a:path w="336" h="48">
                <a:moveTo>
                  <a:pt x="0" y="0"/>
                </a:moveTo>
                <a:cubicBezTo>
                  <a:pt x="68" y="24"/>
                  <a:pt x="136" y="48"/>
                  <a:pt x="192" y="48"/>
                </a:cubicBezTo>
                <a:cubicBezTo>
                  <a:pt x="248" y="48"/>
                  <a:pt x="292" y="24"/>
                  <a:pt x="336" y="0"/>
                </a:cubicBezTo>
              </a:path>
            </a:pathLst>
          </a:custGeom>
          <a:noFill/>
          <a:ln w="9525">
            <a:solidFill>
              <a:schemeClr val="tx1"/>
            </a:solidFill>
            <a:round/>
            <a:headEnd/>
            <a:tailEnd/>
          </a:ln>
          <a:effectLst/>
        </p:spPr>
        <p:txBody>
          <a:bodyPr/>
          <a:lstStyle/>
          <a:p>
            <a:endParaRPr lang="en-US"/>
          </a:p>
        </p:txBody>
      </p:sp>
      <p:sp>
        <p:nvSpPr>
          <p:cNvPr id="36" name="Freeform 18"/>
          <p:cNvSpPr>
            <a:spLocks/>
          </p:cNvSpPr>
          <p:nvPr/>
        </p:nvSpPr>
        <p:spPr bwMode="auto">
          <a:xfrm>
            <a:off x="7927975" y="4894263"/>
            <a:ext cx="188913" cy="409575"/>
          </a:xfrm>
          <a:custGeom>
            <a:avLst/>
            <a:gdLst/>
            <a:ahLst/>
            <a:cxnLst>
              <a:cxn ang="0">
                <a:pos x="144" y="336"/>
              </a:cxn>
              <a:cxn ang="0">
                <a:pos x="144" y="144"/>
              </a:cxn>
              <a:cxn ang="0">
                <a:pos x="0" y="0"/>
              </a:cxn>
            </a:cxnLst>
            <a:rect l="0" t="0" r="r" b="b"/>
            <a:pathLst>
              <a:path w="168" h="336">
                <a:moveTo>
                  <a:pt x="144" y="336"/>
                </a:moveTo>
                <a:cubicBezTo>
                  <a:pt x="156" y="268"/>
                  <a:pt x="168" y="200"/>
                  <a:pt x="144" y="144"/>
                </a:cubicBezTo>
                <a:cubicBezTo>
                  <a:pt x="120" y="88"/>
                  <a:pt x="60" y="44"/>
                  <a:pt x="0" y="0"/>
                </a:cubicBezTo>
              </a:path>
            </a:pathLst>
          </a:custGeom>
          <a:noFill/>
          <a:ln w="9525">
            <a:solidFill>
              <a:schemeClr val="tx1"/>
            </a:solidFill>
            <a:round/>
            <a:headEnd/>
            <a:tailEnd/>
          </a:ln>
          <a:effectLst/>
        </p:spPr>
        <p:txBody>
          <a:bodyPr/>
          <a:lstStyle/>
          <a:p>
            <a:endParaRPr lang="en-US"/>
          </a:p>
        </p:txBody>
      </p:sp>
      <p:sp>
        <p:nvSpPr>
          <p:cNvPr id="37" name="Line 19"/>
          <p:cNvSpPr>
            <a:spLocks noChangeShapeType="1"/>
          </p:cNvSpPr>
          <p:nvPr/>
        </p:nvSpPr>
        <p:spPr bwMode="auto">
          <a:xfrm flipH="1" flipV="1">
            <a:off x="8096250" y="4119563"/>
            <a:ext cx="215900" cy="176212"/>
          </a:xfrm>
          <a:prstGeom prst="line">
            <a:avLst/>
          </a:prstGeom>
          <a:noFill/>
          <a:ln w="28575">
            <a:solidFill>
              <a:schemeClr val="hlink"/>
            </a:solidFill>
            <a:round/>
            <a:headEnd/>
            <a:tailEnd type="triangle" w="med" len="med"/>
          </a:ln>
          <a:effectLst/>
        </p:spPr>
        <p:txBody>
          <a:bodyPr/>
          <a:lstStyle/>
          <a:p>
            <a:endParaRPr lang="en-US"/>
          </a:p>
        </p:txBody>
      </p:sp>
      <p:sp>
        <p:nvSpPr>
          <p:cNvPr id="38" name="Line 20"/>
          <p:cNvSpPr>
            <a:spLocks noChangeShapeType="1"/>
          </p:cNvSpPr>
          <p:nvPr/>
        </p:nvSpPr>
        <p:spPr bwMode="auto">
          <a:xfrm flipV="1">
            <a:off x="8312150" y="4062413"/>
            <a:ext cx="161925" cy="233362"/>
          </a:xfrm>
          <a:prstGeom prst="line">
            <a:avLst/>
          </a:prstGeom>
          <a:noFill/>
          <a:ln w="28575">
            <a:solidFill>
              <a:schemeClr val="hlink"/>
            </a:solidFill>
            <a:round/>
            <a:headEnd/>
            <a:tailEnd type="triangle" w="med" len="med"/>
          </a:ln>
          <a:effectLst/>
        </p:spPr>
        <p:txBody>
          <a:bodyPr/>
          <a:lstStyle/>
          <a:p>
            <a:endParaRPr lang="en-US"/>
          </a:p>
        </p:txBody>
      </p:sp>
      <p:sp>
        <p:nvSpPr>
          <p:cNvPr id="39" name="Line 21"/>
          <p:cNvSpPr>
            <a:spLocks noChangeShapeType="1"/>
          </p:cNvSpPr>
          <p:nvPr/>
        </p:nvSpPr>
        <p:spPr bwMode="auto">
          <a:xfrm flipV="1">
            <a:off x="8312150" y="4119563"/>
            <a:ext cx="323850" cy="176212"/>
          </a:xfrm>
          <a:prstGeom prst="line">
            <a:avLst/>
          </a:prstGeom>
          <a:noFill/>
          <a:ln w="28575">
            <a:solidFill>
              <a:schemeClr val="hlink"/>
            </a:solidFill>
            <a:round/>
            <a:headEnd/>
            <a:tailEnd type="triangle" w="med" len="med"/>
          </a:ln>
          <a:effectLst/>
        </p:spPr>
        <p:txBody>
          <a:bodyPr/>
          <a:lstStyle/>
          <a:p>
            <a:endParaRPr lang="en-US"/>
          </a:p>
        </p:txBody>
      </p:sp>
      <p:sp>
        <p:nvSpPr>
          <p:cNvPr id="40" name="Text Box 22"/>
          <p:cNvSpPr txBox="1">
            <a:spLocks noChangeArrowheads="1"/>
          </p:cNvSpPr>
          <p:nvPr/>
        </p:nvSpPr>
        <p:spPr bwMode="auto">
          <a:xfrm>
            <a:off x="7934325" y="4003675"/>
            <a:ext cx="269875" cy="228600"/>
          </a:xfrm>
          <a:prstGeom prst="rect">
            <a:avLst/>
          </a:prstGeom>
          <a:noFill/>
          <a:ln w="9525">
            <a:noFill/>
            <a:miter lim="800000"/>
            <a:headEnd/>
            <a:tailEnd/>
          </a:ln>
          <a:effectLst/>
        </p:spPr>
        <p:txBody>
          <a:bodyPr>
            <a:spAutoFit/>
          </a:bodyPr>
          <a:lstStyle/>
          <a:p>
            <a:pPr>
              <a:spcBef>
                <a:spcPct val="50000"/>
              </a:spcBef>
            </a:pPr>
            <a:r>
              <a:rPr lang="en-US" sz="900"/>
              <a:t>n</a:t>
            </a:r>
          </a:p>
        </p:txBody>
      </p:sp>
      <p:sp>
        <p:nvSpPr>
          <p:cNvPr id="41" name="Text Box 23"/>
          <p:cNvSpPr txBox="1">
            <a:spLocks noChangeArrowheads="1"/>
          </p:cNvSpPr>
          <p:nvPr/>
        </p:nvSpPr>
        <p:spPr bwMode="auto">
          <a:xfrm>
            <a:off x="8258175" y="3897313"/>
            <a:ext cx="269875" cy="228600"/>
          </a:xfrm>
          <a:prstGeom prst="rect">
            <a:avLst/>
          </a:prstGeom>
          <a:noFill/>
          <a:ln w="9525">
            <a:noFill/>
            <a:miter lim="800000"/>
            <a:headEnd/>
            <a:tailEnd/>
          </a:ln>
          <a:effectLst/>
        </p:spPr>
        <p:txBody>
          <a:bodyPr>
            <a:spAutoFit/>
          </a:bodyPr>
          <a:lstStyle/>
          <a:p>
            <a:pPr>
              <a:spcBef>
                <a:spcPct val="50000"/>
              </a:spcBef>
            </a:pPr>
            <a:r>
              <a:rPr lang="en-US" sz="900"/>
              <a:t>e</a:t>
            </a:r>
          </a:p>
        </p:txBody>
      </p:sp>
      <p:sp>
        <p:nvSpPr>
          <p:cNvPr id="42" name="Text Box 24"/>
          <p:cNvSpPr txBox="1">
            <a:spLocks noChangeArrowheads="1"/>
          </p:cNvSpPr>
          <p:nvPr/>
        </p:nvSpPr>
        <p:spPr bwMode="auto">
          <a:xfrm>
            <a:off x="8474075" y="4130675"/>
            <a:ext cx="269875" cy="228600"/>
          </a:xfrm>
          <a:prstGeom prst="rect">
            <a:avLst/>
          </a:prstGeom>
          <a:noFill/>
          <a:ln w="9525">
            <a:noFill/>
            <a:miter lim="800000"/>
            <a:headEnd/>
            <a:tailEnd/>
          </a:ln>
          <a:effectLst/>
        </p:spPr>
        <p:txBody>
          <a:bodyPr>
            <a:spAutoFit/>
          </a:bodyPr>
          <a:lstStyle/>
          <a:p>
            <a:pPr>
              <a:spcBef>
                <a:spcPct val="50000"/>
              </a:spcBef>
            </a:pPr>
            <a:r>
              <a:rPr lang="en-US" sz="900"/>
              <a:t>H</a:t>
            </a:r>
          </a:p>
        </p:txBody>
      </p:sp>
      <p:sp>
        <p:nvSpPr>
          <p:cNvPr id="43" name="Text Box 25"/>
          <p:cNvSpPr txBox="1">
            <a:spLocks noChangeArrowheads="1"/>
          </p:cNvSpPr>
          <p:nvPr/>
        </p:nvSpPr>
        <p:spPr bwMode="auto">
          <a:xfrm>
            <a:off x="7556500" y="4003675"/>
            <a:ext cx="269875" cy="228600"/>
          </a:xfrm>
          <a:prstGeom prst="rect">
            <a:avLst/>
          </a:prstGeom>
          <a:noFill/>
          <a:ln w="9525">
            <a:noFill/>
            <a:miter lim="800000"/>
            <a:headEnd/>
            <a:tailEnd/>
          </a:ln>
          <a:effectLst/>
        </p:spPr>
        <p:txBody>
          <a:bodyPr>
            <a:spAutoFit/>
          </a:bodyPr>
          <a:lstStyle/>
          <a:p>
            <a:pPr>
              <a:spcBef>
                <a:spcPct val="50000"/>
              </a:spcBef>
            </a:pPr>
            <a:r>
              <a:rPr lang="en-US" sz="900"/>
              <a:t>Z</a:t>
            </a:r>
          </a:p>
        </p:txBody>
      </p:sp>
      <p:sp>
        <p:nvSpPr>
          <p:cNvPr id="44" name="Text Box 26"/>
          <p:cNvSpPr txBox="1">
            <a:spLocks noChangeArrowheads="1"/>
          </p:cNvSpPr>
          <p:nvPr/>
        </p:nvSpPr>
        <p:spPr bwMode="auto">
          <a:xfrm>
            <a:off x="6800850" y="5640388"/>
            <a:ext cx="269875" cy="228600"/>
          </a:xfrm>
          <a:prstGeom prst="rect">
            <a:avLst/>
          </a:prstGeom>
          <a:noFill/>
          <a:ln w="9525">
            <a:noFill/>
            <a:miter lim="800000"/>
            <a:headEnd/>
            <a:tailEnd/>
          </a:ln>
          <a:effectLst/>
        </p:spPr>
        <p:txBody>
          <a:bodyPr>
            <a:spAutoFit/>
          </a:bodyPr>
          <a:lstStyle/>
          <a:p>
            <a:pPr>
              <a:spcBef>
                <a:spcPct val="50000"/>
              </a:spcBef>
            </a:pPr>
            <a:r>
              <a:rPr lang="en-US" sz="900"/>
              <a:t>X</a:t>
            </a:r>
          </a:p>
        </p:txBody>
      </p:sp>
      <p:sp>
        <p:nvSpPr>
          <p:cNvPr id="45" name="Text Box 27"/>
          <p:cNvSpPr txBox="1">
            <a:spLocks noChangeArrowheads="1"/>
          </p:cNvSpPr>
          <p:nvPr/>
        </p:nvSpPr>
        <p:spPr bwMode="auto">
          <a:xfrm>
            <a:off x="8689975" y="4938713"/>
            <a:ext cx="269875" cy="228600"/>
          </a:xfrm>
          <a:prstGeom prst="rect">
            <a:avLst/>
          </a:prstGeom>
          <a:noFill/>
          <a:ln w="9525">
            <a:noFill/>
            <a:miter lim="800000"/>
            <a:headEnd/>
            <a:tailEnd/>
          </a:ln>
          <a:effectLst/>
        </p:spPr>
        <p:txBody>
          <a:bodyPr>
            <a:spAutoFit/>
          </a:bodyPr>
          <a:lstStyle/>
          <a:p>
            <a:pPr>
              <a:spcBef>
                <a:spcPct val="50000"/>
              </a:spcBef>
            </a:pPr>
            <a:r>
              <a:rPr lang="en-US" sz="900"/>
              <a:t>Y</a:t>
            </a:r>
          </a:p>
        </p:txBody>
      </p:sp>
      <p:sp>
        <p:nvSpPr>
          <p:cNvPr id="48" name="Text Box 30"/>
          <p:cNvSpPr txBox="1">
            <a:spLocks noChangeArrowheads="1"/>
          </p:cNvSpPr>
          <p:nvPr/>
        </p:nvSpPr>
        <p:spPr bwMode="auto">
          <a:xfrm>
            <a:off x="7772400" y="5257800"/>
            <a:ext cx="457200" cy="230832"/>
          </a:xfrm>
          <a:prstGeom prst="rect">
            <a:avLst/>
          </a:prstGeom>
          <a:noFill/>
          <a:ln w="9525">
            <a:noFill/>
            <a:miter lim="800000"/>
            <a:headEnd/>
            <a:tailEnd/>
          </a:ln>
          <a:effectLst/>
        </p:spPr>
        <p:txBody>
          <a:bodyPr wrap="square">
            <a:spAutoFit/>
          </a:bodyPr>
          <a:lstStyle/>
          <a:p>
            <a:pPr>
              <a:spcBef>
                <a:spcPct val="50000"/>
              </a:spcBef>
            </a:pPr>
            <a:r>
              <a:rPr lang="el-GR" sz="900" dirty="0" smtClean="0">
                <a:latin typeface="Times New Roman"/>
                <a:cs typeface="Times New Roman"/>
                <a:sym typeface="Symbol"/>
              </a:rPr>
              <a:t>λ</a:t>
            </a:r>
            <a:endParaRPr lang="en-US" sz="900" dirty="0">
              <a:latin typeface="GreekMathSymbols" pitchFamily="34" charset="2"/>
            </a:endParaRPr>
          </a:p>
        </p:txBody>
      </p:sp>
      <p:pic>
        <p:nvPicPr>
          <p:cNvPr id="49" name="Picture 41"/>
          <p:cNvPicPr>
            <a:picLocks noChangeAspect="1" noChangeArrowheads="1"/>
          </p:cNvPicPr>
          <p:nvPr/>
        </p:nvPicPr>
        <p:blipFill>
          <a:blip r:embed="rId3" cstate="screen">
            <a:clrChange>
              <a:clrFrom>
                <a:srgbClr val="F21700"/>
              </a:clrFrom>
              <a:clrTo>
                <a:srgbClr val="F21700">
                  <a:alpha val="0"/>
                </a:srgbClr>
              </a:clrTo>
            </a:clrChange>
          </a:blip>
          <a:srcRect/>
          <a:stretch>
            <a:fillRect/>
          </a:stretch>
        </p:blipFill>
        <p:spPr bwMode="auto">
          <a:xfrm>
            <a:off x="8804275" y="4038600"/>
            <a:ext cx="339725" cy="266700"/>
          </a:xfrm>
          <a:prstGeom prst="rect">
            <a:avLst/>
          </a:prstGeom>
          <a:noFill/>
          <a:ln w="9525">
            <a:noFill/>
            <a:miter lim="800000"/>
            <a:headEnd/>
            <a:tailEnd/>
          </a:ln>
          <a:effectLst/>
        </p:spPr>
      </p:pic>
      <p:pic>
        <p:nvPicPr>
          <p:cNvPr id="50" name="Picture 42"/>
          <p:cNvPicPr>
            <a:picLocks noChangeAspect="1" noChangeArrowheads="1"/>
          </p:cNvPicPr>
          <p:nvPr/>
        </p:nvPicPr>
        <p:blipFill>
          <a:blip r:embed="rId3" cstate="screen">
            <a:clrChange>
              <a:clrFrom>
                <a:srgbClr val="F21700"/>
              </a:clrFrom>
              <a:clrTo>
                <a:srgbClr val="F21700">
                  <a:alpha val="0"/>
                </a:srgbClr>
              </a:clrTo>
            </a:clrChange>
          </a:blip>
          <a:srcRect/>
          <a:stretch>
            <a:fillRect/>
          </a:stretch>
        </p:blipFill>
        <p:spPr bwMode="auto">
          <a:xfrm>
            <a:off x="8153400" y="3657600"/>
            <a:ext cx="339725" cy="266700"/>
          </a:xfrm>
          <a:prstGeom prst="rect">
            <a:avLst/>
          </a:prstGeom>
          <a:noFill/>
          <a:ln w="9525">
            <a:noFill/>
            <a:miter lim="800000"/>
            <a:headEnd/>
            <a:tailEnd/>
          </a:ln>
          <a:effectLst/>
        </p:spPr>
      </p:pic>
      <p:pic>
        <p:nvPicPr>
          <p:cNvPr id="51" name="Picture 43"/>
          <p:cNvPicPr>
            <a:picLocks noChangeAspect="1" noChangeArrowheads="1"/>
          </p:cNvPicPr>
          <p:nvPr/>
        </p:nvPicPr>
        <p:blipFill>
          <a:blip r:embed="rId3" cstate="screen">
            <a:clrChange>
              <a:clrFrom>
                <a:srgbClr val="F21700"/>
              </a:clrFrom>
              <a:clrTo>
                <a:srgbClr val="F21700">
                  <a:alpha val="0"/>
                </a:srgbClr>
              </a:clrTo>
            </a:clrChange>
          </a:blip>
          <a:srcRect/>
          <a:stretch>
            <a:fillRect/>
          </a:stretch>
        </p:blipFill>
        <p:spPr bwMode="auto">
          <a:xfrm>
            <a:off x="8305800" y="3810000"/>
            <a:ext cx="339725" cy="266700"/>
          </a:xfrm>
          <a:prstGeom prst="rect">
            <a:avLst/>
          </a:prstGeom>
          <a:noFill/>
          <a:ln w="9525">
            <a:noFill/>
            <a:miter lim="800000"/>
            <a:headEnd/>
            <a:tailEnd/>
          </a:ln>
          <a:effectLst/>
        </p:spPr>
      </p:pic>
      <p:sp>
        <p:nvSpPr>
          <p:cNvPr id="52" name="Text Box 30"/>
          <p:cNvSpPr txBox="1">
            <a:spLocks noChangeArrowheads="1"/>
          </p:cNvSpPr>
          <p:nvPr/>
        </p:nvSpPr>
        <p:spPr bwMode="auto">
          <a:xfrm>
            <a:off x="7772400" y="4953000"/>
            <a:ext cx="457200" cy="230832"/>
          </a:xfrm>
          <a:prstGeom prst="rect">
            <a:avLst/>
          </a:prstGeom>
          <a:noFill/>
          <a:ln w="9525">
            <a:noFill/>
            <a:miter lim="800000"/>
            <a:headEnd/>
            <a:tailEnd/>
          </a:ln>
          <a:effectLst/>
        </p:spPr>
        <p:txBody>
          <a:bodyPr wrap="square">
            <a:spAutoFit/>
          </a:bodyPr>
          <a:lstStyle/>
          <a:p>
            <a:pPr>
              <a:spcBef>
                <a:spcPct val="50000"/>
              </a:spcBef>
            </a:pPr>
            <a:r>
              <a:rPr lang="az-Cyrl-AZ" sz="900" dirty="0" smtClean="0">
                <a:latin typeface="Times New Roman"/>
                <a:cs typeface="Times New Roman"/>
                <a:sym typeface="Symbol"/>
              </a:rPr>
              <a:t>ф</a:t>
            </a:r>
            <a:endParaRPr lang="en-US" sz="900" dirty="0">
              <a:latin typeface="GreekMathSymbols" pitchFamily="34"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18177 0.0826 C -0.1198 0.02453 -0.0448 0.02429 -0.01389 0.08144 C 0.01597 0.13929 -0.00973 0.23346 -0.07153 0.29107 C -0.13403 0.35007 -0.20868 0.34938 -0.23907 0.29223 C -0.26927 0.23392 -0.2441 0.14091 -0.18177 0.0826 Z " pathEditMode="relative" rAng="-2100119" ptsTypes="fffff">
                                      <p:cBhvr>
                                        <p:cTn id="6" dur="60000" fill="hold"/>
                                        <p:tgtEl>
                                          <p:spTgt spid="25"/>
                                        </p:tgtEl>
                                        <p:attrNameLst>
                                          <p:attrName>ppt_x</p:attrName>
                                          <p:attrName>ppt_y</p:attrName>
                                        </p:attrNameLst>
                                      </p:cBhvr>
                                      <p:rCtr x="55" y="104"/>
                                    </p:animMotion>
                                  </p:childTnLst>
                                </p:cTn>
                              </p:par>
                              <p:par>
                                <p:cTn id="7" presetID="1" presetClass="path" presetSubtype="0" repeatCount="indefinite" fill="hold" nodeType="withEffect">
                                  <p:stCondLst>
                                    <p:cond delay="0"/>
                                  </p:stCondLst>
                                  <p:childTnLst>
                                    <p:animMotion origin="layout" path="M -0.02326 -0.01619 C 0.03091 0.02106 0.04532 0.12911 0.00886 0.2249 C -0.02812 0.3193 -0.10243 0.3665 -0.15677 0.32925 C -0.21198 0.29153 -0.22552 0.18394 -0.18906 0.08885 C -0.15208 -0.00648 -0.07829 -0.05368 -0.02326 -0.01619 Z " pathEditMode="relative" rAng="1636934" ptsTypes="fffff">
                                      <p:cBhvr>
                                        <p:cTn id="8" dur="60000" fill="hold"/>
                                        <p:tgtEl>
                                          <p:spTgt spid="49"/>
                                        </p:tgtEl>
                                        <p:attrNameLst>
                                          <p:attrName>ppt_x</p:attrName>
                                          <p:attrName>ppt_y</p:attrName>
                                        </p:attrNameLst>
                                      </p:cBhvr>
                                      <p:rCtr x="-67" y="173"/>
                                    </p:animMotion>
                                  </p:childTnLst>
                                </p:cTn>
                              </p:par>
                              <p:par>
                                <p:cTn id="9" presetID="1" presetClass="path" presetSubtype="0" repeatCount="indefinite" fill="hold" nodeType="withEffect">
                                  <p:stCondLst>
                                    <p:cond delay="0"/>
                                  </p:stCondLst>
                                  <p:childTnLst>
                                    <p:animMotion origin="layout" path="M -0.04739 0.15201 C 0.01268 0.21402 0.03473 0.30981 0.00261 0.36557 C -0.03003 0.42064 -0.10521 0.41532 -0.16458 0.35331 C -0.22517 0.29084 -0.24635 0.19528 -0.21441 0.13998 C -0.18107 0.08445 -0.10711 0.08954 -0.04739 0.15201 Z " pathEditMode="relative" rAng="2282680" ptsTypes="fffff">
                                      <p:cBhvr>
                                        <p:cTn id="10" dur="60000" fill="hold"/>
                                        <p:tgtEl>
                                          <p:spTgt spid="50"/>
                                        </p:tgtEl>
                                        <p:attrNameLst>
                                          <p:attrName>ppt_x</p:attrName>
                                          <p:attrName>ppt_y</p:attrName>
                                        </p:attrNameLst>
                                      </p:cBhvr>
                                      <p:rCtr x="-59" y="101"/>
                                    </p:animMotion>
                                  </p:childTnLst>
                                </p:cTn>
                              </p:par>
                              <p:par>
                                <p:cTn id="11" presetID="1" presetClass="path" presetSubtype="0" repeatCount="indefinite" fill="hold" nodeType="withEffect">
                                  <p:stCondLst>
                                    <p:cond delay="0"/>
                                  </p:stCondLst>
                                  <p:childTnLst>
                                    <p:animMotion origin="layout" path="M -0.08611 0.28344 C -0.14444 0.34822 -0.21944 0.35632 -0.2533 0.30241 C -0.28681 0.24827 -0.26684 0.15155 -0.20851 0.08769 C -0.14965 0.02245 -0.07535 0.01504 -0.04184 0.06895 C -0.00799 0.12379 -0.0276 0.21888 -0.08611 0.28344 Z " pathEditMode="relative" rAng="8424166" ptsTypes="fffff">
                                      <p:cBhvr>
                                        <p:cTn id="12" dur="60000" fill="hold"/>
                                        <p:tgtEl>
                                          <p:spTgt spid="51"/>
                                        </p:tgtEl>
                                        <p:attrNameLst>
                                          <p:attrName>ppt_x</p:attrName>
                                          <p:attrName>ppt_y</p:attrName>
                                        </p:attrNameLst>
                                      </p:cBhvr>
                                      <p:rCtr x="-61" y="-98"/>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p>
            <a:fld id="{4A0AD11A-DCC7-48D6-9C8E-893257EF9F9E}" type="slidenum">
              <a:rPr lang="en-US" smtClean="0"/>
              <a:pPr/>
              <a:t>10</a:t>
            </a:fld>
            <a:endParaRPr lang="en-US" smtClean="0"/>
          </a:p>
        </p:txBody>
      </p:sp>
      <p:pic>
        <p:nvPicPr>
          <p:cNvPr id="6147" name="Picture 2" descr="1508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73539" name="WordArt 3"/>
          <p:cNvSpPr>
            <a:spLocks noChangeArrowheads="1" noChangeShapeType="1" noTextEdit="1"/>
          </p:cNvSpPr>
          <p:nvPr/>
        </p:nvSpPr>
        <p:spPr bwMode="auto">
          <a:xfrm>
            <a:off x="2230438" y="531813"/>
            <a:ext cx="42751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How high is the water? </a:t>
            </a:r>
          </a:p>
        </p:txBody>
      </p:sp>
      <p:sp>
        <p:nvSpPr>
          <p:cNvPr id="1473540" name="WordArt 4"/>
          <p:cNvSpPr>
            <a:spLocks noChangeArrowheads="1" noChangeShapeType="1" noTextEdit="1"/>
          </p:cNvSpPr>
          <p:nvPr/>
        </p:nvSpPr>
        <p:spPr bwMode="auto">
          <a:xfrm>
            <a:off x="2230438" y="1914525"/>
            <a:ext cx="1501775" cy="600075"/>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0.0 </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feet </a:t>
            </a:r>
          </a:p>
        </p:txBody>
      </p:sp>
      <p:sp>
        <p:nvSpPr>
          <p:cNvPr id="1473541" name="WordArt 5"/>
          <p:cNvSpPr>
            <a:spLocks noChangeArrowheads="1" noChangeShapeType="1" noTextEdit="1"/>
          </p:cNvSpPr>
          <p:nvPr/>
        </p:nvSpPr>
        <p:spPr bwMode="auto">
          <a:xfrm>
            <a:off x="2282825" y="2932113"/>
            <a:ext cx="1379538" cy="428625"/>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0.5 feet</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473542" name="WordArt 6"/>
          <p:cNvSpPr>
            <a:spLocks noChangeArrowheads="1" noChangeShapeType="1" noTextEdit="1"/>
          </p:cNvSpPr>
          <p:nvPr/>
        </p:nvSpPr>
        <p:spPr bwMode="auto">
          <a:xfrm>
            <a:off x="2230438" y="3879850"/>
            <a:ext cx="1470025" cy="61595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 </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7.0 </a:t>
            </a: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feet</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grpSp>
        <p:nvGrpSpPr>
          <p:cNvPr id="2" name="Group 11"/>
          <p:cNvGrpSpPr>
            <a:grpSpLocks/>
          </p:cNvGrpSpPr>
          <p:nvPr/>
        </p:nvGrpSpPr>
        <p:grpSpPr bwMode="auto">
          <a:xfrm>
            <a:off x="3917950" y="1990725"/>
            <a:ext cx="2201863" cy="2405063"/>
            <a:chOff x="2468" y="1254"/>
            <a:chExt cx="1387" cy="1515"/>
          </a:xfrm>
        </p:grpSpPr>
        <p:sp>
          <p:nvSpPr>
            <p:cNvPr id="6156" name="WordArt 12"/>
            <p:cNvSpPr>
              <a:spLocks noChangeArrowheads="1" noChangeShapeType="1" noTextEdit="1"/>
            </p:cNvSpPr>
            <p:nvPr/>
          </p:nvSpPr>
          <p:spPr bwMode="auto">
            <a:xfrm>
              <a:off x="2500" y="125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LMSL (1983-2001)</a:t>
              </a:r>
            </a:p>
          </p:txBody>
        </p:sp>
        <p:sp>
          <p:nvSpPr>
            <p:cNvPr id="6157" name="WordArt 13"/>
            <p:cNvSpPr>
              <a:spLocks noChangeArrowheads="1" noChangeShapeType="1" noTextEdit="1"/>
            </p:cNvSpPr>
            <p:nvPr/>
          </p:nvSpPr>
          <p:spPr bwMode="auto">
            <a:xfrm>
              <a:off x="2468" y="184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NAVD 88 (2004.65)</a:t>
              </a:r>
            </a:p>
          </p:txBody>
        </p:sp>
        <p:sp>
          <p:nvSpPr>
            <p:cNvPr id="6158" name="WordArt 14"/>
            <p:cNvSpPr>
              <a:spLocks noChangeArrowheads="1" noChangeShapeType="1" noTextEdit="1"/>
            </p:cNvSpPr>
            <p:nvPr/>
          </p:nvSpPr>
          <p:spPr bwMode="auto">
            <a:xfrm>
              <a:off x="2470" y="2479"/>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Above the Slab</a:t>
              </a: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7" name="Rectangle 3"/>
          <p:cNvSpPr>
            <a:spLocks noGrp="1" noChangeArrowheads="1"/>
          </p:cNvSpPr>
          <p:nvPr>
            <p:ph idx="1"/>
          </p:nvPr>
        </p:nvSpPr>
        <p:spPr>
          <a:xfrm>
            <a:off x="457200" y="1346200"/>
            <a:ext cx="8229600" cy="1935163"/>
          </a:xfrm>
          <a:noFill/>
          <a:ln/>
        </p:spPr>
        <p:txBody>
          <a:bodyPr lIns="92075" tIns="46038" rIns="92075" bIns="46038"/>
          <a:lstStyle/>
          <a:p>
            <a:pPr marL="0" indent="0">
              <a:buFont typeface="Wingdings" pitchFamily="2" charset="2"/>
              <a:buNone/>
            </a:pPr>
            <a:r>
              <a:rPr lang="en-US" sz="2800" dirty="0"/>
              <a:t>Gravity:  Local Attraction</a:t>
            </a:r>
            <a:r>
              <a:rPr lang="en-US" sz="2000" dirty="0"/>
              <a:t/>
            </a:r>
            <a:br>
              <a:rPr lang="en-US" sz="2000" dirty="0"/>
            </a:br>
            <a:endParaRPr lang="en-US" sz="2000" dirty="0"/>
          </a:p>
          <a:p>
            <a:pPr marL="0" indent="0">
              <a:buFont typeface="Wingdings" pitchFamily="2" charset="2"/>
              <a:buNone/>
            </a:pPr>
            <a:r>
              <a:rPr lang="en-US" sz="2000"/>
              <a:t>Unfortunately, the density of the earth’s crust is not uniformly the same.  </a:t>
            </a:r>
            <a:r>
              <a:rPr lang="en-US" sz="2000" dirty="0"/>
              <a:t>Heavy rock, such as an iron ore deposit, will have a stronger attraction than lighter materials. Therefore, the geoid (or any </a:t>
            </a:r>
            <a:r>
              <a:rPr lang="en-US" sz="2000" dirty="0" err="1"/>
              <a:t>equipotential</a:t>
            </a:r>
            <a:r>
              <a:rPr lang="en-US" sz="2000" dirty="0"/>
              <a:t> surface) will </a:t>
            </a:r>
            <a:r>
              <a:rPr lang="en-US" sz="2000" u="sng" dirty="0">
                <a:solidFill>
                  <a:schemeClr val="accent2"/>
                </a:solidFill>
                <a:effectLst>
                  <a:outerShdw blurRad="38100" dist="38100" dir="2700000" algn="tl">
                    <a:srgbClr val="C0C0C0"/>
                  </a:outerShdw>
                </a:effectLst>
              </a:rPr>
              <a:t>not</a:t>
            </a:r>
            <a:r>
              <a:rPr lang="en-US" sz="2000" dirty="0"/>
              <a:t> be simple mathematical surfaces.</a:t>
            </a:r>
          </a:p>
        </p:txBody>
      </p:sp>
      <p:sp>
        <p:nvSpPr>
          <p:cNvPr id="11" name="Slide Number Placeholder 3"/>
          <p:cNvSpPr>
            <a:spLocks noGrp="1"/>
          </p:cNvSpPr>
          <p:nvPr>
            <p:ph type="sldNum" sz="quarter" idx="10"/>
          </p:nvPr>
        </p:nvSpPr>
        <p:spPr>
          <a:xfrm>
            <a:off x="7010400" y="6381750"/>
            <a:ext cx="2133600" cy="476250"/>
          </a:xfrm>
          <a:prstGeom prst="rect">
            <a:avLst/>
          </a:prstGeom>
        </p:spPr>
        <p:txBody>
          <a:bodyPr/>
          <a:lstStyle/>
          <a:p>
            <a:fld id="{6649CFA8-A2ED-4CD5-89BE-812B583203E9}" type="slidenum">
              <a:rPr lang="en-US"/>
              <a:pPr/>
              <a:t>11</a:t>
            </a:fld>
            <a:endParaRPr lang="en-US"/>
          </a:p>
        </p:txBody>
      </p:sp>
      <p:pic>
        <p:nvPicPr>
          <p:cNvPr id="1460226" name="Picture 2"/>
          <p:cNvPicPr>
            <a:picLocks noChangeAspect="1" noChangeArrowheads="1"/>
          </p:cNvPicPr>
          <p:nvPr/>
        </p:nvPicPr>
        <p:blipFill>
          <a:blip r:embed="rId3" cstate="print"/>
          <a:srcRect/>
          <a:stretch>
            <a:fillRect/>
          </a:stretch>
        </p:blipFill>
        <p:spPr bwMode="auto">
          <a:xfrm>
            <a:off x="0" y="3476625"/>
            <a:ext cx="9144000" cy="3381375"/>
          </a:xfrm>
          <a:prstGeom prst="rect">
            <a:avLst/>
          </a:prstGeom>
          <a:noFill/>
        </p:spPr>
      </p:pic>
      <p:sp>
        <p:nvSpPr>
          <p:cNvPr id="1460229" name="Rectangle 5"/>
          <p:cNvSpPr>
            <a:spLocks noChangeArrowheads="1"/>
          </p:cNvSpPr>
          <p:nvPr/>
        </p:nvSpPr>
        <p:spPr bwMode="auto">
          <a:xfrm>
            <a:off x="1852613" y="0"/>
            <a:ext cx="5913437" cy="611188"/>
          </a:xfrm>
          <a:prstGeom prst="rect">
            <a:avLst/>
          </a:prstGeom>
          <a:noFill/>
          <a:ln w="9525">
            <a:noFill/>
            <a:miter lim="800000"/>
            <a:headEnd/>
            <a:tailEnd/>
          </a:ln>
        </p:spPr>
        <p:txBody>
          <a:bodyPr/>
          <a:lstStyle/>
          <a:p>
            <a:pPr algn="ctr"/>
            <a:r>
              <a:rPr lang="en-US" sz="4800">
                <a:solidFill>
                  <a:schemeClr val="accent2"/>
                </a:solidFill>
                <a:effectLst>
                  <a:outerShdw blurRad="38100" dist="38100" dir="2700000" algn="tl">
                    <a:srgbClr val="C0C0C0"/>
                  </a:outerShdw>
                </a:effectLst>
              </a:rPr>
              <a:t>Vertical Datums</a:t>
            </a:r>
          </a:p>
        </p:txBody>
      </p:sp>
      <p:pic>
        <p:nvPicPr>
          <p:cNvPr id="1460230" name="Picture 6" descr="geoid-b"/>
          <p:cNvPicPr>
            <a:picLocks noChangeAspect="1" noChangeArrowheads="1" noCrop="1"/>
          </p:cNvPicPr>
          <p:nvPr/>
        </p:nvPicPr>
        <p:blipFill>
          <a:blip r:embed="rId4" cstate="print"/>
          <a:srcRect/>
          <a:stretch>
            <a:fillRect/>
          </a:stretch>
        </p:blipFill>
        <p:spPr bwMode="auto">
          <a:xfrm>
            <a:off x="4457700" y="3486150"/>
            <a:ext cx="3711575" cy="3222625"/>
          </a:xfrm>
          <a:prstGeom prst="rect">
            <a:avLst/>
          </a:prstGeom>
          <a:noFill/>
        </p:spPr>
      </p:pic>
      <p:pic>
        <p:nvPicPr>
          <p:cNvPr id="1460231" name="Picture 7" descr="gravity2"/>
          <p:cNvPicPr>
            <a:picLocks noChangeAspect="1" noChangeArrowheads="1"/>
          </p:cNvPicPr>
          <p:nvPr/>
        </p:nvPicPr>
        <p:blipFill>
          <a:blip r:embed="rId5" cstate="print"/>
          <a:srcRect/>
          <a:stretch>
            <a:fillRect/>
          </a:stretch>
        </p:blipFill>
        <p:spPr bwMode="auto">
          <a:xfrm>
            <a:off x="1158875" y="4386263"/>
            <a:ext cx="2405063" cy="1811337"/>
          </a:xfrm>
          <a:prstGeom prst="rect">
            <a:avLst/>
          </a:prstGeom>
          <a:noFill/>
        </p:spPr>
      </p:pic>
      <p:pic>
        <p:nvPicPr>
          <p:cNvPr id="1460233"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52550" y="3508375"/>
            <a:ext cx="1962150" cy="703263"/>
          </a:xfrm>
          <a:prstGeom prst="rect">
            <a:avLst/>
          </a:prstGeom>
          <a:noFill/>
          <a:ln w="9525">
            <a:noFill/>
            <a:miter lim="800000"/>
            <a:headEnd/>
            <a:tailEnd/>
          </a:ln>
          <a:effectLst/>
        </p:spPr>
      </p:pic>
      <p:sp>
        <p:nvSpPr>
          <p:cNvPr id="1460235" name="Text Box 11"/>
          <p:cNvSpPr txBox="1">
            <a:spLocks noChangeArrowheads="1"/>
          </p:cNvSpPr>
          <p:nvPr/>
        </p:nvSpPr>
        <p:spPr bwMode="auto">
          <a:xfrm>
            <a:off x="3673475" y="871538"/>
            <a:ext cx="2181225" cy="519112"/>
          </a:xfrm>
          <a:prstGeom prst="rect">
            <a:avLst/>
          </a:prstGeom>
          <a:noFill/>
          <a:ln w="0">
            <a:noFill/>
            <a:miter lim="800000"/>
            <a:headEnd/>
            <a:tailEnd/>
          </a:ln>
          <a:effectLst/>
        </p:spPr>
        <p:txBody>
          <a:bodyPr wrap="none">
            <a:spAutoFit/>
          </a:bodyPr>
          <a:lstStyle/>
          <a:p>
            <a:pPr eaLnBrk="0" hangingPunct="0">
              <a:spcBef>
                <a:spcPct val="20000"/>
              </a:spcBef>
            </a:pPr>
            <a:r>
              <a:rPr lang="en-US" sz="2800" b="1">
                <a:solidFill>
                  <a:schemeClr val="accent2"/>
                </a:solidFill>
                <a:effectLst>
                  <a:outerShdw blurRad="38100" dist="38100" dir="2700000" algn="tl">
                    <a:srgbClr val="C0C0C0"/>
                  </a:outerShdw>
                </a:effectLst>
                <a:latin typeface="Verdana" pitchFamily="34" charset="0"/>
                <a:cs typeface="Times New Roman" pitchFamily="18" charset="0"/>
              </a:rPr>
              <a:t>The Geoid</a:t>
            </a:r>
          </a:p>
        </p:txBody>
      </p:sp>
      <p:sp>
        <p:nvSpPr>
          <p:cNvPr id="12" name="Rectangle 11"/>
          <p:cNvSpPr/>
          <p:nvPr/>
        </p:nvSpPr>
        <p:spPr>
          <a:xfrm>
            <a:off x="907891" y="4167089"/>
            <a:ext cx="7051249" cy="1938992"/>
          </a:xfrm>
          <a:prstGeom prst="rect">
            <a:avLst/>
          </a:prstGeom>
          <a:solidFill>
            <a:schemeClr val="bg2">
              <a:lumMod val="20000"/>
              <a:lumOff val="80000"/>
            </a:schemeClr>
          </a:solidFill>
          <a:ln>
            <a:solidFill>
              <a:schemeClr val="tx1">
                <a:lumMod val="95000"/>
                <a:lumOff val="5000"/>
              </a:schemeClr>
            </a:solidFill>
          </a:ln>
        </p:spPr>
        <p:txBody>
          <a:bodyPr wrap="square">
            <a:spAutoFit/>
          </a:bodyPr>
          <a:lstStyle/>
          <a:p>
            <a:r>
              <a:rPr lang="en-US" sz="2400" dirty="0" smtClean="0"/>
              <a:t>Newton’s law of universal gravitation states that the gravitational attraction between two bodies is directly proportional to their masses, and inversely proportional to the square of the distance between the bodies </a:t>
            </a:r>
            <a:endParaRPr lang="en-US" sz="2400"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6023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nextCondLst>
                <p:cond evt="onClick" delay="0">
                  <p:tgtEl>
                    <p:spTgt spid="146023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l="8309" r="9358" b="42290"/>
          <a:stretch>
            <a:fillRect/>
          </a:stretch>
        </p:blipFill>
        <p:spPr bwMode="auto">
          <a:xfrm>
            <a:off x="0" y="3027184"/>
            <a:ext cx="9144000" cy="3830816"/>
          </a:xfrm>
          <a:prstGeom prst="rect">
            <a:avLst/>
          </a:prstGeom>
          <a:noFill/>
          <a:ln w="9525">
            <a:noFill/>
            <a:miter lim="800000"/>
            <a:headEnd/>
            <a:tailEnd/>
          </a:ln>
        </p:spPr>
      </p:pic>
      <p:sp>
        <p:nvSpPr>
          <p:cNvPr id="1467394" name="Rectangle 2"/>
          <p:cNvSpPr>
            <a:spLocks noGrp="1" noChangeArrowheads="1"/>
          </p:cNvSpPr>
          <p:nvPr>
            <p:ph type="title"/>
          </p:nvPr>
        </p:nvSpPr>
        <p:spPr>
          <a:xfrm>
            <a:off x="708025" y="693738"/>
            <a:ext cx="7772400" cy="1143000"/>
          </a:xfrm>
          <a:noFill/>
          <a:ln/>
        </p:spPr>
        <p:txBody>
          <a:bodyPr lIns="92075" tIns="46038" rIns="92075" bIns="46038"/>
          <a:lstStyle/>
          <a:p>
            <a:r>
              <a:rPr lang="en-US"/>
              <a:t>Ellipsoid vs. Geoid</a:t>
            </a:r>
          </a:p>
        </p:txBody>
      </p:sp>
      <p:sp>
        <p:nvSpPr>
          <p:cNvPr id="21" name="Slide Number Placeholder 3"/>
          <p:cNvSpPr>
            <a:spLocks noGrp="1"/>
          </p:cNvSpPr>
          <p:nvPr>
            <p:ph type="sldNum" sz="quarter" idx="10"/>
          </p:nvPr>
        </p:nvSpPr>
        <p:spPr>
          <a:xfrm>
            <a:off x="7010400" y="6381750"/>
            <a:ext cx="2133600" cy="476250"/>
          </a:xfrm>
          <a:prstGeom prst="rect">
            <a:avLst/>
          </a:prstGeom>
        </p:spPr>
        <p:txBody>
          <a:bodyPr/>
          <a:lstStyle/>
          <a:p>
            <a:fld id="{6B593241-8828-452B-AE23-70A14A1348FB}" type="slidenum">
              <a:rPr lang="en-US"/>
              <a:pPr/>
              <a:t>12</a:t>
            </a:fld>
            <a:endParaRPr lang="en-US"/>
          </a:p>
        </p:txBody>
      </p:sp>
      <p:sp>
        <p:nvSpPr>
          <p:cNvPr id="1467399" name="Freeform 7"/>
          <p:cNvSpPr>
            <a:spLocks/>
          </p:cNvSpPr>
          <p:nvPr/>
        </p:nvSpPr>
        <p:spPr bwMode="auto">
          <a:xfrm>
            <a:off x="0" y="2862263"/>
            <a:ext cx="9471025" cy="2128837"/>
          </a:xfrm>
          <a:custGeom>
            <a:avLst/>
            <a:gdLst/>
            <a:ahLst/>
            <a:cxnLst>
              <a:cxn ang="0">
                <a:pos x="43" y="1307"/>
              </a:cxn>
              <a:cxn ang="0">
                <a:pos x="250" y="1226"/>
              </a:cxn>
              <a:cxn ang="0">
                <a:pos x="413" y="1130"/>
              </a:cxn>
              <a:cxn ang="0">
                <a:pos x="451" y="1072"/>
              </a:cxn>
              <a:cxn ang="0">
                <a:pos x="504" y="995"/>
              </a:cxn>
              <a:cxn ang="0">
                <a:pos x="523" y="967"/>
              </a:cxn>
              <a:cxn ang="0">
                <a:pos x="576" y="914"/>
              </a:cxn>
              <a:cxn ang="0">
                <a:pos x="643" y="842"/>
              </a:cxn>
              <a:cxn ang="0">
                <a:pos x="725" y="635"/>
              </a:cxn>
              <a:cxn ang="0">
                <a:pos x="763" y="568"/>
              </a:cxn>
              <a:cxn ang="0">
                <a:pos x="778" y="511"/>
              </a:cxn>
              <a:cxn ang="0">
                <a:pos x="874" y="242"/>
              </a:cxn>
              <a:cxn ang="0">
                <a:pos x="936" y="40"/>
              </a:cxn>
              <a:cxn ang="0">
                <a:pos x="1334" y="2"/>
              </a:cxn>
              <a:cxn ang="0">
                <a:pos x="1363" y="64"/>
              </a:cxn>
              <a:cxn ang="0">
                <a:pos x="1517" y="160"/>
              </a:cxn>
              <a:cxn ang="0">
                <a:pos x="1670" y="199"/>
              </a:cxn>
              <a:cxn ang="0">
                <a:pos x="1829" y="275"/>
              </a:cxn>
              <a:cxn ang="0">
                <a:pos x="1867" y="290"/>
              </a:cxn>
              <a:cxn ang="0">
                <a:pos x="2021" y="343"/>
              </a:cxn>
              <a:cxn ang="0">
                <a:pos x="2299" y="362"/>
              </a:cxn>
              <a:cxn ang="0">
                <a:pos x="2366" y="309"/>
              </a:cxn>
              <a:cxn ang="0">
                <a:pos x="2568" y="199"/>
              </a:cxn>
              <a:cxn ang="0">
                <a:pos x="2827" y="122"/>
              </a:cxn>
              <a:cxn ang="0">
                <a:pos x="2842" y="93"/>
              </a:cxn>
              <a:cxn ang="0">
                <a:pos x="2942" y="2"/>
              </a:cxn>
              <a:cxn ang="0">
                <a:pos x="3326" y="26"/>
              </a:cxn>
              <a:cxn ang="0">
                <a:pos x="3442" y="88"/>
              </a:cxn>
              <a:cxn ang="0">
                <a:pos x="3576" y="131"/>
              </a:cxn>
              <a:cxn ang="0">
                <a:pos x="3605" y="199"/>
              </a:cxn>
              <a:cxn ang="0">
                <a:pos x="3667" y="242"/>
              </a:cxn>
              <a:cxn ang="0">
                <a:pos x="3854" y="271"/>
              </a:cxn>
              <a:cxn ang="0">
                <a:pos x="3888" y="295"/>
              </a:cxn>
              <a:cxn ang="0">
                <a:pos x="3998" y="367"/>
              </a:cxn>
              <a:cxn ang="0">
                <a:pos x="4056" y="386"/>
              </a:cxn>
              <a:cxn ang="0">
                <a:pos x="4099" y="424"/>
              </a:cxn>
              <a:cxn ang="0">
                <a:pos x="4286" y="467"/>
              </a:cxn>
              <a:cxn ang="0">
                <a:pos x="4320" y="482"/>
              </a:cxn>
              <a:cxn ang="0">
                <a:pos x="4354" y="439"/>
              </a:cxn>
              <a:cxn ang="0">
                <a:pos x="4574" y="559"/>
              </a:cxn>
              <a:cxn ang="0">
                <a:pos x="4762" y="583"/>
              </a:cxn>
              <a:cxn ang="0">
                <a:pos x="4891" y="779"/>
              </a:cxn>
              <a:cxn ang="0">
                <a:pos x="5016" y="1077"/>
              </a:cxn>
              <a:cxn ang="0">
                <a:pos x="5184" y="1149"/>
              </a:cxn>
              <a:cxn ang="0">
                <a:pos x="5227" y="1221"/>
              </a:cxn>
              <a:cxn ang="0">
                <a:pos x="5366" y="1192"/>
              </a:cxn>
              <a:cxn ang="0">
                <a:pos x="5568" y="1240"/>
              </a:cxn>
              <a:cxn ang="0">
                <a:pos x="5693" y="1168"/>
              </a:cxn>
              <a:cxn ang="0">
                <a:pos x="5808" y="1135"/>
              </a:cxn>
              <a:cxn ang="0">
                <a:pos x="5938" y="1087"/>
              </a:cxn>
            </a:cxnLst>
            <a:rect l="0" t="0" r="r" b="b"/>
            <a:pathLst>
              <a:path w="5966" h="1341">
                <a:moveTo>
                  <a:pt x="0" y="1341"/>
                </a:moveTo>
                <a:cubicBezTo>
                  <a:pt x="9" y="1329"/>
                  <a:pt x="29" y="1313"/>
                  <a:pt x="43" y="1307"/>
                </a:cubicBezTo>
                <a:cubicBezTo>
                  <a:pt x="63" y="1299"/>
                  <a:pt x="106" y="1288"/>
                  <a:pt x="106" y="1288"/>
                </a:cubicBezTo>
                <a:cubicBezTo>
                  <a:pt x="146" y="1248"/>
                  <a:pt x="198" y="1243"/>
                  <a:pt x="250" y="1226"/>
                </a:cubicBezTo>
                <a:cubicBezTo>
                  <a:pt x="269" y="1211"/>
                  <a:pt x="283" y="1203"/>
                  <a:pt x="307" y="1197"/>
                </a:cubicBezTo>
                <a:cubicBezTo>
                  <a:pt x="341" y="1174"/>
                  <a:pt x="382" y="1159"/>
                  <a:pt x="413" y="1130"/>
                </a:cubicBezTo>
                <a:cubicBezTo>
                  <a:pt x="415" y="1124"/>
                  <a:pt x="430" y="1084"/>
                  <a:pt x="432" y="1082"/>
                </a:cubicBezTo>
                <a:cubicBezTo>
                  <a:pt x="437" y="1076"/>
                  <a:pt x="445" y="1076"/>
                  <a:pt x="451" y="1072"/>
                </a:cubicBezTo>
                <a:cubicBezTo>
                  <a:pt x="458" y="1067"/>
                  <a:pt x="464" y="1059"/>
                  <a:pt x="470" y="1053"/>
                </a:cubicBezTo>
                <a:cubicBezTo>
                  <a:pt x="478" y="1032"/>
                  <a:pt x="489" y="1011"/>
                  <a:pt x="504" y="995"/>
                </a:cubicBezTo>
                <a:cubicBezTo>
                  <a:pt x="506" y="987"/>
                  <a:pt x="504" y="978"/>
                  <a:pt x="509" y="971"/>
                </a:cubicBezTo>
                <a:cubicBezTo>
                  <a:pt x="512" y="967"/>
                  <a:pt x="518" y="969"/>
                  <a:pt x="523" y="967"/>
                </a:cubicBezTo>
                <a:cubicBezTo>
                  <a:pt x="533" y="964"/>
                  <a:pt x="552" y="957"/>
                  <a:pt x="552" y="957"/>
                </a:cubicBezTo>
                <a:cubicBezTo>
                  <a:pt x="561" y="945"/>
                  <a:pt x="564" y="923"/>
                  <a:pt x="576" y="914"/>
                </a:cubicBezTo>
                <a:cubicBezTo>
                  <a:pt x="588" y="906"/>
                  <a:pt x="602" y="903"/>
                  <a:pt x="614" y="895"/>
                </a:cubicBezTo>
                <a:cubicBezTo>
                  <a:pt x="623" y="869"/>
                  <a:pt x="621" y="856"/>
                  <a:pt x="643" y="842"/>
                </a:cubicBezTo>
                <a:cubicBezTo>
                  <a:pt x="652" y="815"/>
                  <a:pt x="651" y="787"/>
                  <a:pt x="658" y="760"/>
                </a:cubicBezTo>
                <a:cubicBezTo>
                  <a:pt x="663" y="719"/>
                  <a:pt x="689" y="659"/>
                  <a:pt x="725" y="635"/>
                </a:cubicBezTo>
                <a:cubicBezTo>
                  <a:pt x="737" y="600"/>
                  <a:pt x="720" y="642"/>
                  <a:pt x="744" y="611"/>
                </a:cubicBezTo>
                <a:cubicBezTo>
                  <a:pt x="752" y="601"/>
                  <a:pt x="760" y="580"/>
                  <a:pt x="763" y="568"/>
                </a:cubicBezTo>
                <a:cubicBezTo>
                  <a:pt x="767" y="555"/>
                  <a:pt x="770" y="543"/>
                  <a:pt x="773" y="530"/>
                </a:cubicBezTo>
                <a:cubicBezTo>
                  <a:pt x="775" y="524"/>
                  <a:pt x="778" y="511"/>
                  <a:pt x="778" y="511"/>
                </a:cubicBezTo>
                <a:cubicBezTo>
                  <a:pt x="785" y="437"/>
                  <a:pt x="811" y="399"/>
                  <a:pt x="835" y="333"/>
                </a:cubicBezTo>
                <a:cubicBezTo>
                  <a:pt x="841" y="294"/>
                  <a:pt x="846" y="268"/>
                  <a:pt x="874" y="242"/>
                </a:cubicBezTo>
                <a:cubicBezTo>
                  <a:pt x="884" y="220"/>
                  <a:pt x="897" y="201"/>
                  <a:pt x="907" y="179"/>
                </a:cubicBezTo>
                <a:cubicBezTo>
                  <a:pt x="915" y="135"/>
                  <a:pt x="889" y="57"/>
                  <a:pt x="936" y="40"/>
                </a:cubicBezTo>
                <a:cubicBezTo>
                  <a:pt x="1032" y="54"/>
                  <a:pt x="1131" y="58"/>
                  <a:pt x="1224" y="31"/>
                </a:cubicBezTo>
                <a:cubicBezTo>
                  <a:pt x="1255" y="9"/>
                  <a:pt x="1297" y="6"/>
                  <a:pt x="1334" y="2"/>
                </a:cubicBezTo>
                <a:cubicBezTo>
                  <a:pt x="1342" y="4"/>
                  <a:pt x="1355" y="0"/>
                  <a:pt x="1358" y="7"/>
                </a:cubicBezTo>
                <a:cubicBezTo>
                  <a:pt x="1366" y="24"/>
                  <a:pt x="1360" y="45"/>
                  <a:pt x="1363" y="64"/>
                </a:cubicBezTo>
                <a:cubicBezTo>
                  <a:pt x="1367" y="86"/>
                  <a:pt x="1383" y="119"/>
                  <a:pt x="1397" y="136"/>
                </a:cubicBezTo>
                <a:cubicBezTo>
                  <a:pt x="1423" y="169"/>
                  <a:pt x="1491" y="159"/>
                  <a:pt x="1517" y="160"/>
                </a:cubicBezTo>
                <a:cubicBezTo>
                  <a:pt x="1554" y="167"/>
                  <a:pt x="1590" y="175"/>
                  <a:pt x="1627" y="179"/>
                </a:cubicBezTo>
                <a:cubicBezTo>
                  <a:pt x="1640" y="188"/>
                  <a:pt x="1670" y="199"/>
                  <a:pt x="1670" y="199"/>
                </a:cubicBezTo>
                <a:cubicBezTo>
                  <a:pt x="1690" y="224"/>
                  <a:pt x="1708" y="230"/>
                  <a:pt x="1738" y="237"/>
                </a:cubicBezTo>
                <a:cubicBezTo>
                  <a:pt x="1768" y="253"/>
                  <a:pt x="1796" y="266"/>
                  <a:pt x="1829" y="275"/>
                </a:cubicBezTo>
                <a:cubicBezTo>
                  <a:pt x="1834" y="278"/>
                  <a:pt x="1838" y="283"/>
                  <a:pt x="1843" y="285"/>
                </a:cubicBezTo>
                <a:cubicBezTo>
                  <a:pt x="1851" y="288"/>
                  <a:pt x="1860" y="286"/>
                  <a:pt x="1867" y="290"/>
                </a:cubicBezTo>
                <a:cubicBezTo>
                  <a:pt x="1878" y="297"/>
                  <a:pt x="1882" y="329"/>
                  <a:pt x="1901" y="333"/>
                </a:cubicBezTo>
                <a:cubicBezTo>
                  <a:pt x="1940" y="342"/>
                  <a:pt x="1981" y="338"/>
                  <a:pt x="2021" y="343"/>
                </a:cubicBezTo>
                <a:cubicBezTo>
                  <a:pt x="2054" y="347"/>
                  <a:pt x="2085" y="357"/>
                  <a:pt x="2117" y="362"/>
                </a:cubicBezTo>
                <a:cubicBezTo>
                  <a:pt x="2175" y="383"/>
                  <a:pt x="2241" y="366"/>
                  <a:pt x="2299" y="362"/>
                </a:cubicBezTo>
                <a:cubicBezTo>
                  <a:pt x="2314" y="359"/>
                  <a:pt x="2334" y="364"/>
                  <a:pt x="2342" y="352"/>
                </a:cubicBezTo>
                <a:cubicBezTo>
                  <a:pt x="2348" y="343"/>
                  <a:pt x="2346" y="311"/>
                  <a:pt x="2366" y="309"/>
                </a:cubicBezTo>
                <a:cubicBezTo>
                  <a:pt x="2415" y="304"/>
                  <a:pt x="2465" y="306"/>
                  <a:pt x="2515" y="304"/>
                </a:cubicBezTo>
                <a:cubicBezTo>
                  <a:pt x="2538" y="271"/>
                  <a:pt x="2540" y="229"/>
                  <a:pt x="2568" y="199"/>
                </a:cubicBezTo>
                <a:cubicBezTo>
                  <a:pt x="2612" y="152"/>
                  <a:pt x="2722" y="143"/>
                  <a:pt x="2779" y="136"/>
                </a:cubicBezTo>
                <a:cubicBezTo>
                  <a:pt x="2818" y="126"/>
                  <a:pt x="2802" y="131"/>
                  <a:pt x="2827" y="122"/>
                </a:cubicBezTo>
                <a:cubicBezTo>
                  <a:pt x="2829" y="117"/>
                  <a:pt x="2830" y="112"/>
                  <a:pt x="2832" y="107"/>
                </a:cubicBezTo>
                <a:cubicBezTo>
                  <a:pt x="2835" y="102"/>
                  <a:pt x="2840" y="98"/>
                  <a:pt x="2842" y="93"/>
                </a:cubicBezTo>
                <a:cubicBezTo>
                  <a:pt x="2854" y="62"/>
                  <a:pt x="2838" y="48"/>
                  <a:pt x="2875" y="31"/>
                </a:cubicBezTo>
                <a:cubicBezTo>
                  <a:pt x="2900" y="6"/>
                  <a:pt x="2904" y="7"/>
                  <a:pt x="2942" y="2"/>
                </a:cubicBezTo>
                <a:cubicBezTo>
                  <a:pt x="3057" y="6"/>
                  <a:pt x="3173" y="9"/>
                  <a:pt x="3288" y="16"/>
                </a:cubicBezTo>
                <a:cubicBezTo>
                  <a:pt x="3290" y="16"/>
                  <a:pt x="3321" y="22"/>
                  <a:pt x="3326" y="26"/>
                </a:cubicBezTo>
                <a:cubicBezTo>
                  <a:pt x="3347" y="43"/>
                  <a:pt x="3367" y="79"/>
                  <a:pt x="3394" y="83"/>
                </a:cubicBezTo>
                <a:cubicBezTo>
                  <a:pt x="3410" y="85"/>
                  <a:pt x="3426" y="86"/>
                  <a:pt x="3442" y="88"/>
                </a:cubicBezTo>
                <a:cubicBezTo>
                  <a:pt x="3467" y="91"/>
                  <a:pt x="3518" y="98"/>
                  <a:pt x="3518" y="98"/>
                </a:cubicBezTo>
                <a:cubicBezTo>
                  <a:pt x="3538" y="110"/>
                  <a:pt x="3554" y="125"/>
                  <a:pt x="3576" y="131"/>
                </a:cubicBezTo>
                <a:cubicBezTo>
                  <a:pt x="3582" y="143"/>
                  <a:pt x="3590" y="153"/>
                  <a:pt x="3595" y="165"/>
                </a:cubicBezTo>
                <a:cubicBezTo>
                  <a:pt x="3595" y="165"/>
                  <a:pt x="3603" y="197"/>
                  <a:pt x="3605" y="199"/>
                </a:cubicBezTo>
                <a:cubicBezTo>
                  <a:pt x="3608" y="202"/>
                  <a:pt x="3614" y="202"/>
                  <a:pt x="3619" y="203"/>
                </a:cubicBezTo>
                <a:cubicBezTo>
                  <a:pt x="3636" y="214"/>
                  <a:pt x="3649" y="233"/>
                  <a:pt x="3667" y="242"/>
                </a:cubicBezTo>
                <a:cubicBezTo>
                  <a:pt x="3715" y="267"/>
                  <a:pt x="3788" y="257"/>
                  <a:pt x="3840" y="261"/>
                </a:cubicBezTo>
                <a:cubicBezTo>
                  <a:pt x="3845" y="264"/>
                  <a:pt x="3849" y="269"/>
                  <a:pt x="3854" y="271"/>
                </a:cubicBezTo>
                <a:cubicBezTo>
                  <a:pt x="3859" y="273"/>
                  <a:pt x="3865" y="272"/>
                  <a:pt x="3869" y="275"/>
                </a:cubicBezTo>
                <a:cubicBezTo>
                  <a:pt x="3877" y="280"/>
                  <a:pt x="3881" y="289"/>
                  <a:pt x="3888" y="295"/>
                </a:cubicBezTo>
                <a:cubicBezTo>
                  <a:pt x="3908" y="311"/>
                  <a:pt x="3925" y="316"/>
                  <a:pt x="3946" y="328"/>
                </a:cubicBezTo>
                <a:cubicBezTo>
                  <a:pt x="3953" y="352"/>
                  <a:pt x="3975" y="360"/>
                  <a:pt x="3998" y="367"/>
                </a:cubicBezTo>
                <a:cubicBezTo>
                  <a:pt x="4013" y="371"/>
                  <a:pt x="4027" y="376"/>
                  <a:pt x="4042" y="381"/>
                </a:cubicBezTo>
                <a:cubicBezTo>
                  <a:pt x="4047" y="383"/>
                  <a:pt x="4056" y="386"/>
                  <a:pt x="4056" y="386"/>
                </a:cubicBezTo>
                <a:cubicBezTo>
                  <a:pt x="4068" y="395"/>
                  <a:pt x="4083" y="399"/>
                  <a:pt x="4094" y="410"/>
                </a:cubicBezTo>
                <a:cubicBezTo>
                  <a:pt x="4098" y="414"/>
                  <a:pt x="4095" y="422"/>
                  <a:pt x="4099" y="424"/>
                </a:cubicBezTo>
                <a:cubicBezTo>
                  <a:pt x="4135" y="443"/>
                  <a:pt x="4221" y="454"/>
                  <a:pt x="4258" y="458"/>
                </a:cubicBezTo>
                <a:cubicBezTo>
                  <a:pt x="4267" y="461"/>
                  <a:pt x="4277" y="463"/>
                  <a:pt x="4286" y="467"/>
                </a:cubicBezTo>
                <a:cubicBezTo>
                  <a:pt x="4293" y="470"/>
                  <a:pt x="4299" y="474"/>
                  <a:pt x="4306" y="477"/>
                </a:cubicBezTo>
                <a:cubicBezTo>
                  <a:pt x="4311" y="479"/>
                  <a:pt x="4324" y="486"/>
                  <a:pt x="4320" y="482"/>
                </a:cubicBezTo>
                <a:cubicBezTo>
                  <a:pt x="4315" y="477"/>
                  <a:pt x="4307" y="475"/>
                  <a:pt x="4301" y="472"/>
                </a:cubicBezTo>
                <a:cubicBezTo>
                  <a:pt x="4318" y="443"/>
                  <a:pt x="4323" y="445"/>
                  <a:pt x="4354" y="439"/>
                </a:cubicBezTo>
                <a:cubicBezTo>
                  <a:pt x="4430" y="442"/>
                  <a:pt x="4495" y="453"/>
                  <a:pt x="4570" y="458"/>
                </a:cubicBezTo>
                <a:cubicBezTo>
                  <a:pt x="4571" y="492"/>
                  <a:pt x="4546" y="540"/>
                  <a:pt x="4574" y="559"/>
                </a:cubicBezTo>
                <a:cubicBezTo>
                  <a:pt x="4617" y="587"/>
                  <a:pt x="4677" y="557"/>
                  <a:pt x="4728" y="563"/>
                </a:cubicBezTo>
                <a:cubicBezTo>
                  <a:pt x="4741" y="564"/>
                  <a:pt x="4750" y="579"/>
                  <a:pt x="4762" y="583"/>
                </a:cubicBezTo>
                <a:cubicBezTo>
                  <a:pt x="4789" y="625"/>
                  <a:pt x="4839" y="645"/>
                  <a:pt x="4867" y="688"/>
                </a:cubicBezTo>
                <a:cubicBezTo>
                  <a:pt x="4874" y="716"/>
                  <a:pt x="4881" y="751"/>
                  <a:pt x="4891" y="779"/>
                </a:cubicBezTo>
                <a:cubicBezTo>
                  <a:pt x="4900" y="833"/>
                  <a:pt x="4913" y="897"/>
                  <a:pt x="4944" y="943"/>
                </a:cubicBezTo>
                <a:cubicBezTo>
                  <a:pt x="4950" y="1001"/>
                  <a:pt x="4954" y="1055"/>
                  <a:pt x="5016" y="1077"/>
                </a:cubicBezTo>
                <a:cubicBezTo>
                  <a:pt x="5040" y="1096"/>
                  <a:pt x="5053" y="1105"/>
                  <a:pt x="5083" y="1111"/>
                </a:cubicBezTo>
                <a:cubicBezTo>
                  <a:pt x="5116" y="1130"/>
                  <a:pt x="5148" y="1139"/>
                  <a:pt x="5184" y="1149"/>
                </a:cubicBezTo>
                <a:cubicBezTo>
                  <a:pt x="5194" y="1159"/>
                  <a:pt x="5203" y="1168"/>
                  <a:pt x="5213" y="1178"/>
                </a:cubicBezTo>
                <a:cubicBezTo>
                  <a:pt x="5222" y="1187"/>
                  <a:pt x="5217" y="1214"/>
                  <a:pt x="5227" y="1221"/>
                </a:cubicBezTo>
                <a:cubicBezTo>
                  <a:pt x="5234" y="1225"/>
                  <a:pt x="5243" y="1224"/>
                  <a:pt x="5251" y="1226"/>
                </a:cubicBezTo>
                <a:cubicBezTo>
                  <a:pt x="5296" y="1221"/>
                  <a:pt x="5342" y="1232"/>
                  <a:pt x="5366" y="1192"/>
                </a:cubicBezTo>
                <a:cubicBezTo>
                  <a:pt x="5386" y="1199"/>
                  <a:pt x="5393" y="1213"/>
                  <a:pt x="5410" y="1226"/>
                </a:cubicBezTo>
                <a:cubicBezTo>
                  <a:pt x="5446" y="1282"/>
                  <a:pt x="5492" y="1246"/>
                  <a:pt x="5568" y="1240"/>
                </a:cubicBezTo>
                <a:cubicBezTo>
                  <a:pt x="5598" y="1226"/>
                  <a:pt x="5617" y="1200"/>
                  <a:pt x="5650" y="1192"/>
                </a:cubicBezTo>
                <a:cubicBezTo>
                  <a:pt x="5658" y="1163"/>
                  <a:pt x="5648" y="1184"/>
                  <a:pt x="5693" y="1168"/>
                </a:cubicBezTo>
                <a:cubicBezTo>
                  <a:pt x="5739" y="1152"/>
                  <a:pt x="5663" y="1166"/>
                  <a:pt x="5731" y="1149"/>
                </a:cubicBezTo>
                <a:cubicBezTo>
                  <a:pt x="5756" y="1143"/>
                  <a:pt x="5782" y="1140"/>
                  <a:pt x="5808" y="1135"/>
                </a:cubicBezTo>
                <a:cubicBezTo>
                  <a:pt x="5823" y="1124"/>
                  <a:pt x="5861" y="1115"/>
                  <a:pt x="5861" y="1115"/>
                </a:cubicBezTo>
                <a:cubicBezTo>
                  <a:pt x="5888" y="1099"/>
                  <a:pt x="5909" y="1096"/>
                  <a:pt x="5938" y="1087"/>
                </a:cubicBezTo>
                <a:cubicBezTo>
                  <a:pt x="5948" y="1084"/>
                  <a:pt x="5966" y="1072"/>
                  <a:pt x="5966" y="1072"/>
                </a:cubicBezTo>
              </a:path>
            </a:pathLst>
          </a:custGeom>
          <a:noFill/>
          <a:ln w="28575" cap="flat" cmpd="sng">
            <a:solidFill>
              <a:schemeClr val="hlink"/>
            </a:solidFill>
            <a:prstDash val="solid"/>
            <a:round/>
            <a:headEnd/>
            <a:tailEnd/>
          </a:ln>
          <a:effectLst/>
        </p:spPr>
        <p:txBody>
          <a:bodyPr wrap="none" anchor="ctr">
            <a:spAutoFit/>
          </a:bodyPr>
          <a:lstStyle/>
          <a:p>
            <a:endParaRPr lang="en-US"/>
          </a:p>
        </p:txBody>
      </p:sp>
      <p:sp>
        <p:nvSpPr>
          <p:cNvPr id="1467400" name="Oval 8"/>
          <p:cNvSpPr>
            <a:spLocks noChangeArrowheads="1"/>
          </p:cNvSpPr>
          <p:nvPr/>
        </p:nvSpPr>
        <p:spPr bwMode="auto">
          <a:xfrm rot="-1271309">
            <a:off x="1397000" y="3378200"/>
            <a:ext cx="1497013" cy="2382838"/>
          </a:xfrm>
          <a:prstGeom prst="ellipse">
            <a:avLst/>
          </a:prstGeom>
          <a:solidFill>
            <a:srgbClr val="000080">
              <a:alpha val="39999"/>
            </a:srgbClr>
          </a:solidFill>
          <a:ln w="9525">
            <a:solidFill>
              <a:schemeClr val="tx1"/>
            </a:solidFill>
            <a:round/>
            <a:headEnd/>
            <a:tailEnd/>
          </a:ln>
          <a:effectLst/>
        </p:spPr>
        <p:txBody>
          <a:bodyPr anchor="ctr">
            <a:spAutoFit/>
          </a:bodyPr>
          <a:lstStyle/>
          <a:p>
            <a:endParaRPr lang="en-US"/>
          </a:p>
        </p:txBody>
      </p:sp>
      <p:sp>
        <p:nvSpPr>
          <p:cNvPr id="1467401" name="Freeform 9"/>
          <p:cNvSpPr>
            <a:spLocks/>
          </p:cNvSpPr>
          <p:nvPr/>
        </p:nvSpPr>
        <p:spPr bwMode="auto">
          <a:xfrm>
            <a:off x="22225" y="3635375"/>
            <a:ext cx="9518650" cy="1630363"/>
          </a:xfrm>
          <a:custGeom>
            <a:avLst/>
            <a:gdLst/>
            <a:ahLst/>
            <a:cxnLst>
              <a:cxn ang="0">
                <a:pos x="0" y="1027"/>
              </a:cxn>
              <a:cxn ang="0">
                <a:pos x="452" y="835"/>
              </a:cxn>
              <a:cxn ang="0">
                <a:pos x="773" y="681"/>
              </a:cxn>
              <a:cxn ang="0">
                <a:pos x="1047" y="393"/>
              </a:cxn>
              <a:cxn ang="0">
                <a:pos x="1388" y="283"/>
              </a:cxn>
              <a:cxn ang="0">
                <a:pos x="1824" y="235"/>
              </a:cxn>
              <a:cxn ang="0">
                <a:pos x="2093" y="216"/>
              </a:cxn>
              <a:cxn ang="0">
                <a:pos x="2343" y="187"/>
              </a:cxn>
              <a:cxn ang="0">
                <a:pos x="2631" y="96"/>
              </a:cxn>
              <a:cxn ang="0">
                <a:pos x="2914" y="14"/>
              </a:cxn>
              <a:cxn ang="0">
                <a:pos x="3231" y="9"/>
              </a:cxn>
              <a:cxn ang="0">
                <a:pos x="3519" y="57"/>
              </a:cxn>
              <a:cxn ang="0">
                <a:pos x="3917" y="96"/>
              </a:cxn>
              <a:cxn ang="0">
                <a:pos x="4143" y="144"/>
              </a:cxn>
              <a:cxn ang="0">
                <a:pos x="4421" y="259"/>
              </a:cxn>
              <a:cxn ang="0">
                <a:pos x="4786" y="355"/>
              </a:cxn>
              <a:cxn ang="0">
                <a:pos x="5069" y="484"/>
              </a:cxn>
              <a:cxn ang="0">
                <a:pos x="5237" y="600"/>
              </a:cxn>
              <a:cxn ang="0">
                <a:pos x="5516" y="648"/>
              </a:cxn>
              <a:cxn ang="0">
                <a:pos x="5770" y="667"/>
              </a:cxn>
              <a:cxn ang="0">
                <a:pos x="5996" y="696"/>
              </a:cxn>
            </a:cxnLst>
            <a:rect l="0" t="0" r="r" b="b"/>
            <a:pathLst>
              <a:path w="5996" h="1027">
                <a:moveTo>
                  <a:pt x="0" y="1027"/>
                </a:moveTo>
                <a:cubicBezTo>
                  <a:pt x="161" y="960"/>
                  <a:pt x="323" y="893"/>
                  <a:pt x="452" y="835"/>
                </a:cubicBezTo>
                <a:cubicBezTo>
                  <a:pt x="581" y="777"/>
                  <a:pt x="674" y="755"/>
                  <a:pt x="773" y="681"/>
                </a:cubicBezTo>
                <a:cubicBezTo>
                  <a:pt x="872" y="607"/>
                  <a:pt x="945" y="459"/>
                  <a:pt x="1047" y="393"/>
                </a:cubicBezTo>
                <a:cubicBezTo>
                  <a:pt x="1149" y="327"/>
                  <a:pt x="1259" y="309"/>
                  <a:pt x="1388" y="283"/>
                </a:cubicBezTo>
                <a:cubicBezTo>
                  <a:pt x="1517" y="257"/>
                  <a:pt x="1707" y="246"/>
                  <a:pt x="1824" y="235"/>
                </a:cubicBezTo>
                <a:cubicBezTo>
                  <a:pt x="1941" y="224"/>
                  <a:pt x="2007" y="224"/>
                  <a:pt x="2093" y="216"/>
                </a:cubicBezTo>
                <a:cubicBezTo>
                  <a:pt x="2179" y="208"/>
                  <a:pt x="2253" y="207"/>
                  <a:pt x="2343" y="187"/>
                </a:cubicBezTo>
                <a:cubicBezTo>
                  <a:pt x="2433" y="167"/>
                  <a:pt x="2536" y="125"/>
                  <a:pt x="2631" y="96"/>
                </a:cubicBezTo>
                <a:cubicBezTo>
                  <a:pt x="2726" y="67"/>
                  <a:pt x="2814" y="28"/>
                  <a:pt x="2914" y="14"/>
                </a:cubicBezTo>
                <a:cubicBezTo>
                  <a:pt x="3014" y="0"/>
                  <a:pt x="3130" y="2"/>
                  <a:pt x="3231" y="9"/>
                </a:cubicBezTo>
                <a:cubicBezTo>
                  <a:pt x="3332" y="16"/>
                  <a:pt x="3405" y="43"/>
                  <a:pt x="3519" y="57"/>
                </a:cubicBezTo>
                <a:cubicBezTo>
                  <a:pt x="3633" y="71"/>
                  <a:pt x="3813" y="82"/>
                  <a:pt x="3917" y="96"/>
                </a:cubicBezTo>
                <a:cubicBezTo>
                  <a:pt x="4021" y="110"/>
                  <a:pt x="4059" y="117"/>
                  <a:pt x="4143" y="144"/>
                </a:cubicBezTo>
                <a:cubicBezTo>
                  <a:pt x="4227" y="171"/>
                  <a:pt x="4314" y="224"/>
                  <a:pt x="4421" y="259"/>
                </a:cubicBezTo>
                <a:cubicBezTo>
                  <a:pt x="4528" y="294"/>
                  <a:pt x="4678" y="318"/>
                  <a:pt x="4786" y="355"/>
                </a:cubicBezTo>
                <a:cubicBezTo>
                  <a:pt x="4894" y="392"/>
                  <a:pt x="4994" y="443"/>
                  <a:pt x="5069" y="484"/>
                </a:cubicBezTo>
                <a:cubicBezTo>
                  <a:pt x="5144" y="525"/>
                  <a:pt x="5162" y="573"/>
                  <a:pt x="5237" y="600"/>
                </a:cubicBezTo>
                <a:cubicBezTo>
                  <a:pt x="5312" y="627"/>
                  <a:pt x="5427" y="637"/>
                  <a:pt x="5516" y="648"/>
                </a:cubicBezTo>
                <a:cubicBezTo>
                  <a:pt x="5605" y="659"/>
                  <a:pt x="5690" y="659"/>
                  <a:pt x="5770" y="667"/>
                </a:cubicBezTo>
                <a:cubicBezTo>
                  <a:pt x="5850" y="675"/>
                  <a:pt x="5923" y="685"/>
                  <a:pt x="5996" y="696"/>
                </a:cubicBezTo>
              </a:path>
            </a:pathLst>
          </a:custGeom>
          <a:noFill/>
          <a:ln w="28575" cap="flat" cmpd="sng">
            <a:solidFill>
              <a:srgbClr val="FF00FF"/>
            </a:solidFill>
            <a:prstDash val="solid"/>
            <a:round/>
            <a:headEnd/>
            <a:tailEnd/>
          </a:ln>
          <a:effectLst/>
        </p:spPr>
        <p:txBody>
          <a:bodyPr wrap="none" anchor="ctr">
            <a:spAutoFit/>
          </a:bodyPr>
          <a:lstStyle/>
          <a:p>
            <a:endParaRPr lang="en-US"/>
          </a:p>
        </p:txBody>
      </p:sp>
      <p:sp>
        <p:nvSpPr>
          <p:cNvPr id="1467402" name="Oval 10"/>
          <p:cNvSpPr>
            <a:spLocks noChangeArrowheads="1"/>
          </p:cNvSpPr>
          <p:nvPr/>
        </p:nvSpPr>
        <p:spPr bwMode="auto">
          <a:xfrm rot="-628886">
            <a:off x="3360738" y="3484563"/>
            <a:ext cx="982662" cy="1433512"/>
          </a:xfrm>
          <a:prstGeom prst="ellipse">
            <a:avLst/>
          </a:prstGeom>
          <a:solidFill>
            <a:srgbClr val="FF9900">
              <a:alpha val="39999"/>
            </a:srgbClr>
          </a:solidFill>
          <a:ln w="9525">
            <a:solidFill>
              <a:schemeClr val="tx1"/>
            </a:solidFill>
            <a:round/>
            <a:headEnd/>
            <a:tailEnd/>
          </a:ln>
          <a:effectLst/>
        </p:spPr>
        <p:txBody>
          <a:bodyPr anchor="ctr">
            <a:spAutoFit/>
          </a:bodyPr>
          <a:lstStyle/>
          <a:p>
            <a:endParaRPr lang="en-US"/>
          </a:p>
        </p:txBody>
      </p:sp>
      <p:sp>
        <p:nvSpPr>
          <p:cNvPr id="1467403" name="Oval 11"/>
          <p:cNvSpPr>
            <a:spLocks noChangeArrowheads="1"/>
          </p:cNvSpPr>
          <p:nvPr/>
        </p:nvSpPr>
        <p:spPr bwMode="auto">
          <a:xfrm>
            <a:off x="5638800" y="4144963"/>
            <a:ext cx="361950" cy="669925"/>
          </a:xfrm>
          <a:prstGeom prst="ellipse">
            <a:avLst/>
          </a:prstGeom>
          <a:solidFill>
            <a:schemeClr val="accent2">
              <a:alpha val="39999"/>
            </a:schemeClr>
          </a:solidFill>
          <a:ln w="9525">
            <a:solidFill>
              <a:schemeClr val="tx1"/>
            </a:solidFill>
            <a:round/>
            <a:headEnd/>
            <a:tailEnd/>
          </a:ln>
          <a:effectLst/>
        </p:spPr>
        <p:txBody>
          <a:bodyPr anchor="ctr">
            <a:spAutoFit/>
          </a:bodyPr>
          <a:lstStyle/>
          <a:p>
            <a:endParaRPr lang="en-US"/>
          </a:p>
        </p:txBody>
      </p:sp>
      <p:sp>
        <p:nvSpPr>
          <p:cNvPr id="1467404" name="Oval 12"/>
          <p:cNvSpPr>
            <a:spLocks noChangeArrowheads="1"/>
          </p:cNvSpPr>
          <p:nvPr/>
        </p:nvSpPr>
        <p:spPr bwMode="auto">
          <a:xfrm>
            <a:off x="5645150" y="4948238"/>
            <a:ext cx="361950" cy="669925"/>
          </a:xfrm>
          <a:prstGeom prst="ellipse">
            <a:avLst/>
          </a:prstGeom>
          <a:solidFill>
            <a:srgbClr val="FF9900">
              <a:alpha val="39999"/>
            </a:srgbClr>
          </a:solidFill>
          <a:ln w="9525">
            <a:solidFill>
              <a:schemeClr val="tx1"/>
            </a:solidFill>
            <a:round/>
            <a:headEnd/>
            <a:tailEnd/>
          </a:ln>
          <a:effectLst/>
        </p:spPr>
        <p:txBody>
          <a:bodyPr anchor="ctr">
            <a:spAutoFit/>
          </a:bodyPr>
          <a:lstStyle/>
          <a:p>
            <a:endParaRPr lang="en-US"/>
          </a:p>
        </p:txBody>
      </p:sp>
      <p:sp>
        <p:nvSpPr>
          <p:cNvPr id="1467405" name="Text Box 13"/>
          <p:cNvSpPr txBox="1">
            <a:spLocks noChangeArrowheads="1"/>
          </p:cNvSpPr>
          <p:nvPr/>
        </p:nvSpPr>
        <p:spPr bwMode="auto">
          <a:xfrm>
            <a:off x="5922963" y="4314825"/>
            <a:ext cx="1547812" cy="366713"/>
          </a:xfrm>
          <a:prstGeom prst="rect">
            <a:avLst/>
          </a:prstGeom>
          <a:noFill/>
          <a:ln w="9525">
            <a:noFill/>
            <a:miter lim="800000"/>
            <a:headEnd/>
            <a:tailEnd/>
          </a:ln>
          <a:effectLst/>
        </p:spPr>
        <p:txBody>
          <a:bodyPr>
            <a:spAutoFit/>
          </a:bodyPr>
          <a:lstStyle/>
          <a:p>
            <a:pPr algn="ctr" eaLnBrk="0" hangingPunct="0">
              <a:spcBef>
                <a:spcPct val="50000"/>
              </a:spcBef>
            </a:pPr>
            <a:r>
              <a:rPr lang="en-US"/>
              <a:t>High Density</a:t>
            </a:r>
          </a:p>
        </p:txBody>
      </p:sp>
      <p:sp>
        <p:nvSpPr>
          <p:cNvPr id="1467406" name="Text Box 14"/>
          <p:cNvSpPr txBox="1">
            <a:spLocks noChangeArrowheads="1"/>
          </p:cNvSpPr>
          <p:nvPr/>
        </p:nvSpPr>
        <p:spPr bwMode="auto">
          <a:xfrm>
            <a:off x="5926138" y="5080000"/>
            <a:ext cx="1547812" cy="366713"/>
          </a:xfrm>
          <a:prstGeom prst="rect">
            <a:avLst/>
          </a:prstGeom>
          <a:noFill/>
          <a:ln w="9525">
            <a:noFill/>
            <a:miter lim="800000"/>
            <a:headEnd/>
            <a:tailEnd/>
          </a:ln>
          <a:effectLst/>
        </p:spPr>
        <p:txBody>
          <a:bodyPr>
            <a:spAutoFit/>
          </a:bodyPr>
          <a:lstStyle/>
          <a:p>
            <a:pPr algn="ctr" eaLnBrk="0" hangingPunct="0">
              <a:spcBef>
                <a:spcPct val="50000"/>
              </a:spcBef>
            </a:pPr>
            <a:r>
              <a:rPr lang="en-US"/>
              <a:t>Low Density</a:t>
            </a:r>
          </a:p>
        </p:txBody>
      </p:sp>
      <p:sp>
        <p:nvSpPr>
          <p:cNvPr id="1467407" name="Line 15"/>
          <p:cNvSpPr>
            <a:spLocks noChangeShapeType="1"/>
          </p:cNvSpPr>
          <p:nvPr/>
        </p:nvSpPr>
        <p:spPr bwMode="auto">
          <a:xfrm>
            <a:off x="3108325" y="5265738"/>
            <a:ext cx="609600" cy="0"/>
          </a:xfrm>
          <a:prstGeom prst="line">
            <a:avLst/>
          </a:prstGeom>
          <a:noFill/>
          <a:ln w="38100">
            <a:solidFill>
              <a:srgbClr val="FF9900"/>
            </a:solidFill>
            <a:round/>
            <a:headEnd/>
            <a:tailEnd/>
          </a:ln>
          <a:effectLst/>
        </p:spPr>
        <p:txBody>
          <a:bodyPr wrap="none" anchor="ctr">
            <a:spAutoFit/>
          </a:bodyPr>
          <a:lstStyle/>
          <a:p>
            <a:endParaRPr lang="en-US"/>
          </a:p>
        </p:txBody>
      </p:sp>
      <p:sp>
        <p:nvSpPr>
          <p:cNvPr id="1467408" name="Line 16"/>
          <p:cNvSpPr>
            <a:spLocks noChangeShapeType="1"/>
          </p:cNvSpPr>
          <p:nvPr/>
        </p:nvSpPr>
        <p:spPr bwMode="auto">
          <a:xfrm>
            <a:off x="3119438" y="5546725"/>
            <a:ext cx="609600" cy="0"/>
          </a:xfrm>
          <a:prstGeom prst="line">
            <a:avLst/>
          </a:prstGeom>
          <a:noFill/>
          <a:ln w="38100">
            <a:solidFill>
              <a:srgbClr val="D60093"/>
            </a:solidFill>
            <a:round/>
            <a:headEnd/>
            <a:tailEnd/>
          </a:ln>
          <a:effectLst/>
        </p:spPr>
        <p:txBody>
          <a:bodyPr wrap="none" anchor="ctr">
            <a:spAutoFit/>
          </a:bodyPr>
          <a:lstStyle/>
          <a:p>
            <a:endParaRPr lang="en-US"/>
          </a:p>
        </p:txBody>
      </p:sp>
      <p:sp>
        <p:nvSpPr>
          <p:cNvPr id="1467409" name="Line 17"/>
          <p:cNvSpPr>
            <a:spLocks noChangeShapeType="1"/>
          </p:cNvSpPr>
          <p:nvPr/>
        </p:nvSpPr>
        <p:spPr bwMode="auto">
          <a:xfrm>
            <a:off x="3122613" y="5811838"/>
            <a:ext cx="609600" cy="0"/>
          </a:xfrm>
          <a:prstGeom prst="line">
            <a:avLst/>
          </a:prstGeom>
          <a:noFill/>
          <a:ln w="38100">
            <a:solidFill>
              <a:schemeClr val="hlink"/>
            </a:solidFill>
            <a:round/>
            <a:headEnd/>
            <a:tailEnd/>
          </a:ln>
          <a:effectLst/>
        </p:spPr>
        <p:txBody>
          <a:bodyPr wrap="none" anchor="ctr">
            <a:spAutoFit/>
          </a:bodyPr>
          <a:lstStyle/>
          <a:p>
            <a:endParaRPr lang="en-US"/>
          </a:p>
        </p:txBody>
      </p:sp>
      <p:sp>
        <p:nvSpPr>
          <p:cNvPr id="1467410" name="Text Box 18"/>
          <p:cNvSpPr txBox="1">
            <a:spLocks noChangeArrowheads="1"/>
          </p:cNvSpPr>
          <p:nvPr/>
        </p:nvSpPr>
        <p:spPr bwMode="auto">
          <a:xfrm>
            <a:off x="3825875" y="5054600"/>
            <a:ext cx="1547813" cy="366713"/>
          </a:xfrm>
          <a:prstGeom prst="rect">
            <a:avLst/>
          </a:prstGeom>
          <a:noFill/>
          <a:ln w="9525">
            <a:noFill/>
            <a:miter lim="800000"/>
            <a:headEnd/>
            <a:tailEnd/>
          </a:ln>
          <a:effectLst/>
        </p:spPr>
        <p:txBody>
          <a:bodyPr>
            <a:spAutoFit/>
          </a:bodyPr>
          <a:lstStyle/>
          <a:p>
            <a:pPr eaLnBrk="0" hangingPunct="0">
              <a:spcBef>
                <a:spcPct val="50000"/>
              </a:spcBef>
            </a:pPr>
            <a:r>
              <a:rPr lang="en-US"/>
              <a:t>ellipsoid</a:t>
            </a:r>
          </a:p>
        </p:txBody>
      </p:sp>
      <p:sp>
        <p:nvSpPr>
          <p:cNvPr id="1467411" name="Text Box 19"/>
          <p:cNvSpPr txBox="1">
            <a:spLocks noChangeArrowheads="1"/>
          </p:cNvSpPr>
          <p:nvPr/>
        </p:nvSpPr>
        <p:spPr bwMode="auto">
          <a:xfrm>
            <a:off x="3813175" y="5343525"/>
            <a:ext cx="1547813" cy="366713"/>
          </a:xfrm>
          <a:prstGeom prst="rect">
            <a:avLst/>
          </a:prstGeom>
          <a:noFill/>
          <a:ln w="9525">
            <a:noFill/>
            <a:miter lim="800000"/>
            <a:headEnd/>
            <a:tailEnd/>
          </a:ln>
          <a:effectLst/>
        </p:spPr>
        <p:txBody>
          <a:bodyPr>
            <a:spAutoFit/>
          </a:bodyPr>
          <a:lstStyle/>
          <a:p>
            <a:pPr eaLnBrk="0" hangingPunct="0">
              <a:spcBef>
                <a:spcPct val="50000"/>
              </a:spcBef>
            </a:pPr>
            <a:r>
              <a:rPr lang="en-US"/>
              <a:t>geoid</a:t>
            </a:r>
          </a:p>
        </p:txBody>
      </p:sp>
      <p:sp>
        <p:nvSpPr>
          <p:cNvPr id="1467412" name="Text Box 20"/>
          <p:cNvSpPr txBox="1">
            <a:spLocks noChangeArrowheads="1"/>
          </p:cNvSpPr>
          <p:nvPr/>
        </p:nvSpPr>
        <p:spPr bwMode="auto">
          <a:xfrm>
            <a:off x="3808413" y="5600700"/>
            <a:ext cx="1762125" cy="366713"/>
          </a:xfrm>
          <a:prstGeom prst="rect">
            <a:avLst/>
          </a:prstGeom>
          <a:noFill/>
          <a:ln w="9525">
            <a:noFill/>
            <a:miter lim="800000"/>
            <a:headEnd/>
            <a:tailEnd/>
          </a:ln>
          <a:effectLst/>
        </p:spPr>
        <p:txBody>
          <a:bodyPr>
            <a:spAutoFit/>
          </a:bodyPr>
          <a:lstStyle/>
          <a:p>
            <a:pPr eaLnBrk="0" hangingPunct="0">
              <a:spcBef>
                <a:spcPct val="50000"/>
              </a:spcBef>
            </a:pPr>
            <a:r>
              <a:rPr lang="en-US"/>
              <a:t>Earth’s surface</a:t>
            </a:r>
          </a:p>
        </p:txBody>
      </p:sp>
      <p:sp>
        <p:nvSpPr>
          <p:cNvPr id="1467417" name="Rectangle 25"/>
          <p:cNvSpPr>
            <a:spLocks noChangeArrowheads="1"/>
          </p:cNvSpPr>
          <p:nvPr/>
        </p:nvSpPr>
        <p:spPr bwMode="auto">
          <a:xfrm>
            <a:off x="1852613" y="0"/>
            <a:ext cx="5913437" cy="611188"/>
          </a:xfrm>
          <a:prstGeom prst="rect">
            <a:avLst/>
          </a:prstGeom>
          <a:noFill/>
          <a:ln w="9525">
            <a:noFill/>
            <a:miter lim="800000"/>
            <a:headEnd/>
            <a:tailEnd/>
          </a:ln>
        </p:spPr>
        <p:txBody>
          <a:bodyPr/>
          <a:lstStyle/>
          <a:p>
            <a:pPr algn="ctr"/>
            <a:r>
              <a:rPr lang="en-US" sz="4800" dirty="0">
                <a:solidFill>
                  <a:schemeClr val="tx1">
                    <a:lumMod val="95000"/>
                    <a:lumOff val="5000"/>
                  </a:schemeClr>
                </a:solidFill>
                <a:effectLst>
                  <a:outerShdw blurRad="38100" dist="38100" dir="2700000" algn="tl">
                    <a:srgbClr val="C0C0C0"/>
                  </a:outerShdw>
                </a:effectLst>
              </a:rPr>
              <a:t>Vertical Datums</a:t>
            </a:r>
          </a:p>
        </p:txBody>
      </p:sp>
      <p:pic>
        <p:nvPicPr>
          <p:cNvPr id="2" name="Picture 2"/>
          <p:cNvPicPr>
            <a:picLocks noChangeAspect="1" noChangeArrowheads="1"/>
          </p:cNvPicPr>
          <p:nvPr/>
        </p:nvPicPr>
        <p:blipFill>
          <a:blip r:embed="rId4" cstate="print"/>
          <a:srcRect b="46086"/>
          <a:stretch>
            <a:fillRect/>
          </a:stretch>
        </p:blipFill>
        <p:spPr bwMode="auto">
          <a:xfrm>
            <a:off x="0" y="0"/>
            <a:ext cx="9144000" cy="2567635"/>
          </a:xfrm>
          <a:prstGeom prst="rect">
            <a:avLst/>
          </a:prstGeom>
          <a:noFill/>
          <a:ln w="9525">
            <a:noFill/>
            <a:miter lim="800000"/>
            <a:headEnd/>
            <a:tailEnd/>
          </a:ln>
          <a:effectLst/>
        </p:spPr>
      </p:pic>
      <p:sp>
        <p:nvSpPr>
          <p:cNvPr id="23" name="Text Box 12"/>
          <p:cNvSpPr txBox="1">
            <a:spLocks noChangeArrowheads="1"/>
          </p:cNvSpPr>
          <p:nvPr/>
        </p:nvSpPr>
        <p:spPr bwMode="auto">
          <a:xfrm>
            <a:off x="0" y="228600"/>
            <a:ext cx="9144000" cy="584775"/>
          </a:xfrm>
          <a:prstGeom prst="rect">
            <a:avLst/>
          </a:prstGeom>
          <a:noFill/>
          <a:ln w="9525">
            <a:noFill/>
            <a:miter lim="800000"/>
            <a:headEnd/>
            <a:tailEnd/>
          </a:ln>
          <a:effectLst/>
        </p:spPr>
        <p:txBody>
          <a:bodyPr>
            <a:spAutoFit/>
          </a:bodyPr>
          <a:lstStyle/>
          <a:p>
            <a:pPr algn="ctr">
              <a:spcBef>
                <a:spcPct val="50000"/>
              </a:spcBef>
            </a:pPr>
            <a:r>
              <a:rPr lang="en-US" sz="3200" b="1" i="1" dirty="0" smtClean="0">
                <a:effectLst>
                  <a:outerShdw blurRad="38100" dist="38100" dir="2700000" algn="tl">
                    <a:srgbClr val="C0C0C0"/>
                  </a:outerShdw>
                </a:effectLst>
              </a:rPr>
              <a:t>Geoid Undulations</a:t>
            </a:r>
            <a:endParaRPr lang="en-US" sz="3200" b="1" i="1" dirty="0">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2076" name="Picture 28"/>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7170" name="Slide Number Placeholder 3"/>
          <p:cNvSpPr>
            <a:spLocks noGrp="1"/>
          </p:cNvSpPr>
          <p:nvPr>
            <p:ph type="sldNum" sz="quarter" idx="10"/>
          </p:nvPr>
        </p:nvSpPr>
        <p:spPr>
          <a:noFill/>
        </p:spPr>
        <p:txBody>
          <a:bodyPr/>
          <a:lstStyle/>
          <a:p>
            <a:fld id="{8EABB101-4AC8-486D-B117-353776D7100F}" type="slidenum">
              <a:rPr lang="en-US" smtClean="0"/>
              <a:pPr/>
              <a:t>13</a:t>
            </a:fld>
            <a:endParaRPr lang="en-US" smtClean="0"/>
          </a:p>
        </p:txBody>
      </p:sp>
      <p:pic>
        <p:nvPicPr>
          <p:cNvPr id="7171" name="Picture 2"/>
          <p:cNvPicPr>
            <a:picLocks noChangeAspect="1" noChangeArrowheads="1"/>
          </p:cNvPicPr>
          <p:nvPr/>
        </p:nvPicPr>
        <p:blipFill>
          <a:blip r:embed="rId4" cstate="print">
            <a:lum contrast="-36000"/>
          </a:blip>
          <a:srcRect/>
          <a:stretch>
            <a:fillRect/>
          </a:stretch>
        </p:blipFill>
        <p:spPr bwMode="auto">
          <a:xfrm>
            <a:off x="0" y="0"/>
            <a:ext cx="9144000" cy="6858000"/>
          </a:xfrm>
          <a:prstGeom prst="rect">
            <a:avLst/>
          </a:prstGeom>
          <a:noFill/>
          <a:ln w="9525">
            <a:noFill/>
            <a:miter lim="800000"/>
            <a:headEnd/>
            <a:tailEnd/>
          </a:ln>
        </p:spPr>
      </p:pic>
      <p:pic>
        <p:nvPicPr>
          <p:cNvPr id="1282085" name="Picture 37"/>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76225" y="1177925"/>
            <a:ext cx="8199438" cy="6042025"/>
          </a:xfrm>
          <a:prstGeom prst="rect">
            <a:avLst/>
          </a:prstGeom>
          <a:noFill/>
          <a:ln w="9525">
            <a:noFill/>
            <a:miter lim="800000"/>
            <a:headEnd/>
            <a:tailEnd/>
          </a:ln>
        </p:spPr>
      </p:pic>
      <p:sp>
        <p:nvSpPr>
          <p:cNvPr id="1282051" name="WordArt 3" descr="Narrow vertical"/>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NGVD29</a:t>
            </a:r>
          </a:p>
        </p:txBody>
      </p:sp>
      <p:pic>
        <p:nvPicPr>
          <p:cNvPr id="1282078" name="Picture 30"/>
          <p:cNvPicPr>
            <a:picLocks noChangeAspect="1" noChangeArrowheads="1"/>
          </p:cNvPicPr>
          <p:nvPr/>
        </p:nvPicPr>
        <p:blipFill>
          <a:blip r:embed="rId6" cstate="print">
            <a:clrChange>
              <a:clrFrom>
                <a:srgbClr val="D40C02"/>
              </a:clrFrom>
              <a:clrTo>
                <a:srgbClr val="D40C02">
                  <a:alpha val="0"/>
                </a:srgbClr>
              </a:clrTo>
            </a:clrChange>
          </a:blip>
          <a:srcRect/>
          <a:stretch>
            <a:fillRect/>
          </a:stretch>
        </p:blipFill>
        <p:spPr bwMode="auto">
          <a:xfrm>
            <a:off x="352425" y="1228725"/>
            <a:ext cx="8178800" cy="6073775"/>
          </a:xfrm>
          <a:prstGeom prst="rect">
            <a:avLst/>
          </a:prstGeom>
          <a:noFill/>
          <a:ln w="9525">
            <a:noFill/>
            <a:miter lim="800000"/>
            <a:headEnd/>
            <a:tailEnd/>
          </a:ln>
        </p:spPr>
      </p:pic>
      <p:sp>
        <p:nvSpPr>
          <p:cNvPr id="1282079" name="WordArt 31" descr="Narrow vertical"/>
          <p:cNvSpPr>
            <a:spLocks noChangeArrowheads="1" noChangeShapeType="1" noTextEdit="1"/>
          </p:cNvSpPr>
          <p:nvPr/>
        </p:nvSpPr>
        <p:spPr bwMode="auto">
          <a:xfrm>
            <a:off x="2433638" y="211138"/>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NAVD88</a:t>
            </a:r>
          </a:p>
        </p:txBody>
      </p:sp>
      <p:sp>
        <p:nvSpPr>
          <p:cNvPr id="1282052" name="Text Box 4"/>
          <p:cNvSpPr txBox="1">
            <a:spLocks noChangeArrowheads="1"/>
          </p:cNvSpPr>
          <p:nvPr/>
        </p:nvSpPr>
        <p:spPr bwMode="auto">
          <a:xfrm>
            <a:off x="2308225" y="1990725"/>
            <a:ext cx="4648200" cy="2951163"/>
          </a:xfrm>
          <a:prstGeom prst="rect">
            <a:avLst/>
          </a:prstGeom>
          <a:solidFill>
            <a:srgbClr val="FFFFFF">
              <a:alpha val="50195"/>
            </a:srgbClr>
          </a:solidFill>
          <a:ln w="9525">
            <a:solidFill>
              <a:schemeClr val="tx1"/>
            </a:solidFill>
            <a:miter lim="800000"/>
            <a:headEnd/>
            <a:tailEnd/>
          </a:ln>
        </p:spPr>
        <p:txBody>
          <a:bodyPr>
            <a:spAutoFit/>
          </a:bodyPr>
          <a:lstStyle/>
          <a:p>
            <a:pPr algn="ctr" eaLnBrk="0" hangingPunct="0">
              <a:spcBef>
                <a:spcPct val="50000"/>
              </a:spcBef>
            </a:pPr>
            <a:r>
              <a:rPr lang="en-US" sz="3200" b="1"/>
              <a:t>The North American Vertical Datum of 1988 is referenced to 1 tide gage on the St. Lawrence Seaway</a:t>
            </a:r>
          </a:p>
          <a:p>
            <a:pPr algn="ctr" eaLnBrk="0" hangingPunct="0">
              <a:spcBef>
                <a:spcPct val="50000"/>
              </a:spcBef>
            </a:pPr>
            <a:r>
              <a:rPr lang="en-US" b="1"/>
              <a:t>1,000,000+ km</a:t>
            </a:r>
          </a:p>
        </p:txBody>
      </p:sp>
      <p:sp>
        <p:nvSpPr>
          <p:cNvPr id="1282082" name="WordArt 34" descr="Narrow vertical"/>
          <p:cNvSpPr>
            <a:spLocks noChangeArrowheads="1" noChangeShapeType="1" noTextEdit="1"/>
          </p:cNvSpPr>
          <p:nvPr/>
        </p:nvSpPr>
        <p:spPr bwMode="auto">
          <a:xfrm>
            <a:off x="2355850" y="180975"/>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National Vertical Network</a:t>
            </a:r>
          </a:p>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Early 1900s</a:t>
            </a:r>
          </a:p>
        </p:txBody>
      </p:sp>
      <p:grpSp>
        <p:nvGrpSpPr>
          <p:cNvPr id="2" name="Group 5"/>
          <p:cNvGrpSpPr>
            <a:grpSpLocks/>
          </p:cNvGrpSpPr>
          <p:nvPr/>
        </p:nvGrpSpPr>
        <p:grpSpPr bwMode="auto">
          <a:xfrm>
            <a:off x="4648200" y="1219200"/>
            <a:ext cx="3962400" cy="4900613"/>
            <a:chOff x="2688" y="1008"/>
            <a:chExt cx="2448" cy="2880"/>
          </a:xfrm>
        </p:grpSpPr>
        <p:sp>
          <p:nvSpPr>
            <p:cNvPr id="7197" name="Line 6"/>
            <p:cNvSpPr>
              <a:spLocks noChangeShapeType="1"/>
            </p:cNvSpPr>
            <p:nvPr/>
          </p:nvSpPr>
          <p:spPr bwMode="auto">
            <a:xfrm>
              <a:off x="4032" y="1008"/>
              <a:ext cx="624" cy="48"/>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8" name="Line 7"/>
            <p:cNvSpPr>
              <a:spLocks noChangeShapeType="1"/>
            </p:cNvSpPr>
            <p:nvPr/>
          </p:nvSpPr>
          <p:spPr bwMode="auto">
            <a:xfrm>
              <a:off x="4032" y="1008"/>
              <a:ext cx="1104" cy="432"/>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9" name="Line 8"/>
            <p:cNvSpPr>
              <a:spLocks noChangeShapeType="1"/>
            </p:cNvSpPr>
            <p:nvPr/>
          </p:nvSpPr>
          <p:spPr bwMode="auto">
            <a:xfrm>
              <a:off x="4032" y="1008"/>
              <a:ext cx="1008" cy="57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0" name="Line 9"/>
            <p:cNvSpPr>
              <a:spLocks noChangeShapeType="1"/>
            </p:cNvSpPr>
            <p:nvPr/>
          </p:nvSpPr>
          <p:spPr bwMode="auto">
            <a:xfrm>
              <a:off x="4032" y="1008"/>
              <a:ext cx="720" cy="672"/>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1" name="Line 10"/>
            <p:cNvSpPr>
              <a:spLocks noChangeShapeType="1"/>
            </p:cNvSpPr>
            <p:nvPr/>
          </p:nvSpPr>
          <p:spPr bwMode="auto">
            <a:xfrm>
              <a:off x="4032" y="1008"/>
              <a:ext cx="624" cy="81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2" name="Line 11"/>
            <p:cNvSpPr>
              <a:spLocks noChangeShapeType="1"/>
            </p:cNvSpPr>
            <p:nvPr/>
          </p:nvSpPr>
          <p:spPr bwMode="auto">
            <a:xfrm>
              <a:off x="4032" y="1008"/>
              <a:ext cx="528" cy="1152"/>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3" name="Line 12"/>
            <p:cNvSpPr>
              <a:spLocks noChangeShapeType="1"/>
            </p:cNvSpPr>
            <p:nvPr/>
          </p:nvSpPr>
          <p:spPr bwMode="auto">
            <a:xfrm>
              <a:off x="4032" y="1008"/>
              <a:ext cx="336" cy="1344"/>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4" name="Line 13"/>
            <p:cNvSpPr>
              <a:spLocks noChangeShapeType="1"/>
            </p:cNvSpPr>
            <p:nvPr/>
          </p:nvSpPr>
          <p:spPr bwMode="auto">
            <a:xfrm>
              <a:off x="4032" y="1008"/>
              <a:ext cx="336" cy="1680"/>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5" name="Line 14"/>
            <p:cNvSpPr>
              <a:spLocks noChangeShapeType="1"/>
            </p:cNvSpPr>
            <p:nvPr/>
          </p:nvSpPr>
          <p:spPr bwMode="auto">
            <a:xfrm>
              <a:off x="4032" y="1008"/>
              <a:ext cx="0" cy="249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6" name="Line 15"/>
            <p:cNvSpPr>
              <a:spLocks noChangeShapeType="1"/>
            </p:cNvSpPr>
            <p:nvPr/>
          </p:nvSpPr>
          <p:spPr bwMode="auto">
            <a:xfrm flipH="1">
              <a:off x="3504" y="1008"/>
              <a:ext cx="528" cy="2688"/>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7" name="Line 16"/>
            <p:cNvSpPr>
              <a:spLocks noChangeShapeType="1"/>
            </p:cNvSpPr>
            <p:nvPr/>
          </p:nvSpPr>
          <p:spPr bwMode="auto">
            <a:xfrm flipH="1">
              <a:off x="3312" y="1008"/>
              <a:ext cx="720" cy="2688"/>
            </a:xfrm>
            <a:prstGeom prst="line">
              <a:avLst/>
            </a:prstGeom>
            <a:noFill/>
            <a:ln w="28575">
              <a:solidFill>
                <a:srgbClr val="FFFF00"/>
              </a:solidFill>
              <a:round/>
              <a:headEnd/>
              <a:tailEnd type="triangle" w="med" len="med"/>
            </a:ln>
          </p:spPr>
          <p:txBody>
            <a:bodyPr anchor="ctr">
              <a:spAutoFit/>
            </a:bodyPr>
            <a:lstStyle/>
            <a:p>
              <a:endParaRPr lang="en-US"/>
            </a:p>
          </p:txBody>
        </p:sp>
        <p:sp>
          <p:nvSpPr>
            <p:cNvPr id="7208" name="Line 17"/>
            <p:cNvSpPr>
              <a:spLocks noChangeShapeType="1"/>
            </p:cNvSpPr>
            <p:nvPr/>
          </p:nvSpPr>
          <p:spPr bwMode="auto">
            <a:xfrm flipH="1">
              <a:off x="2688" y="1008"/>
              <a:ext cx="1344" cy="2880"/>
            </a:xfrm>
            <a:prstGeom prst="line">
              <a:avLst/>
            </a:prstGeom>
            <a:noFill/>
            <a:ln w="28575">
              <a:solidFill>
                <a:srgbClr val="FFFF00"/>
              </a:solidFill>
              <a:round/>
              <a:headEnd/>
              <a:tailEnd type="triangle" w="med" len="med"/>
            </a:ln>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4" name="Group 19"/>
            <p:cNvGrpSpPr>
              <a:grpSpLocks/>
            </p:cNvGrpSpPr>
            <p:nvPr/>
          </p:nvGrpSpPr>
          <p:grpSpPr bwMode="auto">
            <a:xfrm>
              <a:off x="288" y="144"/>
              <a:ext cx="1152" cy="2832"/>
              <a:chOff x="288" y="288"/>
              <a:chExt cx="1152" cy="2688"/>
            </a:xfrm>
          </p:grpSpPr>
          <p:sp>
            <p:nvSpPr>
              <p:cNvPr id="7190" name="Line 20"/>
              <p:cNvSpPr>
                <a:spLocks noChangeShapeType="1"/>
              </p:cNvSpPr>
              <p:nvPr/>
            </p:nvSpPr>
            <p:spPr bwMode="auto">
              <a:xfrm flipH="1" flipV="1">
                <a:off x="624" y="288"/>
                <a:ext cx="816" cy="528"/>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1" name="Line 21"/>
              <p:cNvSpPr>
                <a:spLocks noChangeShapeType="1"/>
              </p:cNvSpPr>
              <p:nvPr/>
            </p:nvSpPr>
            <p:spPr bwMode="auto">
              <a:xfrm flipH="1">
                <a:off x="720" y="816"/>
                <a:ext cx="720" cy="9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2" name="Line 22"/>
              <p:cNvSpPr>
                <a:spLocks noChangeShapeType="1"/>
              </p:cNvSpPr>
              <p:nvPr/>
            </p:nvSpPr>
            <p:spPr bwMode="auto">
              <a:xfrm flipH="1">
                <a:off x="720" y="816"/>
                <a:ext cx="720" cy="192"/>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3" name="Line 23"/>
              <p:cNvSpPr>
                <a:spLocks noChangeShapeType="1"/>
              </p:cNvSpPr>
              <p:nvPr/>
            </p:nvSpPr>
            <p:spPr bwMode="auto">
              <a:xfrm flipH="1">
                <a:off x="624" y="816"/>
                <a:ext cx="816" cy="33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4" name="Line 24"/>
              <p:cNvSpPr>
                <a:spLocks noChangeShapeType="1"/>
              </p:cNvSpPr>
              <p:nvPr/>
            </p:nvSpPr>
            <p:spPr bwMode="auto">
              <a:xfrm flipH="1">
                <a:off x="288" y="816"/>
                <a:ext cx="1152" cy="1440"/>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5" name="Line 25"/>
              <p:cNvSpPr>
                <a:spLocks noChangeShapeType="1"/>
              </p:cNvSpPr>
              <p:nvPr/>
            </p:nvSpPr>
            <p:spPr bwMode="auto">
              <a:xfrm flipH="1">
                <a:off x="528" y="816"/>
                <a:ext cx="912" cy="201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196" name="Line 26"/>
              <p:cNvSpPr>
                <a:spLocks noChangeShapeType="1"/>
              </p:cNvSpPr>
              <p:nvPr/>
            </p:nvSpPr>
            <p:spPr bwMode="auto">
              <a:xfrm flipH="1">
                <a:off x="624" y="816"/>
                <a:ext cx="816" cy="2160"/>
              </a:xfrm>
              <a:prstGeom prst="line">
                <a:avLst/>
              </a:prstGeom>
              <a:noFill/>
              <a:ln w="28575">
                <a:solidFill>
                  <a:srgbClr val="FFFF00"/>
                </a:solidFill>
                <a:round/>
                <a:headEnd/>
                <a:tailEnd type="triangle" w="med" len="med"/>
              </a:ln>
            </p:spPr>
            <p:txBody>
              <a:bodyPr anchor="ctr">
                <a:spAutoFit/>
              </a:bodyPr>
              <a:lstStyle/>
              <a:p>
                <a:endParaRPr lang="en-US"/>
              </a:p>
            </p:txBody>
          </p:sp>
        </p:grpSp>
        <p:sp>
          <p:nvSpPr>
            <p:cNvPr id="7189" name="Line 27"/>
            <p:cNvSpPr>
              <a:spLocks noChangeShapeType="1"/>
            </p:cNvSpPr>
            <p:nvPr/>
          </p:nvSpPr>
          <p:spPr bwMode="auto">
            <a:xfrm flipH="1">
              <a:off x="528" y="700"/>
              <a:ext cx="912" cy="452"/>
            </a:xfrm>
            <a:prstGeom prst="line">
              <a:avLst/>
            </a:prstGeom>
            <a:noFill/>
            <a:ln w="28575">
              <a:solidFill>
                <a:srgbClr val="FFFF00"/>
              </a:solidFill>
              <a:round/>
              <a:headEnd/>
              <a:tailEnd type="triangle" w="med" len="med"/>
            </a:ln>
          </p:spPr>
          <p:txBody>
            <a:bodyPr wrap="none" anchor="ctr">
              <a:spAutoFit/>
            </a:bodyPr>
            <a:lstStyle/>
            <a:p>
              <a:endParaRPr lang="en-US"/>
            </a:p>
          </p:txBody>
        </p:sp>
      </p:grpSp>
      <p:sp>
        <p:nvSpPr>
          <p:cNvPr id="1282083" name="Line 35"/>
          <p:cNvSpPr>
            <a:spLocks noChangeShapeType="1"/>
          </p:cNvSpPr>
          <p:nvPr/>
        </p:nvSpPr>
        <p:spPr bwMode="auto">
          <a:xfrm>
            <a:off x="6310313" y="1228725"/>
            <a:ext cx="1563687" cy="142875"/>
          </a:xfrm>
          <a:prstGeom prst="line">
            <a:avLst/>
          </a:prstGeom>
          <a:noFill/>
          <a:ln w="28575">
            <a:solidFill>
              <a:srgbClr val="FF5050"/>
            </a:solidFill>
            <a:round/>
            <a:headEnd/>
            <a:tailEnd type="triangle" w="lg" len="lg"/>
          </a:ln>
        </p:spPr>
        <p:txBody>
          <a:bodyPr anchor="ctr">
            <a:spAutoFit/>
          </a:bodyPr>
          <a:lstStyle/>
          <a:p>
            <a:endParaRPr lang="en-US"/>
          </a:p>
        </p:txBody>
      </p:sp>
      <p:sp>
        <p:nvSpPr>
          <p:cNvPr id="1282080" name="Text Box 32"/>
          <p:cNvSpPr txBox="1">
            <a:spLocks noChangeArrowheads="1"/>
          </p:cNvSpPr>
          <p:nvPr/>
        </p:nvSpPr>
        <p:spPr bwMode="auto">
          <a:xfrm>
            <a:off x="2368550" y="1938338"/>
            <a:ext cx="4648200" cy="2951162"/>
          </a:xfrm>
          <a:prstGeom prst="rect">
            <a:avLst/>
          </a:prstGeom>
          <a:solidFill>
            <a:srgbClr val="FFFFFF">
              <a:alpha val="50195"/>
            </a:srgbClr>
          </a:solidFill>
          <a:ln w="9525">
            <a:solidFill>
              <a:schemeClr val="tx1"/>
            </a:solidFill>
            <a:miter lim="800000"/>
            <a:headEnd/>
            <a:tailEnd/>
          </a:ln>
        </p:spPr>
        <p:txBody>
          <a:bodyPr>
            <a:spAutoFit/>
          </a:bodyPr>
          <a:lstStyle/>
          <a:p>
            <a:pPr algn="ctr" eaLnBrk="0" hangingPunct="0">
              <a:spcBef>
                <a:spcPct val="50000"/>
              </a:spcBef>
            </a:pPr>
            <a:r>
              <a:rPr lang="en-US" sz="3200" b="1"/>
              <a:t>The Sea Level Datum of 1929 was referenced to 26 tide gages in the US and Canada</a:t>
            </a:r>
          </a:p>
          <a:p>
            <a:pPr algn="ctr" eaLnBrk="0" hangingPunct="0">
              <a:spcBef>
                <a:spcPct val="50000"/>
              </a:spcBef>
            </a:pPr>
            <a:r>
              <a:rPr lang="en-US" b="1"/>
              <a:t>~100,000 km</a:t>
            </a:r>
          </a:p>
        </p:txBody>
      </p:sp>
      <p:pic>
        <p:nvPicPr>
          <p:cNvPr id="1282088" name="Picture 40"/>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74638" y="1181100"/>
            <a:ext cx="8199437" cy="6042025"/>
          </a:xfrm>
          <a:prstGeom prst="rect">
            <a:avLst/>
          </a:prstGeom>
          <a:noFill/>
          <a:ln w="9525">
            <a:noFill/>
            <a:miter lim="800000"/>
            <a:headEnd/>
            <a:tailEnd/>
          </a:ln>
        </p:spPr>
      </p:pic>
      <p:pic>
        <p:nvPicPr>
          <p:cNvPr id="1282091" name="Picture 43"/>
          <p:cNvPicPr>
            <a:picLocks noChangeAspect="1" noChangeArrowheads="1"/>
          </p:cNvPicPr>
          <p:nvPr/>
        </p:nvPicPr>
        <p:blipFill>
          <a:blip r:embed="rId7" cstate="print"/>
          <a:srcRect/>
          <a:stretch>
            <a:fillRect/>
          </a:stretch>
        </p:blipFill>
        <p:spPr bwMode="auto">
          <a:xfrm>
            <a:off x="0" y="4357688"/>
            <a:ext cx="9144000" cy="2493962"/>
          </a:xfrm>
          <a:prstGeom prst="rect">
            <a:avLst/>
          </a:prstGeom>
          <a:noFill/>
          <a:ln w="9525">
            <a:noFill/>
            <a:miter lim="800000"/>
            <a:headEnd/>
            <a:tailEnd/>
          </a:ln>
        </p:spPr>
      </p:pic>
      <p:sp>
        <p:nvSpPr>
          <p:cNvPr id="1282092" name="WordArt 44" descr="Narrow vertical"/>
          <p:cNvSpPr>
            <a:spLocks noChangeArrowheads="1" noChangeShapeType="1" noTextEdit="1"/>
          </p:cNvSpPr>
          <p:nvPr/>
        </p:nvSpPr>
        <p:spPr bwMode="auto">
          <a:xfrm>
            <a:off x="2403475" y="231775"/>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SLD29</a:t>
            </a:r>
          </a:p>
        </p:txBody>
      </p:sp>
      <p:sp>
        <p:nvSpPr>
          <p:cNvPr id="1282093" name="Text Box 45"/>
          <p:cNvSpPr txBox="1">
            <a:spLocks noChangeArrowheads="1"/>
          </p:cNvSpPr>
          <p:nvPr/>
        </p:nvSpPr>
        <p:spPr bwMode="auto">
          <a:xfrm>
            <a:off x="2319338" y="2022475"/>
            <a:ext cx="4648200" cy="2538413"/>
          </a:xfrm>
          <a:prstGeom prst="rect">
            <a:avLst/>
          </a:prstGeom>
          <a:solidFill>
            <a:srgbClr val="FFFFFF">
              <a:alpha val="50195"/>
            </a:srgbClr>
          </a:solidFill>
          <a:ln w="9525">
            <a:solidFill>
              <a:schemeClr val="tx1"/>
            </a:solidFill>
            <a:miter lim="800000"/>
            <a:headEnd/>
            <a:tailEnd/>
          </a:ln>
        </p:spPr>
        <p:txBody>
          <a:bodyPr>
            <a:spAutoFit/>
          </a:bodyPr>
          <a:lstStyle/>
          <a:p>
            <a:pPr algn="ctr" eaLnBrk="0" hangingPunct="0">
              <a:spcBef>
                <a:spcPct val="50000"/>
              </a:spcBef>
            </a:pPr>
            <a:r>
              <a:rPr lang="en-US" sz="3200" b="1"/>
              <a:t>The Sea Level Datum of 1929’s name was changed to the National Geodetic Vertical Datum in 1973</a:t>
            </a:r>
            <a:endParaRPr lang="en-US" b="1"/>
          </a:p>
        </p:txBody>
      </p:sp>
      <p:pic>
        <p:nvPicPr>
          <p:cNvPr id="7187" name="Picture 47" descr="AGC_logo_med"/>
          <p:cNvPicPr>
            <a:picLocks noChangeAspect="1" noChangeArrowheads="1"/>
          </p:cNvPicPr>
          <p:nvPr/>
        </p:nvPicPr>
        <p:blipFill>
          <a:blip r:embed="rId8" cstate="print"/>
          <a:srcRect/>
          <a:stretch>
            <a:fillRect/>
          </a:stretch>
        </p:blipFill>
        <p:spPr bwMode="auto">
          <a:xfrm>
            <a:off x="66675" y="66675"/>
            <a:ext cx="1128713" cy="1128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2082"/>
                                        </p:tgtEl>
                                        <p:attrNameLst>
                                          <p:attrName>style.visibility</p:attrName>
                                        </p:attrNameLst>
                                      </p:cBhvr>
                                      <p:to>
                                        <p:strVal val="visible"/>
                                      </p:to>
                                    </p:set>
                                    <p:animEffect transition="in" filter="fade">
                                      <p:cBhvr>
                                        <p:cTn id="7" dur="500"/>
                                        <p:tgtEl>
                                          <p:spTgt spid="128208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82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82091"/>
                                        </p:tgtEl>
                                        <p:attrNameLst>
                                          <p:attrName>style.visibility</p:attrName>
                                        </p:attrNameLst>
                                      </p:cBhvr>
                                      <p:to>
                                        <p:strVal val="visible"/>
                                      </p:to>
                                    </p:set>
                                    <p:animEffect transition="in" filter="fade">
                                      <p:cBhvr>
                                        <p:cTn id="15" dur="1000"/>
                                        <p:tgtEl>
                                          <p:spTgt spid="128209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8207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1282082"/>
                                        </p:tgtEl>
                                      </p:cBhvr>
                                    </p:animEffect>
                                    <p:set>
                                      <p:cBhvr>
                                        <p:cTn id="22" dur="1" fill="hold">
                                          <p:stCondLst>
                                            <p:cond delay="1999"/>
                                          </p:stCondLst>
                                        </p:cTn>
                                        <p:tgtEl>
                                          <p:spTgt spid="128208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8209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282092"/>
                                        </p:tgtEl>
                                        <p:attrNameLst>
                                          <p:attrName>style.visibility</p:attrName>
                                        </p:attrNameLst>
                                      </p:cBhvr>
                                      <p:to>
                                        <p:strVal val="visible"/>
                                      </p:to>
                                    </p:set>
                                    <p:animEffect transition="in" filter="fade">
                                      <p:cBhvr>
                                        <p:cTn id="27" dur="2000"/>
                                        <p:tgtEl>
                                          <p:spTgt spid="1282092"/>
                                        </p:tgtEl>
                                      </p:cBhvr>
                                    </p:animEffect>
                                  </p:childTnLst>
                                </p:cTn>
                              </p:par>
                            </p:childTnLst>
                          </p:cTn>
                        </p:par>
                        <p:par>
                          <p:cTn id="28" fill="hold">
                            <p:stCondLst>
                              <p:cond delay="2000"/>
                            </p:stCondLst>
                            <p:childTnLst>
                              <p:par>
                                <p:cTn id="29" presetID="9" presetClass="emph" presetSubtype="0" nodeType="afterEffect">
                                  <p:stCondLst>
                                    <p:cond delay="0"/>
                                  </p:stCondLst>
                                  <p:childTnLst>
                                    <p:set>
                                      <p:cBhvr rctx="PPT">
                                        <p:cTn id="30" dur="indefinite"/>
                                        <p:tgtEl>
                                          <p:spTgt spid="1282085"/>
                                        </p:tgtEl>
                                        <p:attrNameLst>
                                          <p:attrName>style.opacity</p:attrName>
                                        </p:attrNameLst>
                                      </p:cBhvr>
                                      <p:to>
                                        <p:strVal val="0.25"/>
                                      </p:to>
                                    </p:set>
                                    <p:animEffect filter="image" prLst="opacity: 0.25">
                                      <p:cBhvr rctx="IE">
                                        <p:cTn id="31" dur="indefinite"/>
                                        <p:tgtEl>
                                          <p:spTgt spid="1282085"/>
                                        </p:tgtEl>
                                      </p:cBhvr>
                                    </p:animEffect>
                                  </p:childTnLst>
                                </p:cTn>
                              </p:par>
                              <p:par>
                                <p:cTn id="32" presetID="10" presetClass="exit" presetSubtype="0" fill="hold" nodeType="withEffect">
                                  <p:stCondLst>
                                    <p:cond delay="0"/>
                                  </p:stCondLst>
                                  <p:childTnLst>
                                    <p:animEffect transition="out" filter="fade">
                                      <p:cBhvr>
                                        <p:cTn id="33" dur="2000"/>
                                        <p:tgtEl>
                                          <p:spTgt spid="1282088"/>
                                        </p:tgtEl>
                                      </p:cBhvr>
                                    </p:animEffect>
                                    <p:set>
                                      <p:cBhvr>
                                        <p:cTn id="34" dur="1" fill="hold">
                                          <p:stCondLst>
                                            <p:cond delay="1999"/>
                                          </p:stCondLst>
                                        </p:cTn>
                                        <p:tgtEl>
                                          <p:spTgt spid="128208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282080"/>
                                        </p:tgtEl>
                                        <p:attrNameLst>
                                          <p:attrName>style.visibility</p:attrName>
                                        </p:attrNameLst>
                                      </p:cBhvr>
                                      <p:to>
                                        <p:strVal val="visible"/>
                                      </p:to>
                                    </p:set>
                                    <p:animEffect transition="in" filter="fade">
                                      <p:cBhvr>
                                        <p:cTn id="37" dur="2000"/>
                                        <p:tgtEl>
                                          <p:spTgt spid="1282080"/>
                                        </p:tgtEl>
                                      </p:cBhvr>
                                    </p:animEffect>
                                  </p:childTnLst>
                                </p:cTn>
                              </p:par>
                            </p:childTnLst>
                          </p:cTn>
                        </p:par>
                        <p:par>
                          <p:cTn id="38" fill="hold">
                            <p:stCondLst>
                              <p:cond delay="4000"/>
                            </p:stCondLst>
                            <p:childTnLst>
                              <p:par>
                                <p:cTn id="39" presetID="22" presetClass="entr" presetSubtype="1"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par>
                                <p:cTn id="42" presetID="9" presetClass="emph" presetSubtype="0" nodeType="withEffect">
                                  <p:stCondLst>
                                    <p:cond delay="0"/>
                                  </p:stCondLst>
                                  <p:childTnLst>
                                    <p:set>
                                      <p:cBhvr rctx="PPT">
                                        <p:cTn id="43" dur="indefinite"/>
                                        <p:tgtEl>
                                          <p:spTgt spid="2"/>
                                        </p:tgtEl>
                                        <p:attrNameLst>
                                          <p:attrName>style.opacity</p:attrName>
                                        </p:attrNameLst>
                                      </p:cBhvr>
                                      <p:to>
                                        <p:strVal val="0.5"/>
                                      </p:to>
                                    </p:set>
                                    <p:animEffect filter="image" prLst="opacity: 0.5">
                                      <p:cBhvr rctx="IE">
                                        <p:cTn id="44" dur="indefinite"/>
                                        <p:tgtEl>
                                          <p:spTgt spid="2"/>
                                        </p:tgtEl>
                                      </p:cBhvr>
                                    </p:animEffect>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right)">
                                      <p:cBhvr>
                                        <p:cTn id="48" dur="500"/>
                                        <p:tgtEl>
                                          <p:spTgt spid="3"/>
                                        </p:tgtEl>
                                      </p:cBhvr>
                                    </p:animEffect>
                                  </p:childTnLst>
                                </p:cTn>
                              </p:par>
                              <p:par>
                                <p:cTn id="49" presetID="9" presetClass="emph" presetSubtype="0" nodeType="withEffect">
                                  <p:stCondLst>
                                    <p:cond delay="0"/>
                                  </p:stCondLst>
                                  <p:childTnLst>
                                    <p:set>
                                      <p:cBhvr rctx="PPT">
                                        <p:cTn id="50" dur="indefinite"/>
                                        <p:tgtEl>
                                          <p:spTgt spid="3"/>
                                        </p:tgtEl>
                                        <p:attrNameLst>
                                          <p:attrName>style.opacity</p:attrName>
                                        </p:attrNameLst>
                                      </p:cBhvr>
                                      <p:to>
                                        <p:strVal val="0.5"/>
                                      </p:to>
                                    </p:set>
                                    <p:animEffect filter="image" prLst="opacity: 0.5">
                                      <p:cBhvr rctx="IE">
                                        <p:cTn id="51" dur="indefinite"/>
                                        <p:tgtEl>
                                          <p:spTgt spid="3"/>
                                        </p:tgtEl>
                                      </p:cBhvr>
                                    </p:animEffect>
                                  </p:childTnLst>
                                </p:cTn>
                              </p:par>
                            </p:childTnLst>
                          </p:cTn>
                        </p:par>
                        <p:par>
                          <p:cTn id="52" fill="hold">
                            <p:stCondLst>
                              <p:cond delay="5000"/>
                            </p:stCondLst>
                            <p:childTnLst>
                              <p:par>
                                <p:cTn id="53" presetID="1" presetClass="entr" presetSubtype="0" fill="hold" nodeType="afterEffect">
                                  <p:stCondLst>
                                    <p:cond delay="0"/>
                                  </p:stCondLst>
                                  <p:childTnLst>
                                    <p:set>
                                      <p:cBhvr>
                                        <p:cTn id="54" dur="1" fill="hold">
                                          <p:stCondLst>
                                            <p:cond delay="0"/>
                                          </p:stCondLst>
                                        </p:cTn>
                                        <p:tgtEl>
                                          <p:spTgt spid="12820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82051"/>
                                        </p:tgtEl>
                                        <p:attrNameLst>
                                          <p:attrName>style.visibility</p:attrName>
                                        </p:attrNameLst>
                                      </p:cBhvr>
                                      <p:to>
                                        <p:strVal val="visible"/>
                                      </p:to>
                                    </p:set>
                                    <p:animEffect transition="in" filter="fade">
                                      <p:cBhvr>
                                        <p:cTn id="59" dur="2000"/>
                                        <p:tgtEl>
                                          <p:spTgt spid="12820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82093"/>
                                        </p:tgtEl>
                                        <p:attrNameLst>
                                          <p:attrName>style.visibility</p:attrName>
                                        </p:attrNameLst>
                                      </p:cBhvr>
                                      <p:to>
                                        <p:strVal val="visible"/>
                                      </p:to>
                                    </p:set>
                                    <p:animEffect transition="in" filter="fade">
                                      <p:cBhvr>
                                        <p:cTn id="62" dur="2000"/>
                                        <p:tgtEl>
                                          <p:spTgt spid="1282093"/>
                                        </p:tgtEl>
                                      </p:cBhvr>
                                    </p:animEffect>
                                  </p:childTnLst>
                                </p:cTn>
                              </p:par>
                              <p:par>
                                <p:cTn id="63" presetID="10" presetClass="exit" presetSubtype="0" fill="hold" nodeType="withEffect">
                                  <p:stCondLst>
                                    <p:cond delay="0"/>
                                  </p:stCondLst>
                                  <p:childTnLst>
                                    <p:animEffect transition="out" filter="fade">
                                      <p:cBhvr>
                                        <p:cTn id="64" dur="2000"/>
                                        <p:tgtEl>
                                          <p:spTgt spid="1282080"/>
                                        </p:tgtEl>
                                      </p:cBhvr>
                                    </p:animEffect>
                                    <p:set>
                                      <p:cBhvr>
                                        <p:cTn id="65" dur="1" fill="hold">
                                          <p:stCondLst>
                                            <p:cond delay="1999"/>
                                          </p:stCondLst>
                                        </p:cTn>
                                        <p:tgtEl>
                                          <p:spTgt spid="128208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1282092"/>
                                        </p:tgtEl>
                                      </p:cBhvr>
                                    </p:animEffect>
                                    <p:set>
                                      <p:cBhvr>
                                        <p:cTn id="68" dur="1" fill="hold">
                                          <p:stCondLst>
                                            <p:cond delay="1999"/>
                                          </p:stCondLst>
                                        </p:cTn>
                                        <p:tgtEl>
                                          <p:spTgt spid="128209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28207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0"/>
                                        <p:tgtEl>
                                          <p:spTgt spid="1282093"/>
                                        </p:tgtEl>
                                      </p:cBhvr>
                                    </p:animEffect>
                                    <p:set>
                                      <p:cBhvr>
                                        <p:cTn id="75" dur="1" fill="hold">
                                          <p:stCondLst>
                                            <p:cond delay="1999"/>
                                          </p:stCondLst>
                                        </p:cTn>
                                        <p:tgtEl>
                                          <p:spTgt spid="128209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1282051"/>
                                        </p:tgtEl>
                                      </p:cBhvr>
                                    </p:animEffect>
                                    <p:set>
                                      <p:cBhvr>
                                        <p:cTn id="78" dur="1" fill="hold">
                                          <p:stCondLst>
                                            <p:cond delay="1999"/>
                                          </p:stCondLst>
                                        </p:cTn>
                                        <p:tgtEl>
                                          <p:spTgt spid="128205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3"/>
                                        </p:tgtEl>
                                      </p:cBhvr>
                                    </p:animEffect>
                                    <p:set>
                                      <p:cBhvr>
                                        <p:cTn id="81" dur="1" fill="hold">
                                          <p:stCondLst>
                                            <p:cond delay="1999"/>
                                          </p:stCondLst>
                                        </p:cTn>
                                        <p:tgtEl>
                                          <p:spTgt spid="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2"/>
                                        </p:tgtEl>
                                      </p:cBhvr>
                                    </p:animEffect>
                                    <p:set>
                                      <p:cBhvr>
                                        <p:cTn id="84" dur="1" fill="hold">
                                          <p:stCondLst>
                                            <p:cond delay="1999"/>
                                          </p:stCondLst>
                                        </p:cTn>
                                        <p:tgtEl>
                                          <p:spTgt spid="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28208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282078"/>
                                        </p:tgtEl>
                                        <p:attrNameLst>
                                          <p:attrName>style.visibility</p:attrName>
                                        </p:attrNameLst>
                                      </p:cBhvr>
                                      <p:to>
                                        <p:strVal val="visible"/>
                                      </p:to>
                                    </p:set>
                                    <p:animEffect transition="in" filter="fade">
                                      <p:cBhvr>
                                        <p:cTn id="89" dur="2000"/>
                                        <p:tgtEl>
                                          <p:spTgt spid="1282078"/>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1282079"/>
                                        </p:tgtEl>
                                        <p:attrNameLst>
                                          <p:attrName>style.visibility</p:attrName>
                                        </p:attrNameLst>
                                      </p:cBhvr>
                                      <p:to>
                                        <p:strVal val="visible"/>
                                      </p:to>
                                    </p:set>
                                    <p:animEffect transition="in" filter="fade">
                                      <p:cBhvr>
                                        <p:cTn id="93" dur="2000"/>
                                        <p:tgtEl>
                                          <p:spTgt spid="128207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282052"/>
                                        </p:tgtEl>
                                        <p:attrNameLst>
                                          <p:attrName>style.visibility</p:attrName>
                                        </p:attrNameLst>
                                      </p:cBhvr>
                                      <p:to>
                                        <p:strVal val="visible"/>
                                      </p:to>
                                    </p:set>
                                    <p:animEffect transition="in" filter="fade">
                                      <p:cBhvr>
                                        <p:cTn id="96" dur="2000"/>
                                        <p:tgtEl>
                                          <p:spTgt spid="1282052"/>
                                        </p:tgtEl>
                                      </p:cBhvr>
                                    </p:animEffect>
                                  </p:childTnLst>
                                </p:cTn>
                              </p:par>
                            </p:childTnLst>
                          </p:cTn>
                        </p:par>
                        <p:par>
                          <p:cTn id="97" fill="hold">
                            <p:stCondLst>
                              <p:cond delay="4000"/>
                            </p:stCondLst>
                            <p:childTnLst>
                              <p:par>
                                <p:cTn id="98" presetID="22" presetClass="entr" presetSubtype="8" fill="hold" grpId="0" nodeType="afterEffect">
                                  <p:stCondLst>
                                    <p:cond delay="0"/>
                                  </p:stCondLst>
                                  <p:childTnLst>
                                    <p:set>
                                      <p:cBhvr>
                                        <p:cTn id="99" dur="1" fill="hold">
                                          <p:stCondLst>
                                            <p:cond delay="0"/>
                                          </p:stCondLst>
                                        </p:cTn>
                                        <p:tgtEl>
                                          <p:spTgt spid="1282083"/>
                                        </p:tgtEl>
                                        <p:attrNameLst>
                                          <p:attrName>style.visibility</p:attrName>
                                        </p:attrNameLst>
                                      </p:cBhvr>
                                      <p:to>
                                        <p:strVal val="visible"/>
                                      </p:to>
                                    </p:set>
                                    <p:animEffect transition="in" filter="wipe(left)">
                                      <p:cBhvr>
                                        <p:cTn id="100" dur="500"/>
                                        <p:tgtEl>
                                          <p:spTgt spid="1282083"/>
                                        </p:tgtEl>
                                      </p:cBhvr>
                                    </p:animEffect>
                                  </p:childTnLst>
                                </p:cTn>
                              </p:par>
                            </p:childTnLst>
                          </p:cTn>
                        </p:par>
                        <p:par>
                          <p:cTn id="101" fill="hold">
                            <p:stCondLst>
                              <p:cond delay="4500"/>
                            </p:stCondLst>
                            <p:childTnLst>
                              <p:par>
                                <p:cTn id="102" presetID="1" presetClass="entr" presetSubtype="0" fill="hold" nodeType="afterEffect">
                                  <p:stCondLst>
                                    <p:cond delay="0"/>
                                  </p:stCondLst>
                                  <p:childTnLst>
                                    <p:set>
                                      <p:cBhvr>
                                        <p:cTn id="103" dur="1" fill="hold">
                                          <p:stCondLst>
                                            <p:cond delay="0"/>
                                          </p:stCondLst>
                                        </p:cTn>
                                        <p:tgtEl>
                                          <p:spTgt spid="1282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1" grpId="0" animBg="1"/>
      <p:bldP spid="1282051" grpId="1" animBg="1"/>
      <p:bldP spid="1282079" grpId="0" animBg="1"/>
      <p:bldP spid="1282052" grpId="0" animBg="1"/>
      <p:bldP spid="1282082" grpId="0" animBg="1"/>
      <p:bldP spid="1282082" grpId="1" animBg="1"/>
      <p:bldP spid="1282083" grpId="0" animBg="1"/>
      <p:bldP spid="1282080" grpId="0" animBg="1"/>
      <p:bldP spid="1282092" grpId="0" animBg="1"/>
      <p:bldP spid="1282092" grpId="1" animBg="1"/>
      <p:bldP spid="12820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0" y="242888"/>
            <a:ext cx="9143999" cy="646331"/>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3600" b="1" dirty="0" smtClean="0">
                <a:solidFill>
                  <a:schemeClr val="accent2"/>
                </a:solidFill>
                <a:effectLst>
                  <a:outerShdw blurRad="38100" dist="38100" dir="2700000" algn="tl">
                    <a:srgbClr val="C0C0C0"/>
                  </a:outerShdw>
                </a:effectLst>
              </a:rPr>
              <a:t>Questions On Vertical Datums?</a:t>
            </a:r>
            <a:endParaRPr lang="en-US" sz="3600" b="1" dirty="0">
              <a:solidFill>
                <a:schemeClr val="accent2"/>
              </a:solidFill>
              <a:effectLst>
                <a:outerShdw blurRad="38100" dist="38100" dir="2700000" algn="tl">
                  <a:srgbClr val="C0C0C0"/>
                </a:outerShdw>
              </a:effectLst>
            </a:endParaRPr>
          </a:p>
        </p:txBody>
      </p:sp>
      <p:sp>
        <p:nvSpPr>
          <p:cNvPr id="4" name="Text Box 14"/>
          <p:cNvSpPr txBox="1">
            <a:spLocks noChangeArrowheads="1"/>
          </p:cNvSpPr>
          <p:nvPr/>
        </p:nvSpPr>
        <p:spPr bwMode="auto">
          <a:xfrm>
            <a:off x="457200" y="1447800"/>
            <a:ext cx="8229600" cy="2492990"/>
          </a:xfrm>
          <a:prstGeom prst="rect">
            <a:avLst/>
          </a:prstGeom>
          <a:noFill/>
          <a:ln w="9525">
            <a:noFill/>
            <a:miter lim="800000"/>
            <a:headEnd/>
            <a:tailEnd/>
          </a:ln>
        </p:spPr>
        <p:txBody>
          <a:bodyPr wrap="square">
            <a:spAutoFit/>
          </a:bodyPr>
          <a:lstStyle/>
          <a:p>
            <a:r>
              <a:rPr lang="en-US" sz="2000" b="1" dirty="0" smtClean="0">
                <a:solidFill>
                  <a:schemeClr val="accent6">
                    <a:lumMod val="75000"/>
                  </a:schemeClr>
                </a:solidFill>
              </a:rPr>
              <a:t>Name:         	Mark W. Huber</a:t>
            </a:r>
          </a:p>
          <a:p>
            <a:r>
              <a:rPr lang="en-US" sz="2000" b="1" dirty="0" smtClean="0">
                <a:solidFill>
                  <a:schemeClr val="accent6">
                    <a:lumMod val="75000"/>
                  </a:schemeClr>
                </a:solidFill>
              </a:rPr>
              <a:t>E-Mail:        	Mark.W.Huber@usace.army.mil</a:t>
            </a:r>
          </a:p>
          <a:p>
            <a:r>
              <a:rPr lang="en-US" sz="2000" b="1" dirty="0" smtClean="0">
                <a:solidFill>
                  <a:schemeClr val="accent6">
                    <a:lumMod val="75000"/>
                  </a:schemeClr>
                </a:solidFill>
              </a:rPr>
              <a:t>Organization: 	USACE Army Geospatial Center</a:t>
            </a:r>
          </a:p>
          <a:p>
            <a:endParaRPr lang="en-US" sz="2000" b="1" dirty="0" smtClean="0">
              <a:solidFill>
                <a:schemeClr val="accent6">
                  <a:lumMod val="75000"/>
                </a:schemeClr>
              </a:solidFill>
            </a:endParaRPr>
          </a:p>
          <a:p>
            <a:r>
              <a:rPr lang="en-US" sz="2000" b="1" dirty="0" smtClean="0">
                <a:solidFill>
                  <a:schemeClr val="accent6">
                    <a:lumMod val="75000"/>
                  </a:schemeClr>
                </a:solidFill>
              </a:rPr>
              <a:t>Address:      	3814 Big Creek Road</a:t>
            </a:r>
          </a:p>
          <a:p>
            <a:r>
              <a:rPr lang="en-US" sz="2000" b="1" dirty="0" smtClean="0">
                <a:solidFill>
                  <a:schemeClr val="accent6">
                    <a:lumMod val="75000"/>
                  </a:schemeClr>
                </a:solidFill>
              </a:rPr>
              <a:t>               	Morganton NC, 28655</a:t>
            </a:r>
          </a:p>
          <a:p>
            <a:endParaRPr lang="en-US" dirty="0" smtClean="0">
              <a:solidFill>
                <a:schemeClr val="accent6">
                  <a:lumMod val="75000"/>
                </a:schemeClr>
              </a:solidFill>
            </a:endParaRPr>
          </a:p>
          <a:p>
            <a:endParaRPr lang="en-US" dirty="0" smtClean="0">
              <a:solidFill>
                <a:schemeClr val="accent6">
                  <a:lumMod val="75000"/>
                </a:schemeClr>
              </a:solidFill>
            </a:endParaRPr>
          </a:p>
        </p:txBody>
      </p:sp>
      <p:pic>
        <p:nvPicPr>
          <p:cNvPr id="7" name="Picture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83287" y="1524000"/>
            <a:ext cx="3160713" cy="5334000"/>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024" name="Picture 16"/>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sp>
        <p:nvSpPr>
          <p:cNvPr id="23" name="Slide Number Placeholder 1"/>
          <p:cNvSpPr>
            <a:spLocks noGrp="1"/>
          </p:cNvSpPr>
          <p:nvPr>
            <p:ph type="sldNum" sz="quarter" idx="10"/>
          </p:nvPr>
        </p:nvSpPr>
        <p:spPr>
          <a:xfrm>
            <a:off x="7010400" y="6381750"/>
            <a:ext cx="2133600" cy="476250"/>
          </a:xfrm>
          <a:prstGeom prst="rect">
            <a:avLst/>
          </a:prstGeom>
        </p:spPr>
        <p:txBody>
          <a:bodyPr/>
          <a:lstStyle/>
          <a:p>
            <a:fld id="{9BB46B8C-0AB8-4F49-BE9D-041FF50CF503}" type="slidenum">
              <a:rPr lang="en-US"/>
              <a:pPr/>
              <a:t>15</a:t>
            </a:fld>
            <a:endParaRPr lang="en-US"/>
          </a:p>
        </p:txBody>
      </p:sp>
      <p:pic>
        <p:nvPicPr>
          <p:cNvPr id="1195041" name="Picture 33"/>
          <p:cNvPicPr>
            <a:picLocks noChangeAspect="1" noChangeArrowheads="1"/>
          </p:cNvPicPr>
          <p:nvPr/>
        </p:nvPicPr>
        <p:blipFill>
          <a:blip r:embed="rId4" cstate="print"/>
          <a:srcRect/>
          <a:stretch>
            <a:fillRect/>
          </a:stretch>
        </p:blipFill>
        <p:spPr bwMode="auto">
          <a:xfrm>
            <a:off x="0" y="0"/>
            <a:ext cx="9144000" cy="6899275"/>
          </a:xfrm>
          <a:prstGeom prst="rect">
            <a:avLst/>
          </a:prstGeom>
          <a:noFill/>
        </p:spPr>
      </p:pic>
      <p:pic>
        <p:nvPicPr>
          <p:cNvPr id="1195026" name="Picture 18" descr="geoid-b0"/>
          <p:cNvPicPr>
            <a:picLocks noChangeAspect="1" noChangeArrowheads="1"/>
          </p:cNvPicPr>
          <p:nvPr/>
        </p:nvPicPr>
        <p:blipFill>
          <a:blip r:embed="rId5" cstate="print"/>
          <a:srcRect/>
          <a:stretch>
            <a:fillRect/>
          </a:stretch>
        </p:blipFill>
        <p:spPr bwMode="auto">
          <a:xfrm>
            <a:off x="2270125" y="1543050"/>
            <a:ext cx="5289550" cy="4543425"/>
          </a:xfrm>
          <a:prstGeom prst="rect">
            <a:avLst/>
          </a:prstGeom>
          <a:noFill/>
        </p:spPr>
      </p:pic>
      <p:sp>
        <p:nvSpPr>
          <p:cNvPr id="1195014" name="Line 6"/>
          <p:cNvSpPr>
            <a:spLocks noChangeShapeType="1"/>
          </p:cNvSpPr>
          <p:nvPr/>
        </p:nvSpPr>
        <p:spPr bwMode="auto">
          <a:xfrm>
            <a:off x="4953000" y="6307138"/>
            <a:ext cx="2286000" cy="0"/>
          </a:xfrm>
          <a:prstGeom prst="line">
            <a:avLst/>
          </a:prstGeom>
          <a:noFill/>
          <a:ln w="9525">
            <a:solidFill>
              <a:schemeClr val="tx1"/>
            </a:solidFill>
            <a:round/>
            <a:headEnd type="triangle" w="med" len="med"/>
            <a:tailEnd type="triangle" w="med" len="med"/>
          </a:ln>
          <a:effectLst/>
        </p:spPr>
        <p:txBody>
          <a:bodyPr anchor="ctr">
            <a:spAutoFit/>
          </a:bodyPr>
          <a:lstStyle/>
          <a:p>
            <a:endParaRPr lang="en-US"/>
          </a:p>
        </p:txBody>
      </p:sp>
      <p:sp>
        <p:nvSpPr>
          <p:cNvPr id="1195015" name="Line 7"/>
          <p:cNvSpPr>
            <a:spLocks noChangeShapeType="1"/>
          </p:cNvSpPr>
          <p:nvPr/>
        </p:nvSpPr>
        <p:spPr bwMode="auto">
          <a:xfrm flipV="1">
            <a:off x="8001000" y="1752600"/>
            <a:ext cx="0" cy="2057400"/>
          </a:xfrm>
          <a:prstGeom prst="line">
            <a:avLst/>
          </a:prstGeom>
          <a:noFill/>
          <a:ln w="9525">
            <a:solidFill>
              <a:schemeClr val="tx1"/>
            </a:solidFill>
            <a:round/>
            <a:headEnd type="triangle" w="med" len="med"/>
            <a:tailEnd type="triangle" w="med" len="med"/>
          </a:ln>
          <a:effectLst/>
        </p:spPr>
        <p:txBody>
          <a:bodyPr anchor="ctr">
            <a:spAutoFit/>
          </a:bodyPr>
          <a:lstStyle/>
          <a:p>
            <a:endParaRPr lang="en-US"/>
          </a:p>
        </p:txBody>
      </p:sp>
      <p:sp>
        <p:nvSpPr>
          <p:cNvPr id="1195022" name="WordArt 14"/>
          <p:cNvSpPr>
            <a:spLocks noChangeArrowheads="1" noChangeShapeType="1" noTextEdit="1"/>
          </p:cNvSpPr>
          <p:nvPr/>
        </p:nvSpPr>
        <p:spPr bwMode="auto">
          <a:xfrm>
            <a:off x="4084638" y="228600"/>
            <a:ext cx="1493837" cy="5111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Earth</a:t>
            </a:r>
          </a:p>
        </p:txBody>
      </p:sp>
      <p:pic>
        <p:nvPicPr>
          <p:cNvPr id="1195025" name="Picture 17" descr="geoid-b"/>
          <p:cNvPicPr>
            <a:picLocks noChangeAspect="1" noChangeArrowheads="1" noCrop="1"/>
          </p:cNvPicPr>
          <p:nvPr/>
        </p:nvPicPr>
        <p:blipFill>
          <a:blip r:embed="rId6" cstate="print"/>
          <a:srcRect/>
          <a:stretch>
            <a:fillRect/>
          </a:stretch>
        </p:blipFill>
        <p:spPr bwMode="auto">
          <a:xfrm>
            <a:off x="2327275" y="1562100"/>
            <a:ext cx="5218113" cy="4530725"/>
          </a:xfrm>
          <a:prstGeom prst="rect">
            <a:avLst/>
          </a:prstGeom>
          <a:noFill/>
        </p:spPr>
      </p:pic>
      <p:sp>
        <p:nvSpPr>
          <p:cNvPr id="1195021" name="Text Box 13"/>
          <p:cNvSpPr txBox="1">
            <a:spLocks noChangeArrowheads="1"/>
          </p:cNvSpPr>
          <p:nvPr/>
        </p:nvSpPr>
        <p:spPr bwMode="auto">
          <a:xfrm>
            <a:off x="1470025" y="327025"/>
            <a:ext cx="6057900" cy="915988"/>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An ellipsoid of revolution is the figure which would be obtained by rotating an ellipse about its shorter axis. The GRS80 ellipsoid is used for the NAD83. </a:t>
            </a:r>
          </a:p>
        </p:txBody>
      </p:sp>
      <p:sp>
        <p:nvSpPr>
          <p:cNvPr id="1195013" name="Text Box 5"/>
          <p:cNvSpPr txBox="1">
            <a:spLocks noChangeArrowheads="1"/>
          </p:cNvSpPr>
          <p:nvPr/>
        </p:nvSpPr>
        <p:spPr bwMode="auto">
          <a:xfrm>
            <a:off x="5608638" y="5667375"/>
            <a:ext cx="3535362" cy="1190625"/>
          </a:xfrm>
          <a:prstGeom prst="rect">
            <a:avLst/>
          </a:prstGeom>
          <a:noFill/>
          <a:ln w="9525">
            <a:noFill/>
            <a:miter lim="800000"/>
            <a:headEnd/>
            <a:tailEnd/>
          </a:ln>
          <a:effectLst/>
        </p:spPr>
        <p:txBody>
          <a:bodyPr>
            <a:spAutoFit/>
          </a:bodyPr>
          <a:lstStyle/>
          <a:p>
            <a:pPr lvl="1" algn="ctr" eaLnBrk="0" hangingPunct="0"/>
            <a:r>
              <a:rPr lang="en-US">
                <a:solidFill>
                  <a:srgbClr val="FFFF00"/>
                </a:solidFill>
              </a:rPr>
              <a:t>a= 6378137.00000 meters</a:t>
            </a:r>
          </a:p>
          <a:p>
            <a:pPr lvl="1" algn="ctr" eaLnBrk="0" hangingPunct="0"/>
            <a:r>
              <a:rPr lang="en-US">
                <a:solidFill>
                  <a:srgbClr val="FFFF00"/>
                </a:solidFill>
              </a:rPr>
              <a:t>b= 6356752.31414 meters</a:t>
            </a:r>
          </a:p>
          <a:p>
            <a:pPr lvl="1" algn="ctr" eaLnBrk="0" hangingPunct="0"/>
            <a:r>
              <a:rPr lang="en-US">
                <a:solidFill>
                  <a:srgbClr val="FFFF00"/>
                </a:solidFill>
              </a:rPr>
              <a:t>f= 1/(a-b)/a = 298.2572220972</a:t>
            </a:r>
          </a:p>
        </p:txBody>
      </p:sp>
      <p:sp>
        <p:nvSpPr>
          <p:cNvPr id="1195020" name="Text Box 12"/>
          <p:cNvSpPr txBox="1">
            <a:spLocks noChangeArrowheads="1"/>
          </p:cNvSpPr>
          <p:nvPr/>
        </p:nvSpPr>
        <p:spPr bwMode="auto">
          <a:xfrm>
            <a:off x="3013075" y="403225"/>
            <a:ext cx="3124200" cy="1054100"/>
          </a:xfrm>
          <a:prstGeom prst="rect">
            <a:avLst/>
          </a:prstGeom>
          <a:noFill/>
          <a:ln w="9525">
            <a:noFill/>
            <a:miter lim="800000"/>
            <a:headEnd/>
            <a:tailEnd/>
          </a:ln>
          <a:effectLst/>
        </p:spPr>
        <p:txBody>
          <a:bodyPr>
            <a:spAutoFit/>
          </a:bodyPr>
          <a:lstStyle/>
          <a:p>
            <a:pPr algn="ctr" eaLnBrk="0" hangingPunct="0">
              <a:spcBef>
                <a:spcPct val="50000"/>
              </a:spcBef>
            </a:pPr>
            <a:r>
              <a:rPr lang="en-US">
                <a:solidFill>
                  <a:srgbClr val="FFFF00"/>
                </a:solidFill>
              </a:rPr>
              <a:t>So we squash the sphere to fit better at the poles.</a:t>
            </a:r>
          </a:p>
          <a:p>
            <a:pPr algn="ctr" eaLnBrk="0" hangingPunct="0">
              <a:spcBef>
                <a:spcPct val="50000"/>
              </a:spcBef>
            </a:pPr>
            <a:r>
              <a:rPr lang="en-US">
                <a:solidFill>
                  <a:srgbClr val="FFFF00"/>
                </a:solidFill>
              </a:rPr>
              <a:t>This creates a spheroid </a:t>
            </a:r>
          </a:p>
        </p:txBody>
      </p:sp>
      <p:pic>
        <p:nvPicPr>
          <p:cNvPr id="1195032" name="Picture 2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5413" y="325438"/>
            <a:ext cx="5584825" cy="5546725"/>
          </a:xfrm>
          <a:prstGeom prst="rect">
            <a:avLst/>
          </a:prstGeom>
          <a:noFill/>
          <a:ln w="9525">
            <a:noFill/>
            <a:miter lim="800000"/>
            <a:headEnd/>
            <a:tailEnd/>
          </a:ln>
          <a:effectLst/>
        </p:spPr>
      </p:pic>
      <p:sp>
        <p:nvSpPr>
          <p:cNvPr id="1195033" name="Line 25"/>
          <p:cNvSpPr>
            <a:spLocks noChangeShapeType="1"/>
          </p:cNvSpPr>
          <p:nvPr/>
        </p:nvSpPr>
        <p:spPr bwMode="auto">
          <a:xfrm flipH="1" flipV="1">
            <a:off x="5091113" y="1381125"/>
            <a:ext cx="19050" cy="2601913"/>
          </a:xfrm>
          <a:prstGeom prst="line">
            <a:avLst/>
          </a:prstGeom>
          <a:noFill/>
          <a:ln w="38100">
            <a:solidFill>
              <a:schemeClr val="bg1"/>
            </a:solidFill>
            <a:round/>
            <a:headEnd/>
            <a:tailEnd type="triangle" w="med" len="med"/>
          </a:ln>
          <a:effectLst/>
        </p:spPr>
        <p:txBody>
          <a:bodyPr anchor="ctr">
            <a:spAutoFit/>
          </a:bodyPr>
          <a:lstStyle/>
          <a:p>
            <a:endParaRPr lang="en-US"/>
          </a:p>
        </p:txBody>
      </p:sp>
      <p:sp>
        <p:nvSpPr>
          <p:cNvPr id="1195034" name="Line 26"/>
          <p:cNvSpPr>
            <a:spLocks noChangeShapeType="1"/>
          </p:cNvSpPr>
          <p:nvPr/>
        </p:nvSpPr>
        <p:spPr bwMode="auto">
          <a:xfrm flipV="1">
            <a:off x="5100638" y="3963988"/>
            <a:ext cx="2795587" cy="9525"/>
          </a:xfrm>
          <a:prstGeom prst="line">
            <a:avLst/>
          </a:prstGeom>
          <a:noFill/>
          <a:ln w="38100">
            <a:solidFill>
              <a:schemeClr val="bg1"/>
            </a:solidFill>
            <a:round/>
            <a:headEnd/>
            <a:tailEnd type="triangle" w="med" len="med"/>
          </a:ln>
          <a:effectLst/>
        </p:spPr>
        <p:txBody>
          <a:bodyPr anchor="ctr">
            <a:spAutoFit/>
          </a:bodyPr>
          <a:lstStyle/>
          <a:p>
            <a:endParaRPr lang="en-US"/>
          </a:p>
        </p:txBody>
      </p:sp>
      <p:sp>
        <p:nvSpPr>
          <p:cNvPr id="1195016" name="Text Box 8"/>
          <p:cNvSpPr txBox="1">
            <a:spLocks noChangeArrowheads="1"/>
          </p:cNvSpPr>
          <p:nvPr/>
        </p:nvSpPr>
        <p:spPr bwMode="auto">
          <a:xfrm>
            <a:off x="4410075" y="4021138"/>
            <a:ext cx="3733800" cy="366712"/>
          </a:xfrm>
          <a:prstGeom prst="rect">
            <a:avLst/>
          </a:prstGeom>
          <a:noFill/>
          <a:ln w="9525">
            <a:noFill/>
            <a:miter lim="800000"/>
            <a:headEnd/>
            <a:tailEnd/>
          </a:ln>
          <a:effectLst/>
        </p:spPr>
        <p:txBody>
          <a:bodyPr>
            <a:spAutoFit/>
          </a:bodyPr>
          <a:lstStyle/>
          <a:p>
            <a:pPr lvl="1" algn="ctr" eaLnBrk="0" hangingPunct="0"/>
            <a:r>
              <a:rPr lang="en-US" b="1" i="1">
                <a:solidFill>
                  <a:schemeClr val="bg1"/>
                </a:solidFill>
              </a:rPr>
              <a:t>a = 6,378,137.00000 m</a:t>
            </a:r>
          </a:p>
        </p:txBody>
      </p:sp>
      <p:sp>
        <p:nvSpPr>
          <p:cNvPr id="1195017" name="Text Box 9"/>
          <p:cNvSpPr txBox="1">
            <a:spLocks noChangeArrowheads="1"/>
          </p:cNvSpPr>
          <p:nvPr/>
        </p:nvSpPr>
        <p:spPr bwMode="auto">
          <a:xfrm rot="16200000">
            <a:off x="3728244" y="2629694"/>
            <a:ext cx="3175000" cy="366712"/>
          </a:xfrm>
          <a:prstGeom prst="rect">
            <a:avLst/>
          </a:prstGeom>
          <a:noFill/>
          <a:ln w="9525">
            <a:noFill/>
            <a:miter lim="800000"/>
            <a:headEnd/>
            <a:tailEnd/>
          </a:ln>
          <a:effectLst/>
        </p:spPr>
        <p:txBody>
          <a:bodyPr>
            <a:spAutoFit/>
          </a:bodyPr>
          <a:lstStyle/>
          <a:p>
            <a:pPr lvl="1" algn="ctr" eaLnBrk="0" hangingPunct="0"/>
            <a:r>
              <a:rPr lang="en-US" b="1" i="1">
                <a:solidFill>
                  <a:schemeClr val="bg1"/>
                </a:solidFill>
              </a:rPr>
              <a:t>b = 6,356,752.31414 m</a:t>
            </a:r>
          </a:p>
        </p:txBody>
      </p:sp>
      <p:sp>
        <p:nvSpPr>
          <p:cNvPr id="1195035" name="Text Box 27"/>
          <p:cNvSpPr txBox="1">
            <a:spLocks noChangeArrowheads="1"/>
          </p:cNvSpPr>
          <p:nvPr/>
        </p:nvSpPr>
        <p:spPr bwMode="auto">
          <a:xfrm>
            <a:off x="234950" y="1182688"/>
            <a:ext cx="2747963" cy="779462"/>
          </a:xfrm>
          <a:prstGeom prst="rect">
            <a:avLst/>
          </a:prstGeom>
          <a:noFill/>
          <a:ln w="9525">
            <a:noFill/>
            <a:miter lim="800000"/>
            <a:headEnd/>
            <a:tailEnd/>
          </a:ln>
          <a:effectLst/>
        </p:spPr>
        <p:txBody>
          <a:bodyPr>
            <a:spAutoFit/>
          </a:bodyPr>
          <a:lstStyle/>
          <a:p>
            <a:pPr algn="ctr" eaLnBrk="0" hangingPunct="0">
              <a:spcBef>
                <a:spcPct val="50000"/>
              </a:spcBef>
            </a:pPr>
            <a:r>
              <a:rPr lang="en-US">
                <a:solidFill>
                  <a:srgbClr val="FFFF00"/>
                </a:solidFill>
              </a:rPr>
              <a:t>Close Fit At The Equator</a:t>
            </a:r>
          </a:p>
          <a:p>
            <a:pPr algn="ctr" eaLnBrk="0" hangingPunct="0">
              <a:spcBef>
                <a:spcPct val="50000"/>
              </a:spcBef>
            </a:pPr>
            <a:r>
              <a:rPr lang="en-US">
                <a:solidFill>
                  <a:srgbClr val="FFFF00"/>
                </a:solidFill>
              </a:rPr>
              <a:t>But The Poles Are Out</a:t>
            </a:r>
          </a:p>
        </p:txBody>
      </p:sp>
      <p:sp>
        <p:nvSpPr>
          <p:cNvPr id="1195036" name="Line 28"/>
          <p:cNvSpPr>
            <a:spLocks noChangeShapeType="1"/>
          </p:cNvSpPr>
          <p:nvPr/>
        </p:nvSpPr>
        <p:spPr bwMode="auto">
          <a:xfrm flipV="1">
            <a:off x="4806950" y="6048375"/>
            <a:ext cx="11113" cy="565150"/>
          </a:xfrm>
          <a:prstGeom prst="line">
            <a:avLst/>
          </a:prstGeom>
          <a:noFill/>
          <a:ln w="38100">
            <a:solidFill>
              <a:schemeClr val="bg1"/>
            </a:solidFill>
            <a:round/>
            <a:headEnd/>
            <a:tailEnd type="triangle" w="med" len="med"/>
          </a:ln>
          <a:effectLst/>
        </p:spPr>
        <p:txBody>
          <a:bodyPr anchor="ctr">
            <a:spAutoFit/>
          </a:bodyPr>
          <a:lstStyle/>
          <a:p>
            <a:endParaRPr lang="en-US"/>
          </a:p>
        </p:txBody>
      </p:sp>
      <p:sp>
        <p:nvSpPr>
          <p:cNvPr id="1195037" name="Line 29"/>
          <p:cNvSpPr>
            <a:spLocks noChangeShapeType="1"/>
          </p:cNvSpPr>
          <p:nvPr/>
        </p:nvSpPr>
        <p:spPr bwMode="auto">
          <a:xfrm>
            <a:off x="4851400" y="1117600"/>
            <a:ext cx="0" cy="522288"/>
          </a:xfrm>
          <a:prstGeom prst="line">
            <a:avLst/>
          </a:prstGeom>
          <a:noFill/>
          <a:ln w="38100">
            <a:solidFill>
              <a:schemeClr val="bg1"/>
            </a:solidFill>
            <a:round/>
            <a:headEnd/>
            <a:tailEnd type="triangle" w="med" len="med"/>
          </a:ln>
          <a:effectLst/>
        </p:spPr>
        <p:txBody>
          <a:bodyPr anchor="ctr">
            <a:spAutoFit/>
          </a:bodyPr>
          <a:lstStyle/>
          <a:p>
            <a:endParaRPr lang="en-US"/>
          </a:p>
        </p:txBody>
      </p:sp>
      <p:sp>
        <p:nvSpPr>
          <p:cNvPr id="1195038" name="Text Box 30"/>
          <p:cNvSpPr txBox="1">
            <a:spLocks noChangeArrowheads="1"/>
          </p:cNvSpPr>
          <p:nvPr/>
        </p:nvSpPr>
        <p:spPr bwMode="auto">
          <a:xfrm>
            <a:off x="152400" y="5853113"/>
            <a:ext cx="3382963" cy="1004887"/>
          </a:xfrm>
          <a:prstGeom prst="rect">
            <a:avLst/>
          </a:prstGeom>
          <a:noFill/>
          <a:ln w="9525">
            <a:noFill/>
            <a:miter lim="800000"/>
            <a:headEnd/>
            <a:tailEnd/>
          </a:ln>
          <a:effectLst/>
        </p:spPr>
        <p:txBody>
          <a:bodyPr>
            <a:spAutoFit/>
          </a:bodyPr>
          <a:lstStyle/>
          <a:p>
            <a:pPr algn="ctr" eaLnBrk="0" hangingPunct="0">
              <a:spcBef>
                <a:spcPct val="50000"/>
              </a:spcBef>
            </a:pPr>
            <a:r>
              <a:rPr lang="en-US" sz="2400">
                <a:solidFill>
                  <a:schemeClr val="bg1"/>
                </a:solidFill>
              </a:rPr>
              <a:t>NAD83 uses the </a:t>
            </a:r>
          </a:p>
          <a:p>
            <a:pPr algn="ctr" eaLnBrk="0" hangingPunct="0">
              <a:spcBef>
                <a:spcPct val="50000"/>
              </a:spcBef>
            </a:pPr>
            <a:r>
              <a:rPr lang="en-US" sz="2400">
                <a:solidFill>
                  <a:schemeClr val="bg1"/>
                </a:solidFill>
              </a:rPr>
              <a:t>GRS80 Ellipsoid</a:t>
            </a:r>
          </a:p>
        </p:txBody>
      </p:sp>
      <p:sp>
        <p:nvSpPr>
          <p:cNvPr id="1195040" name="Text Box 32"/>
          <p:cNvSpPr txBox="1">
            <a:spLocks noChangeArrowheads="1"/>
          </p:cNvSpPr>
          <p:nvPr/>
        </p:nvSpPr>
        <p:spPr bwMode="auto">
          <a:xfrm>
            <a:off x="155575" y="5059363"/>
            <a:ext cx="2747963" cy="641350"/>
          </a:xfrm>
          <a:prstGeom prst="rect">
            <a:avLst/>
          </a:prstGeom>
          <a:noFill/>
          <a:ln w="9525">
            <a:noFill/>
            <a:miter lim="800000"/>
            <a:headEnd/>
            <a:tailEnd/>
          </a:ln>
          <a:effectLst/>
        </p:spPr>
        <p:txBody>
          <a:bodyPr>
            <a:spAutoFit/>
          </a:bodyPr>
          <a:lstStyle/>
          <a:p>
            <a:pPr algn="ctr" eaLnBrk="0" hangingPunct="0">
              <a:spcBef>
                <a:spcPct val="50000"/>
              </a:spcBef>
            </a:pPr>
            <a:r>
              <a:rPr lang="en-US">
                <a:solidFill>
                  <a:srgbClr val="FFFF00"/>
                </a:solidFill>
              </a:rPr>
              <a:t>GRS80 fits geoid to about +/- 300’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950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5032"/>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1195032"/>
                                        </p:tgtEl>
                                        <p:attrNameLst>
                                          <p:attrName>style.opacity</p:attrName>
                                        </p:attrNameLst>
                                      </p:cBhvr>
                                      <p:to>
                                        <p:strVal val="0.5"/>
                                      </p:to>
                                    </p:set>
                                    <p:animEffect filter="image" prLst="opacity: 0.5">
                                      <p:cBhvr rctx="IE">
                                        <p:cTn id="13" dur="indefinite"/>
                                        <p:tgtEl>
                                          <p:spTgt spid="1195032"/>
                                        </p:tgtEl>
                                      </p:cBhvr>
                                    </p:animEffect>
                                  </p:childTnLst>
                                </p:cTn>
                              </p:par>
                              <p:par>
                                <p:cTn id="14" presetID="1" presetClass="entr" presetSubtype="0" fill="hold" nodeType="withEffect">
                                  <p:stCondLst>
                                    <p:cond delay="0"/>
                                  </p:stCondLst>
                                  <p:childTnLst>
                                    <p:set>
                                      <p:cBhvr>
                                        <p:cTn id="15" dur="1" fill="hold">
                                          <p:stCondLst>
                                            <p:cond delay="0"/>
                                          </p:stCondLst>
                                        </p:cTn>
                                        <p:tgtEl>
                                          <p:spTgt spid="119502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195024"/>
                                        </p:tgtEl>
                                        <p:attrNameLst>
                                          <p:attrName>style.visibility</p:attrName>
                                        </p:attrNameLst>
                                      </p:cBhvr>
                                      <p:to>
                                        <p:strVal val="hidden"/>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2.77778E-6 -2.96296E-6 C 0.04705 -0.00324 0.09462 -0.00555 0.12743 0.00116 C 0.16059 0.0088 0.18281 0.03195 0.19687 0.04445 C 0.21111 0.05718 0.20903 0.0676 0.21337 0.07732 C 0.21788 0.08704 0.22031 0.09514 0.22361 0.1044 " pathEditMode="relative" rAng="0" ptsTypes="aaaaA">
                                      <p:cBhvr>
                                        <p:cTn id="20" dur="2000" fill="hold"/>
                                        <p:tgtEl>
                                          <p:spTgt spid="1195032"/>
                                        </p:tgtEl>
                                        <p:attrNameLst>
                                          <p:attrName>ppt_x</p:attrName>
                                          <p:attrName>ppt_y</p:attrName>
                                        </p:attrNameLst>
                                      </p:cBhvr>
                                      <p:rCtr x="112" y="49"/>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1195032"/>
                                        </p:tgtEl>
                                      </p:cBhvr>
                                      <p:by x="88000" y="88000"/>
                                    </p:animScale>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195034"/>
                                        </p:tgtEl>
                                        <p:attrNameLst>
                                          <p:attrName>style.visibility</p:attrName>
                                        </p:attrNameLst>
                                      </p:cBhvr>
                                      <p:to>
                                        <p:strVal val="visible"/>
                                      </p:to>
                                    </p:set>
                                    <p:animEffect transition="in" filter="wipe(left)">
                                      <p:cBhvr>
                                        <p:cTn id="27" dur="500"/>
                                        <p:tgtEl>
                                          <p:spTgt spid="1195034"/>
                                        </p:tgtEl>
                                      </p:cBhvr>
                                    </p:animEffec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0"/>
                                          </p:stCondLst>
                                        </p:cTn>
                                        <p:tgtEl>
                                          <p:spTgt spid="1195016"/>
                                        </p:tgtEl>
                                        <p:attrNameLst>
                                          <p:attrName>style.visibility</p:attrName>
                                        </p:attrNameLst>
                                      </p:cBhvr>
                                      <p:to>
                                        <p:strVal val="visible"/>
                                      </p:to>
                                    </p:set>
                                  </p:childTnLst>
                                </p:cTn>
                              </p:par>
                              <p:par>
                                <p:cTn id="31" presetID="17" presetClass="entr" presetSubtype="10" fill="hold" grpId="0" nodeType="withEffect">
                                  <p:stCondLst>
                                    <p:cond delay="0"/>
                                  </p:stCondLst>
                                  <p:childTnLst>
                                    <p:set>
                                      <p:cBhvr>
                                        <p:cTn id="32" dur="1" fill="hold">
                                          <p:stCondLst>
                                            <p:cond delay="0"/>
                                          </p:stCondLst>
                                        </p:cTn>
                                        <p:tgtEl>
                                          <p:spTgt spid="1195014"/>
                                        </p:tgtEl>
                                        <p:attrNameLst>
                                          <p:attrName>style.visibility</p:attrName>
                                        </p:attrNameLst>
                                      </p:cBhvr>
                                      <p:to>
                                        <p:strVal val="visible"/>
                                      </p:to>
                                    </p:set>
                                    <p:anim calcmode="lin" valueType="num">
                                      <p:cBhvr>
                                        <p:cTn id="33" dur="500" fill="hold"/>
                                        <p:tgtEl>
                                          <p:spTgt spid="1195014"/>
                                        </p:tgtEl>
                                        <p:attrNameLst>
                                          <p:attrName>ppt_w</p:attrName>
                                        </p:attrNameLst>
                                      </p:cBhvr>
                                      <p:tavLst>
                                        <p:tav tm="0">
                                          <p:val>
                                            <p:fltVal val="0"/>
                                          </p:val>
                                        </p:tav>
                                        <p:tav tm="100000">
                                          <p:val>
                                            <p:strVal val="#ppt_w"/>
                                          </p:val>
                                        </p:tav>
                                      </p:tavLst>
                                    </p:anim>
                                    <p:anim calcmode="lin" valueType="num">
                                      <p:cBhvr>
                                        <p:cTn id="34" dur="500" fill="hold"/>
                                        <p:tgtEl>
                                          <p:spTgt spid="1195014"/>
                                        </p:tgtEl>
                                        <p:attrNameLst>
                                          <p:attrName>ppt_h</p:attrName>
                                        </p:attrNameLst>
                                      </p:cBhvr>
                                      <p:tavLst>
                                        <p:tav tm="0">
                                          <p:val>
                                            <p:strVal val="#ppt_h"/>
                                          </p:val>
                                        </p:tav>
                                        <p:tav tm="100000">
                                          <p:val>
                                            <p:strVal val="#ppt_h"/>
                                          </p:val>
                                        </p:tav>
                                      </p:tavLst>
                                    </p:anim>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1195024"/>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195035"/>
                                        </p:tgtEl>
                                        <p:attrNameLst>
                                          <p:attrName>style.visibility</p:attrName>
                                        </p:attrNameLst>
                                      </p:cBhvr>
                                      <p:to>
                                        <p:strVal val="visible"/>
                                      </p:to>
                                    </p:set>
                                  </p:childTnLst>
                                </p:cTn>
                              </p:par>
                              <p:par>
                                <p:cTn id="41" presetID="22" presetClass="entr" presetSubtype="8" fill="hold" grpId="0" nodeType="withEffect">
                                  <p:stCondLst>
                                    <p:cond delay="0"/>
                                  </p:stCondLst>
                                  <p:childTnLst>
                                    <p:set>
                                      <p:cBhvr>
                                        <p:cTn id="42" dur="1" fill="hold">
                                          <p:stCondLst>
                                            <p:cond delay="0"/>
                                          </p:stCondLst>
                                        </p:cTn>
                                        <p:tgtEl>
                                          <p:spTgt spid="1195037"/>
                                        </p:tgtEl>
                                        <p:attrNameLst>
                                          <p:attrName>style.visibility</p:attrName>
                                        </p:attrNameLst>
                                      </p:cBhvr>
                                      <p:to>
                                        <p:strVal val="visible"/>
                                      </p:to>
                                    </p:set>
                                    <p:animEffect transition="in" filter="wipe(left)">
                                      <p:cBhvr>
                                        <p:cTn id="43" dur="500"/>
                                        <p:tgtEl>
                                          <p:spTgt spid="119503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95036"/>
                                        </p:tgtEl>
                                        <p:attrNameLst>
                                          <p:attrName>style.visibility</p:attrName>
                                        </p:attrNameLst>
                                      </p:cBhvr>
                                      <p:to>
                                        <p:strVal val="visible"/>
                                      </p:to>
                                    </p:set>
                                    <p:animEffect transition="in" filter="wipe(left)">
                                      <p:cBhvr>
                                        <p:cTn id="46" dur="500"/>
                                        <p:tgtEl>
                                          <p:spTgt spid="1195036"/>
                                        </p:tgtEl>
                                      </p:cBhvr>
                                    </p:animEffect>
                                  </p:childTnLst>
                                </p:cTn>
                              </p:par>
                              <p:par>
                                <p:cTn id="47" presetID="35" presetClass="emph" presetSubtype="0" repeatCount="2000" fill="hold" grpId="1" nodeType="withEffect">
                                  <p:stCondLst>
                                    <p:cond delay="0"/>
                                  </p:stCondLst>
                                  <p:childTnLst>
                                    <p:anim calcmode="discrete" valueType="str">
                                      <p:cBhvr>
                                        <p:cTn id="48" dur="2000" fill="hold"/>
                                        <p:tgtEl>
                                          <p:spTgt spid="1195037"/>
                                        </p:tgtEl>
                                        <p:attrNameLst>
                                          <p:attrName>style.visibility</p:attrName>
                                        </p:attrNameLst>
                                      </p:cBhvr>
                                      <p:tavLst>
                                        <p:tav tm="0">
                                          <p:val>
                                            <p:strVal val="hidden"/>
                                          </p:val>
                                        </p:tav>
                                        <p:tav tm="50000">
                                          <p:val>
                                            <p:strVal val="visible"/>
                                          </p:val>
                                        </p:tav>
                                      </p:tavLst>
                                    </p:anim>
                                  </p:childTnLst>
                                </p:cTn>
                              </p:par>
                              <p:par>
                                <p:cTn id="49" presetID="35" presetClass="emph" presetSubtype="0" repeatCount="2000" fill="hold" grpId="1" nodeType="withEffect">
                                  <p:stCondLst>
                                    <p:cond delay="0"/>
                                  </p:stCondLst>
                                  <p:childTnLst>
                                    <p:anim calcmode="discrete" valueType="str">
                                      <p:cBhvr>
                                        <p:cTn id="50" dur="2000" fill="hold"/>
                                        <p:tgtEl>
                                          <p:spTgt spid="1195036"/>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5020"/>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2000"/>
                                        <p:tgtEl>
                                          <p:spTgt spid="1195035"/>
                                        </p:tgtEl>
                                      </p:cBhvr>
                                    </p:animEffect>
                                    <p:set>
                                      <p:cBhvr>
                                        <p:cTn id="58" dur="1" fill="hold">
                                          <p:stCondLst>
                                            <p:cond delay="1999"/>
                                          </p:stCondLst>
                                        </p:cTn>
                                        <p:tgtEl>
                                          <p:spTgt spid="119503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95024"/>
                                        </p:tgtEl>
                                        <p:attrNameLst>
                                          <p:attrName>style.visibility</p:attrName>
                                        </p:attrNameLst>
                                      </p:cBhvr>
                                      <p:to>
                                        <p:strVal val="hidden"/>
                                      </p:to>
                                    </p:set>
                                  </p:childTnLst>
                                </p:cTn>
                              </p:par>
                              <p:par>
                                <p:cTn id="61" presetID="6" presetClass="emph" presetSubtype="0" fill="hold" nodeType="withEffect">
                                  <p:stCondLst>
                                    <p:cond delay="0"/>
                                  </p:stCondLst>
                                  <p:childTnLst>
                                    <p:animScale>
                                      <p:cBhvr>
                                        <p:cTn id="62" dur="2000" fill="hold"/>
                                        <p:tgtEl>
                                          <p:spTgt spid="1195032"/>
                                        </p:tgtEl>
                                      </p:cBhvr>
                                      <p:by x="100000" y="90000"/>
                                    </p:animScale>
                                  </p:childTnLst>
                                </p:cTn>
                              </p:par>
                              <p:par>
                                <p:cTn id="63" presetID="42" presetClass="path" presetSubtype="0" accel="50000" decel="50000" fill="hold" grpId="2" nodeType="withEffect">
                                  <p:stCondLst>
                                    <p:cond delay="0"/>
                                  </p:stCondLst>
                                  <p:childTnLst>
                                    <p:animMotion origin="layout" path="M -0.00104 -0.03542 L 3.33333E-6 4.07407E-6 " pathEditMode="relative" rAng="0" ptsTypes="AA">
                                      <p:cBhvr>
                                        <p:cTn id="64" dur="2000" fill="hold"/>
                                        <p:tgtEl>
                                          <p:spTgt spid="1195020"/>
                                        </p:tgtEl>
                                        <p:attrNameLst>
                                          <p:attrName>ppt_x</p:attrName>
                                          <p:attrName>ppt_y</p:attrName>
                                        </p:attrNameLst>
                                      </p:cBhvr>
                                      <p:rCtr x="1" y="18"/>
                                    </p:animMotion>
                                  </p:childTnLst>
                                </p:cTn>
                              </p:par>
                              <p:par>
                                <p:cTn id="65" presetID="10" presetClass="exit" presetSubtype="0" fill="hold" grpId="2" nodeType="withEffect">
                                  <p:stCondLst>
                                    <p:cond delay="0"/>
                                  </p:stCondLst>
                                  <p:childTnLst>
                                    <p:animEffect transition="out" filter="fade">
                                      <p:cBhvr>
                                        <p:cTn id="66" dur="2000"/>
                                        <p:tgtEl>
                                          <p:spTgt spid="1195036"/>
                                        </p:tgtEl>
                                      </p:cBhvr>
                                    </p:animEffect>
                                    <p:set>
                                      <p:cBhvr>
                                        <p:cTn id="67" dur="1" fill="hold">
                                          <p:stCondLst>
                                            <p:cond delay="1999"/>
                                          </p:stCondLst>
                                        </p:cTn>
                                        <p:tgtEl>
                                          <p:spTgt spid="119503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000"/>
                                        <p:tgtEl>
                                          <p:spTgt spid="1195037"/>
                                        </p:tgtEl>
                                      </p:cBhvr>
                                    </p:animEffect>
                                    <p:set>
                                      <p:cBhvr>
                                        <p:cTn id="70" dur="1" fill="hold">
                                          <p:stCondLst>
                                            <p:cond delay="1999"/>
                                          </p:stCondLst>
                                        </p:cTn>
                                        <p:tgtEl>
                                          <p:spTgt spid="1195037"/>
                                        </p:tgtEl>
                                        <p:attrNameLst>
                                          <p:attrName>style.visibility</p:attrName>
                                        </p:attrNameLst>
                                      </p:cBhvr>
                                      <p:to>
                                        <p:strVal val="hidden"/>
                                      </p:to>
                                    </p:set>
                                  </p:childTnLst>
                                </p:cTn>
                              </p:par>
                              <p:par>
                                <p:cTn id="71" presetID="3" presetClass="exit" presetSubtype="0" fill="hold" grpId="0" nodeType="withEffect">
                                  <p:stCondLst>
                                    <p:cond delay="0"/>
                                  </p:stCondLst>
                                  <p:childTnLst>
                                    <p:set>
                                      <p:cBhvr>
                                        <p:cTn id="72" dur="1" fill="hold">
                                          <p:stCondLst>
                                            <p:cond delay="0"/>
                                          </p:stCondLst>
                                        </p:cTn>
                                        <p:tgtEl>
                                          <p:spTgt spid="1195022"/>
                                        </p:tgtEl>
                                        <p:attrNameLst>
                                          <p:attrName>style.visibility</p:attrName>
                                        </p:attrNameLst>
                                      </p:cBhvr>
                                      <p:to>
                                        <p:strVal val="hidden"/>
                                      </p:to>
                                    </p:set>
                                  </p:child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1195033"/>
                                        </p:tgtEl>
                                        <p:attrNameLst>
                                          <p:attrName>style.visibility</p:attrName>
                                        </p:attrNameLst>
                                      </p:cBhvr>
                                      <p:to>
                                        <p:strVal val="visible"/>
                                      </p:to>
                                    </p:set>
                                    <p:animEffect transition="in" filter="wipe(down)">
                                      <p:cBhvr>
                                        <p:cTn id="76" dur="500"/>
                                        <p:tgtEl>
                                          <p:spTgt spid="1195033"/>
                                        </p:tgtEl>
                                      </p:cBhvr>
                                    </p:animEffect>
                                  </p:childTnLst>
                                </p:cTn>
                              </p:par>
                            </p:childTnLst>
                          </p:cTn>
                        </p:par>
                        <p:par>
                          <p:cTn id="77" fill="hold">
                            <p:stCondLst>
                              <p:cond delay="2500"/>
                            </p:stCondLst>
                            <p:childTnLst>
                              <p:par>
                                <p:cTn id="78" presetID="37" presetClass="entr" presetSubtype="0" fill="hold" grpId="0" nodeType="afterEffect">
                                  <p:stCondLst>
                                    <p:cond delay="0"/>
                                  </p:stCondLst>
                                  <p:childTnLst>
                                    <p:set>
                                      <p:cBhvr>
                                        <p:cTn id="79" dur="1" fill="hold">
                                          <p:stCondLst>
                                            <p:cond delay="0"/>
                                          </p:stCondLst>
                                        </p:cTn>
                                        <p:tgtEl>
                                          <p:spTgt spid="1195015"/>
                                        </p:tgtEl>
                                        <p:attrNameLst>
                                          <p:attrName>style.visibility</p:attrName>
                                        </p:attrNameLst>
                                      </p:cBhvr>
                                      <p:to>
                                        <p:strVal val="visible"/>
                                      </p:to>
                                    </p:set>
                                    <p:animEffect transition="in" filter="fade">
                                      <p:cBhvr>
                                        <p:cTn id="80" dur="1000"/>
                                        <p:tgtEl>
                                          <p:spTgt spid="1195015"/>
                                        </p:tgtEl>
                                      </p:cBhvr>
                                    </p:animEffect>
                                    <p:anim calcmode="lin" valueType="num">
                                      <p:cBhvr>
                                        <p:cTn id="81" dur="1000" fill="hold"/>
                                        <p:tgtEl>
                                          <p:spTgt spid="1195015"/>
                                        </p:tgtEl>
                                        <p:attrNameLst>
                                          <p:attrName>ppt_x</p:attrName>
                                        </p:attrNameLst>
                                      </p:cBhvr>
                                      <p:tavLst>
                                        <p:tav tm="0">
                                          <p:val>
                                            <p:strVal val="#ppt_x"/>
                                          </p:val>
                                        </p:tav>
                                        <p:tav tm="100000">
                                          <p:val>
                                            <p:strVal val="#ppt_x"/>
                                          </p:val>
                                        </p:tav>
                                      </p:tavLst>
                                    </p:anim>
                                    <p:anim calcmode="lin" valueType="num">
                                      <p:cBhvr>
                                        <p:cTn id="82" dur="900" decel="100000" fill="hold"/>
                                        <p:tgtEl>
                                          <p:spTgt spid="1195015"/>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95015"/>
                                        </p:tgtEl>
                                        <p:attrNameLst>
                                          <p:attrName>ppt_y</p:attrName>
                                        </p:attrNameLst>
                                      </p:cBhvr>
                                      <p:tavLst>
                                        <p:tav tm="0">
                                          <p:val>
                                            <p:strVal val="#ppt_y-.03"/>
                                          </p:val>
                                        </p:tav>
                                        <p:tav tm="100000">
                                          <p:val>
                                            <p:strVal val="#ppt_y"/>
                                          </p:val>
                                        </p:tav>
                                      </p:tavLst>
                                    </p:anim>
                                  </p:childTnLst>
                                </p:cTn>
                              </p:par>
                              <p:par>
                                <p:cTn id="84" presetID="1" presetClass="entr" presetSubtype="0" fill="hold" grpId="0" nodeType="withEffect">
                                  <p:stCondLst>
                                    <p:cond delay="0"/>
                                  </p:stCondLst>
                                  <p:childTnLst>
                                    <p:set>
                                      <p:cBhvr>
                                        <p:cTn id="85" dur="1" fill="hold">
                                          <p:stCondLst>
                                            <p:cond delay="0"/>
                                          </p:stCondLst>
                                        </p:cTn>
                                        <p:tgtEl>
                                          <p:spTgt spid="1195017"/>
                                        </p:tgtEl>
                                        <p:attrNameLst>
                                          <p:attrName>style.visibility</p:attrName>
                                        </p:attrNameLst>
                                      </p:cBhvr>
                                      <p:to>
                                        <p:strVal val="visible"/>
                                      </p:to>
                                    </p:set>
                                  </p:childTnLst>
                                </p:cTn>
                              </p:par>
                            </p:childTnLst>
                          </p:cTn>
                        </p:par>
                        <p:par>
                          <p:cTn id="86" fill="hold">
                            <p:stCondLst>
                              <p:cond delay="3500"/>
                            </p:stCondLst>
                            <p:childTnLst>
                              <p:par>
                                <p:cTn id="87" presetID="10" presetClass="exit" presetSubtype="0" fill="hold" grpId="1" nodeType="afterEffect">
                                  <p:stCondLst>
                                    <p:cond delay="2000"/>
                                  </p:stCondLst>
                                  <p:childTnLst>
                                    <p:animEffect transition="out" filter="fade">
                                      <p:cBhvr>
                                        <p:cTn id="88" dur="2000"/>
                                        <p:tgtEl>
                                          <p:spTgt spid="1195020"/>
                                        </p:tgtEl>
                                      </p:cBhvr>
                                    </p:animEffect>
                                    <p:set>
                                      <p:cBhvr>
                                        <p:cTn id="89" dur="1" fill="hold">
                                          <p:stCondLst>
                                            <p:cond delay="1999"/>
                                          </p:stCondLst>
                                        </p:cTn>
                                        <p:tgtEl>
                                          <p:spTgt spid="1195020"/>
                                        </p:tgtEl>
                                        <p:attrNameLst>
                                          <p:attrName>style.visibility</p:attrName>
                                        </p:attrNameLst>
                                      </p:cBhvr>
                                      <p:to>
                                        <p:strVal val="hidden"/>
                                      </p:to>
                                    </p:set>
                                  </p:childTnLst>
                                </p:cTn>
                              </p:par>
                            </p:childTnLst>
                          </p:cTn>
                        </p:par>
                        <p:par>
                          <p:cTn id="90" fill="hold">
                            <p:stCondLst>
                              <p:cond delay="7500"/>
                            </p:stCondLst>
                            <p:childTnLst>
                              <p:par>
                                <p:cTn id="91" presetID="1" presetClass="entr" presetSubtype="0" fill="hold" grpId="0" nodeType="afterEffect">
                                  <p:stCondLst>
                                    <p:cond delay="0"/>
                                  </p:stCondLst>
                                  <p:childTnLst>
                                    <p:set>
                                      <p:cBhvr>
                                        <p:cTn id="92" dur="1" fill="hold">
                                          <p:stCondLst>
                                            <p:cond delay="0"/>
                                          </p:stCondLst>
                                        </p:cTn>
                                        <p:tgtEl>
                                          <p:spTgt spid="1195013"/>
                                        </p:tgtEl>
                                        <p:attrNameLst>
                                          <p:attrName>style.visibility</p:attrName>
                                        </p:attrNameLst>
                                      </p:cBhvr>
                                      <p:to>
                                        <p:strVal val="visible"/>
                                      </p:to>
                                    </p:set>
                                  </p:childTnLst>
                                </p:cTn>
                              </p:par>
                            </p:childTnLst>
                          </p:cTn>
                        </p:par>
                        <p:par>
                          <p:cTn id="93" fill="hold">
                            <p:stCondLst>
                              <p:cond delay="7500"/>
                            </p:stCondLst>
                            <p:childTnLst>
                              <p:par>
                                <p:cTn id="94" presetID="1" presetClass="entr" presetSubtype="0" fill="hold" nodeType="afterEffect">
                                  <p:stCondLst>
                                    <p:cond delay="0"/>
                                  </p:stCondLst>
                                  <p:childTnLst>
                                    <p:set>
                                      <p:cBhvr>
                                        <p:cTn id="95" dur="1" fill="hold">
                                          <p:stCondLst>
                                            <p:cond delay="0"/>
                                          </p:stCondLst>
                                        </p:cTn>
                                        <p:tgtEl>
                                          <p:spTgt spid="119502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19502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000"/>
                                        <p:tgtEl>
                                          <p:spTgt spid="1195016"/>
                                        </p:tgtEl>
                                      </p:cBhvr>
                                    </p:animEffect>
                                    <p:set>
                                      <p:cBhvr>
                                        <p:cTn id="102" dur="1" fill="hold">
                                          <p:stCondLst>
                                            <p:cond delay="1999"/>
                                          </p:stCondLst>
                                        </p:cTn>
                                        <p:tgtEl>
                                          <p:spTgt spid="11950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195034"/>
                                        </p:tgtEl>
                                      </p:cBhvr>
                                    </p:animEffect>
                                    <p:set>
                                      <p:cBhvr>
                                        <p:cTn id="105" dur="1" fill="hold">
                                          <p:stCondLst>
                                            <p:cond delay="1999"/>
                                          </p:stCondLst>
                                        </p:cTn>
                                        <p:tgtEl>
                                          <p:spTgt spid="119503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1195017"/>
                                        </p:tgtEl>
                                      </p:cBhvr>
                                    </p:animEffect>
                                    <p:set>
                                      <p:cBhvr>
                                        <p:cTn id="108" dur="1" fill="hold">
                                          <p:stCondLst>
                                            <p:cond delay="1999"/>
                                          </p:stCondLst>
                                        </p:cTn>
                                        <p:tgtEl>
                                          <p:spTgt spid="119501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195033"/>
                                        </p:tgtEl>
                                      </p:cBhvr>
                                    </p:animEffect>
                                    <p:set>
                                      <p:cBhvr>
                                        <p:cTn id="111" dur="1" fill="hold">
                                          <p:stCondLst>
                                            <p:cond delay="1999"/>
                                          </p:stCondLst>
                                        </p:cTn>
                                        <p:tgtEl>
                                          <p:spTgt spid="1195033"/>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1195021"/>
                                        </p:tgtEl>
                                        <p:attrNameLst>
                                          <p:attrName>style.visibility</p:attrName>
                                        </p:attrNameLst>
                                      </p:cBhvr>
                                      <p:to>
                                        <p:strVal val="visible"/>
                                      </p:to>
                                    </p:set>
                                    <p:animEffect transition="in" filter="fade">
                                      <p:cBhvr>
                                        <p:cTn id="114" dur="2000"/>
                                        <p:tgtEl>
                                          <p:spTgt spid="1195021"/>
                                        </p:tgtEl>
                                      </p:cBhvr>
                                    </p:animEffect>
                                  </p:childTnLst>
                                </p:cTn>
                              </p:par>
                            </p:childTnLst>
                          </p:cTn>
                        </p:par>
                        <p:par>
                          <p:cTn id="115" fill="hold">
                            <p:stCondLst>
                              <p:cond delay="2000"/>
                            </p:stCondLst>
                            <p:childTnLst>
                              <p:par>
                                <p:cTn id="116" presetID="10" presetClass="entr" presetSubtype="0" fill="hold" nodeType="afterEffect">
                                  <p:stCondLst>
                                    <p:cond delay="0"/>
                                  </p:stCondLst>
                                  <p:childTnLst>
                                    <p:set>
                                      <p:cBhvr>
                                        <p:cTn id="117" dur="1" fill="hold">
                                          <p:stCondLst>
                                            <p:cond delay="0"/>
                                          </p:stCondLst>
                                        </p:cTn>
                                        <p:tgtEl>
                                          <p:spTgt spid="1195025"/>
                                        </p:tgtEl>
                                        <p:attrNameLst>
                                          <p:attrName>style.visibility</p:attrName>
                                        </p:attrNameLst>
                                      </p:cBhvr>
                                      <p:to>
                                        <p:strVal val="visible"/>
                                      </p:to>
                                    </p:set>
                                    <p:animEffect transition="in" filter="fade">
                                      <p:cBhvr>
                                        <p:cTn id="118" dur="500"/>
                                        <p:tgtEl>
                                          <p:spTgt spid="1195025"/>
                                        </p:tgtEl>
                                      </p:cBhvr>
                                    </p:animEffect>
                                  </p:childTnLst>
                                </p:cTn>
                              </p:par>
                            </p:childTnLst>
                          </p:cTn>
                        </p:par>
                        <p:par>
                          <p:cTn id="119" fill="hold">
                            <p:stCondLst>
                              <p:cond delay="2500"/>
                            </p:stCondLst>
                            <p:childTnLst>
                              <p:par>
                                <p:cTn id="120" presetID="10" presetClass="entr" presetSubtype="0" fill="hold" grpId="0" nodeType="afterEffect">
                                  <p:stCondLst>
                                    <p:cond delay="0"/>
                                  </p:stCondLst>
                                  <p:childTnLst>
                                    <p:set>
                                      <p:cBhvr>
                                        <p:cTn id="121" dur="1" fill="hold">
                                          <p:stCondLst>
                                            <p:cond delay="0"/>
                                          </p:stCondLst>
                                        </p:cTn>
                                        <p:tgtEl>
                                          <p:spTgt spid="1195038"/>
                                        </p:tgtEl>
                                        <p:attrNameLst>
                                          <p:attrName>style.visibility</p:attrName>
                                        </p:attrNameLst>
                                      </p:cBhvr>
                                      <p:to>
                                        <p:strVal val="visible"/>
                                      </p:to>
                                    </p:set>
                                    <p:animEffect transition="in" filter="fade">
                                      <p:cBhvr>
                                        <p:cTn id="122" dur="2000"/>
                                        <p:tgtEl>
                                          <p:spTgt spid="1195038"/>
                                        </p:tgtEl>
                                      </p:cBhvr>
                                    </p:animEffect>
                                  </p:childTnLst>
                                </p:cTn>
                              </p:par>
                            </p:childTnLst>
                          </p:cTn>
                        </p:par>
                        <p:par>
                          <p:cTn id="123" fill="hold">
                            <p:stCondLst>
                              <p:cond delay="4500"/>
                            </p:stCondLst>
                            <p:childTnLst>
                              <p:par>
                                <p:cTn id="124" presetID="1" presetClass="entr" presetSubtype="0" fill="hold" grpId="0" nodeType="afterEffect">
                                  <p:stCondLst>
                                    <p:cond delay="0"/>
                                  </p:stCondLst>
                                  <p:childTnLst>
                                    <p:set>
                                      <p:cBhvr>
                                        <p:cTn id="125" dur="1" fill="hold">
                                          <p:stCondLst>
                                            <p:cond delay="0"/>
                                          </p:stCondLst>
                                        </p:cTn>
                                        <p:tgtEl>
                                          <p:spTgt spid="1195040"/>
                                        </p:tgtEl>
                                        <p:attrNameLst>
                                          <p:attrName>style.visibility</p:attrName>
                                        </p:attrNameLst>
                                      </p:cBhvr>
                                      <p:to>
                                        <p:strVal val="visible"/>
                                      </p:to>
                                    </p:set>
                                  </p:childTnLst>
                                </p:cTn>
                              </p:par>
                            </p:childTnLst>
                          </p:cTn>
                        </p:par>
                        <p:par>
                          <p:cTn id="126" fill="hold">
                            <p:stCondLst>
                              <p:cond delay="4500"/>
                            </p:stCondLst>
                            <p:childTnLst>
                              <p:par>
                                <p:cTn id="127" presetID="1" presetClass="entr" presetSubtype="0" fill="hold" nodeType="afterEffect">
                                  <p:stCondLst>
                                    <p:cond delay="0"/>
                                  </p:stCondLst>
                                  <p:childTnLst>
                                    <p:set>
                                      <p:cBhvr>
                                        <p:cTn id="128" dur="1" fill="hold">
                                          <p:stCondLst>
                                            <p:cond delay="0"/>
                                          </p:stCondLst>
                                        </p:cTn>
                                        <p:tgtEl>
                                          <p:spTgt spid="1195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4" grpId="0" animBg="1"/>
      <p:bldP spid="1195015" grpId="0" animBg="1"/>
      <p:bldP spid="1195022" grpId="0" animBg="1"/>
      <p:bldP spid="1195021" grpId="0"/>
      <p:bldP spid="1195013" grpId="0"/>
      <p:bldP spid="1195020" grpId="0"/>
      <p:bldP spid="1195020" grpId="1"/>
      <p:bldP spid="1195020" grpId="2"/>
      <p:bldP spid="1195033" grpId="0" animBg="1"/>
      <p:bldP spid="1195033" grpId="1" animBg="1"/>
      <p:bldP spid="1195034" grpId="0" animBg="1"/>
      <p:bldP spid="1195034" grpId="1" animBg="1"/>
      <p:bldP spid="1195016" grpId="0"/>
      <p:bldP spid="1195016" grpId="1"/>
      <p:bldP spid="1195017" grpId="0"/>
      <p:bldP spid="1195017" grpId="1"/>
      <p:bldP spid="1195035" grpId="0"/>
      <p:bldP spid="1195035" grpId="1"/>
      <p:bldP spid="1195036" grpId="0" animBg="1"/>
      <p:bldP spid="1195036" grpId="1" animBg="1"/>
      <p:bldP spid="1195036" grpId="2" animBg="1"/>
      <p:bldP spid="1195037" grpId="0" animBg="1"/>
      <p:bldP spid="1195037" grpId="1" animBg="1"/>
      <p:bldP spid="1195037" grpId="2" animBg="1"/>
      <p:bldP spid="1195038" grpId="0"/>
      <p:bldP spid="11950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1026"/>
          <p:cNvSpPr txBox="1">
            <a:spLocks noChangeArrowheads="1"/>
          </p:cNvSpPr>
          <p:nvPr/>
        </p:nvSpPr>
        <p:spPr bwMode="auto">
          <a:xfrm>
            <a:off x="1098107" y="-32216"/>
            <a:ext cx="6795386" cy="523220"/>
          </a:xfrm>
          <a:prstGeom prst="rect">
            <a:avLst/>
          </a:prstGeom>
          <a:noFill/>
          <a:ln w="19050">
            <a:noFill/>
            <a:miter lim="800000"/>
            <a:headEnd/>
            <a:tailEnd/>
          </a:ln>
          <a:effectLst/>
        </p:spPr>
        <p:txBody>
          <a:bodyPr wrap="none" anchor="ctr">
            <a:spAutoFit/>
          </a:bodyPr>
          <a:lstStyle/>
          <a:p>
            <a:pPr algn="ctr"/>
            <a:r>
              <a:rPr lang="en-US" sz="2800" dirty="0">
                <a:solidFill>
                  <a:schemeClr val="tx1"/>
                </a:solidFill>
              </a:rPr>
              <a:t>Simplified Concept of  </a:t>
            </a:r>
            <a:r>
              <a:rPr lang="en-US" sz="2800" dirty="0" smtClean="0">
                <a:solidFill>
                  <a:schemeClr val="tx1"/>
                </a:solidFill>
              </a:rPr>
              <a:t>WGS 84 vs</a:t>
            </a:r>
            <a:r>
              <a:rPr lang="en-US" sz="2800" dirty="0">
                <a:solidFill>
                  <a:schemeClr val="tx1"/>
                </a:solidFill>
              </a:rPr>
              <a:t>. NAD 83</a:t>
            </a:r>
            <a:endParaRPr lang="en-US" sz="2800" b="0" dirty="0">
              <a:solidFill>
                <a:schemeClr val="tx1"/>
              </a:solidFill>
            </a:endParaRPr>
          </a:p>
        </p:txBody>
      </p:sp>
      <p:sp>
        <p:nvSpPr>
          <p:cNvPr id="220163" name="Line 1027"/>
          <p:cNvSpPr>
            <a:spLocks noChangeShapeType="1"/>
          </p:cNvSpPr>
          <p:nvPr/>
        </p:nvSpPr>
        <p:spPr bwMode="auto">
          <a:xfrm flipV="1">
            <a:off x="1308100" y="976313"/>
            <a:ext cx="0" cy="4425950"/>
          </a:xfrm>
          <a:prstGeom prst="line">
            <a:avLst/>
          </a:prstGeom>
          <a:noFill/>
          <a:ln w="28575">
            <a:solidFill>
              <a:srgbClr val="CC0000"/>
            </a:solidFill>
            <a:round/>
            <a:headEnd/>
            <a:tailEnd type="triangle" w="med" len="med"/>
          </a:ln>
          <a:effectLst/>
        </p:spPr>
        <p:txBody>
          <a:bodyPr wrap="none" anchor="ctr"/>
          <a:lstStyle/>
          <a:p>
            <a:endParaRPr lang="en-US"/>
          </a:p>
        </p:txBody>
      </p:sp>
      <p:sp>
        <p:nvSpPr>
          <p:cNvPr id="220164" name="Line 1028"/>
          <p:cNvSpPr>
            <a:spLocks noChangeShapeType="1"/>
          </p:cNvSpPr>
          <p:nvPr/>
        </p:nvSpPr>
        <p:spPr bwMode="auto">
          <a:xfrm>
            <a:off x="1054100" y="5113338"/>
            <a:ext cx="5908675" cy="0"/>
          </a:xfrm>
          <a:prstGeom prst="line">
            <a:avLst/>
          </a:prstGeom>
          <a:noFill/>
          <a:ln w="28575">
            <a:solidFill>
              <a:srgbClr val="CC0000"/>
            </a:solidFill>
            <a:round/>
            <a:headEnd/>
            <a:tailEnd type="triangle" w="med" len="med"/>
          </a:ln>
          <a:effectLst/>
        </p:spPr>
        <p:txBody>
          <a:bodyPr wrap="none" anchor="ctr"/>
          <a:lstStyle/>
          <a:p>
            <a:endParaRPr lang="en-US"/>
          </a:p>
        </p:txBody>
      </p:sp>
      <p:sp>
        <p:nvSpPr>
          <p:cNvPr id="220165" name="Arc 1029"/>
          <p:cNvSpPr>
            <a:spLocks/>
          </p:cNvSpPr>
          <p:nvPr/>
        </p:nvSpPr>
        <p:spPr bwMode="auto">
          <a:xfrm>
            <a:off x="1308100" y="1265238"/>
            <a:ext cx="5402263" cy="3848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ffectLst/>
        </p:spPr>
        <p:txBody>
          <a:bodyPr wrap="none" anchor="ctr"/>
          <a:lstStyle/>
          <a:p>
            <a:endParaRPr lang="en-US"/>
          </a:p>
        </p:txBody>
      </p:sp>
      <p:sp>
        <p:nvSpPr>
          <p:cNvPr id="220166" name="Line 1030"/>
          <p:cNvSpPr>
            <a:spLocks noChangeShapeType="1"/>
          </p:cNvSpPr>
          <p:nvPr/>
        </p:nvSpPr>
        <p:spPr bwMode="auto">
          <a:xfrm flipV="1">
            <a:off x="2320925" y="687388"/>
            <a:ext cx="0" cy="4425950"/>
          </a:xfrm>
          <a:prstGeom prst="line">
            <a:avLst/>
          </a:prstGeom>
          <a:noFill/>
          <a:ln w="28575">
            <a:solidFill>
              <a:srgbClr val="CC0000"/>
            </a:solidFill>
            <a:round/>
            <a:headEnd/>
            <a:tailEnd type="triangle" w="med" len="med"/>
          </a:ln>
          <a:effectLst/>
        </p:spPr>
        <p:txBody>
          <a:bodyPr wrap="none" anchor="ctr"/>
          <a:lstStyle/>
          <a:p>
            <a:endParaRPr lang="en-US"/>
          </a:p>
        </p:txBody>
      </p:sp>
      <p:sp>
        <p:nvSpPr>
          <p:cNvPr id="220167" name="Line 1031"/>
          <p:cNvSpPr>
            <a:spLocks noChangeShapeType="1"/>
          </p:cNvSpPr>
          <p:nvPr/>
        </p:nvSpPr>
        <p:spPr bwMode="auto">
          <a:xfrm>
            <a:off x="2066925" y="4826000"/>
            <a:ext cx="5910263" cy="0"/>
          </a:xfrm>
          <a:prstGeom prst="line">
            <a:avLst/>
          </a:prstGeom>
          <a:noFill/>
          <a:ln w="28575">
            <a:solidFill>
              <a:srgbClr val="CC0000"/>
            </a:solidFill>
            <a:round/>
            <a:headEnd/>
            <a:tailEnd type="triangle" w="med" len="med"/>
          </a:ln>
          <a:effectLst/>
        </p:spPr>
        <p:txBody>
          <a:bodyPr wrap="none" anchor="ctr"/>
          <a:lstStyle/>
          <a:p>
            <a:endParaRPr lang="en-US"/>
          </a:p>
        </p:txBody>
      </p:sp>
      <p:sp>
        <p:nvSpPr>
          <p:cNvPr id="220168" name="Arc 1032"/>
          <p:cNvSpPr>
            <a:spLocks/>
          </p:cNvSpPr>
          <p:nvPr/>
        </p:nvSpPr>
        <p:spPr bwMode="auto">
          <a:xfrm>
            <a:off x="2320925" y="976313"/>
            <a:ext cx="5402263" cy="38496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a:effectLst/>
        </p:spPr>
        <p:txBody>
          <a:bodyPr wrap="none" anchor="ctr"/>
          <a:lstStyle/>
          <a:p>
            <a:endParaRPr lang="en-US"/>
          </a:p>
        </p:txBody>
      </p:sp>
      <p:cxnSp>
        <p:nvCxnSpPr>
          <p:cNvPr id="220169" name="AutoShape 1033"/>
          <p:cNvCxnSpPr>
            <a:cxnSpLocks noChangeShapeType="1"/>
            <a:stCxn id="220165" idx="2"/>
            <a:endCxn id="220168" idx="2"/>
          </p:cNvCxnSpPr>
          <p:nvPr/>
        </p:nvCxnSpPr>
        <p:spPr bwMode="auto">
          <a:xfrm flipV="1">
            <a:off x="1308100" y="4840288"/>
            <a:ext cx="1012825" cy="287337"/>
          </a:xfrm>
          <a:prstGeom prst="straightConnector1">
            <a:avLst/>
          </a:prstGeom>
          <a:noFill/>
          <a:ln w="28575">
            <a:solidFill>
              <a:srgbClr val="CC0000"/>
            </a:solidFill>
            <a:prstDash val="sysDot"/>
            <a:round/>
            <a:headEnd type="triangle" w="med" len="med"/>
            <a:tailEnd type="triangle" w="med" len="med"/>
          </a:ln>
          <a:effectLst/>
        </p:spPr>
      </p:cxnSp>
      <p:sp>
        <p:nvSpPr>
          <p:cNvPr id="220170" name="Line 1034"/>
          <p:cNvSpPr>
            <a:spLocks noChangeShapeType="1"/>
          </p:cNvSpPr>
          <p:nvPr/>
        </p:nvSpPr>
        <p:spPr bwMode="auto">
          <a:xfrm flipV="1">
            <a:off x="5443538" y="1089025"/>
            <a:ext cx="1266825" cy="1522413"/>
          </a:xfrm>
          <a:prstGeom prst="line">
            <a:avLst/>
          </a:prstGeom>
          <a:noFill/>
          <a:ln w="28575">
            <a:solidFill>
              <a:srgbClr val="CC0000"/>
            </a:solidFill>
            <a:round/>
            <a:headEnd/>
            <a:tailEnd type="triangle" w="med" len="med"/>
          </a:ln>
          <a:effectLst/>
        </p:spPr>
        <p:txBody>
          <a:bodyPr wrap="none" anchor="ctr"/>
          <a:lstStyle/>
          <a:p>
            <a:endParaRPr lang="en-US"/>
          </a:p>
        </p:txBody>
      </p:sp>
      <p:sp>
        <p:nvSpPr>
          <p:cNvPr id="220171" name="Line 1035"/>
          <p:cNvSpPr>
            <a:spLocks noChangeShapeType="1"/>
          </p:cNvSpPr>
          <p:nvPr/>
        </p:nvSpPr>
        <p:spPr bwMode="auto">
          <a:xfrm flipV="1">
            <a:off x="6119813" y="1089025"/>
            <a:ext cx="590550" cy="946150"/>
          </a:xfrm>
          <a:prstGeom prst="line">
            <a:avLst/>
          </a:prstGeom>
          <a:noFill/>
          <a:ln w="28575">
            <a:solidFill>
              <a:srgbClr val="CC0000"/>
            </a:solidFill>
            <a:round/>
            <a:headEnd/>
            <a:tailEnd/>
          </a:ln>
          <a:effectLst/>
        </p:spPr>
        <p:txBody>
          <a:bodyPr wrap="none" anchor="ctr"/>
          <a:lstStyle/>
          <a:p>
            <a:endParaRPr lang="en-US"/>
          </a:p>
        </p:txBody>
      </p:sp>
      <p:sp>
        <p:nvSpPr>
          <p:cNvPr id="220172" name="Freeform 1036"/>
          <p:cNvSpPr>
            <a:spLocks/>
          </p:cNvSpPr>
          <p:nvPr/>
        </p:nvSpPr>
        <p:spPr bwMode="auto">
          <a:xfrm>
            <a:off x="5554663" y="2479675"/>
            <a:ext cx="122237" cy="258763"/>
          </a:xfrm>
          <a:custGeom>
            <a:avLst/>
            <a:gdLst/>
            <a:ahLst/>
            <a:cxnLst>
              <a:cxn ang="0">
                <a:pos x="0" y="0"/>
              </a:cxn>
              <a:cxn ang="0">
                <a:pos x="69" y="57"/>
              </a:cxn>
              <a:cxn ang="0">
                <a:pos x="3" y="129"/>
              </a:cxn>
            </a:cxnLst>
            <a:rect l="0" t="0" r="r" b="b"/>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ffectLst/>
        </p:spPr>
        <p:txBody>
          <a:bodyPr wrap="none" anchor="ctr"/>
          <a:lstStyle/>
          <a:p>
            <a:endParaRPr lang="en-US"/>
          </a:p>
        </p:txBody>
      </p:sp>
      <p:sp>
        <p:nvSpPr>
          <p:cNvPr id="220173" name="Freeform 1037"/>
          <p:cNvSpPr>
            <a:spLocks/>
          </p:cNvSpPr>
          <p:nvPr/>
        </p:nvSpPr>
        <p:spPr bwMode="auto">
          <a:xfrm>
            <a:off x="6188075" y="1925638"/>
            <a:ext cx="120650" cy="228600"/>
          </a:xfrm>
          <a:custGeom>
            <a:avLst/>
            <a:gdLst/>
            <a:ahLst/>
            <a:cxnLst>
              <a:cxn ang="0">
                <a:pos x="0" y="0"/>
              </a:cxn>
              <a:cxn ang="0">
                <a:pos x="69" y="45"/>
              </a:cxn>
              <a:cxn ang="0">
                <a:pos x="15" y="114"/>
              </a:cxn>
            </a:cxnLst>
            <a:rect l="0" t="0" r="r" b="b"/>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ffectLst/>
        </p:spPr>
        <p:txBody>
          <a:bodyPr wrap="none" anchor="ctr"/>
          <a:lstStyle/>
          <a:p>
            <a:endParaRPr lang="en-US"/>
          </a:p>
        </p:txBody>
      </p:sp>
      <p:sp>
        <p:nvSpPr>
          <p:cNvPr id="220174" name="Freeform 1038"/>
          <p:cNvSpPr>
            <a:spLocks/>
          </p:cNvSpPr>
          <p:nvPr/>
        </p:nvSpPr>
        <p:spPr bwMode="auto">
          <a:xfrm>
            <a:off x="5449888" y="839788"/>
            <a:ext cx="1978025" cy="1162050"/>
          </a:xfrm>
          <a:custGeom>
            <a:avLst/>
            <a:gdLst/>
            <a:ahLst/>
            <a:cxnLst>
              <a:cxn ang="0">
                <a:pos x="45" y="12"/>
              </a:cxn>
              <a:cxn ang="0">
                <a:pos x="285" y="28"/>
              </a:cxn>
              <a:cxn ang="0">
                <a:pos x="309" y="44"/>
              </a:cxn>
              <a:cxn ang="0">
                <a:pos x="429" y="52"/>
              </a:cxn>
              <a:cxn ang="0">
                <a:pos x="757" y="116"/>
              </a:cxn>
              <a:cxn ang="0">
                <a:pos x="829" y="212"/>
              </a:cxn>
              <a:cxn ang="0">
                <a:pos x="845" y="236"/>
              </a:cxn>
              <a:cxn ang="0">
                <a:pos x="869" y="244"/>
              </a:cxn>
              <a:cxn ang="0">
                <a:pos x="933" y="340"/>
              </a:cxn>
              <a:cxn ang="0">
                <a:pos x="1061" y="444"/>
              </a:cxn>
              <a:cxn ang="0">
                <a:pos x="1093" y="492"/>
              </a:cxn>
              <a:cxn ang="0">
                <a:pos x="1125" y="580"/>
              </a:cxn>
            </a:cxnLst>
            <a:rect l="0" t="0" r="r" b="b"/>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28575" cap="flat" cmpd="sng">
            <a:solidFill>
              <a:srgbClr val="996633"/>
            </a:solidFill>
            <a:prstDash val="solid"/>
            <a:round/>
            <a:headEnd type="none" w="med" len="med"/>
            <a:tailEnd type="none" w="med" len="med"/>
          </a:ln>
          <a:effectLst/>
        </p:spPr>
        <p:txBody>
          <a:bodyPr wrap="none" anchor="ctr"/>
          <a:lstStyle/>
          <a:p>
            <a:endParaRPr lang="en-US"/>
          </a:p>
        </p:txBody>
      </p:sp>
      <p:sp>
        <p:nvSpPr>
          <p:cNvPr id="220175" name="Oval 1039"/>
          <p:cNvSpPr>
            <a:spLocks noChangeArrowheads="1"/>
          </p:cNvSpPr>
          <p:nvPr/>
        </p:nvSpPr>
        <p:spPr bwMode="auto">
          <a:xfrm>
            <a:off x="6681788" y="1008063"/>
            <a:ext cx="84137" cy="112712"/>
          </a:xfrm>
          <a:prstGeom prst="ellipse">
            <a:avLst/>
          </a:prstGeom>
          <a:solidFill>
            <a:schemeClr val="tx1"/>
          </a:solidFill>
          <a:ln w="19050">
            <a:solidFill>
              <a:srgbClr val="CC0000"/>
            </a:solidFill>
            <a:round/>
            <a:headEnd/>
            <a:tailEnd/>
          </a:ln>
          <a:effectLst/>
        </p:spPr>
        <p:txBody>
          <a:bodyPr wrap="none" anchor="ctr"/>
          <a:lstStyle/>
          <a:p>
            <a:endParaRPr lang="en-US"/>
          </a:p>
        </p:txBody>
      </p:sp>
      <p:sp>
        <p:nvSpPr>
          <p:cNvPr id="220176" name="Text Box 1040"/>
          <p:cNvSpPr txBox="1">
            <a:spLocks noChangeArrowheads="1"/>
          </p:cNvSpPr>
          <p:nvPr/>
        </p:nvSpPr>
        <p:spPr bwMode="auto">
          <a:xfrm rot="-762773">
            <a:off x="1277938" y="4611688"/>
            <a:ext cx="965200" cy="304800"/>
          </a:xfrm>
          <a:prstGeom prst="rect">
            <a:avLst/>
          </a:prstGeom>
          <a:noFill/>
          <a:ln w="19050">
            <a:noFill/>
            <a:miter lim="800000"/>
            <a:headEnd/>
            <a:tailEnd/>
          </a:ln>
          <a:effectLst/>
        </p:spPr>
        <p:txBody>
          <a:bodyPr wrap="none" anchor="ctr">
            <a:spAutoFit/>
          </a:bodyPr>
          <a:lstStyle/>
          <a:p>
            <a:pPr algn="ctr"/>
            <a:r>
              <a:rPr lang="en-US" sz="1400">
                <a:solidFill>
                  <a:schemeClr val="tx1"/>
                </a:solidFill>
              </a:rPr>
              <a:t>2.2 meters</a:t>
            </a:r>
          </a:p>
        </p:txBody>
      </p:sp>
      <p:sp>
        <p:nvSpPr>
          <p:cNvPr id="220177" name="Text Box 1041"/>
          <p:cNvSpPr txBox="1">
            <a:spLocks noChangeArrowheads="1"/>
          </p:cNvSpPr>
          <p:nvPr/>
        </p:nvSpPr>
        <p:spPr bwMode="auto">
          <a:xfrm>
            <a:off x="1782763" y="5249863"/>
            <a:ext cx="876300" cy="336550"/>
          </a:xfrm>
          <a:prstGeom prst="rect">
            <a:avLst/>
          </a:prstGeom>
          <a:noFill/>
          <a:ln w="19050">
            <a:noFill/>
            <a:miter lim="800000"/>
            <a:headEnd/>
            <a:tailEnd/>
          </a:ln>
          <a:effectLst/>
        </p:spPr>
        <p:txBody>
          <a:bodyPr wrap="none" anchor="ctr">
            <a:spAutoFit/>
          </a:bodyPr>
          <a:lstStyle/>
          <a:p>
            <a:pPr algn="ctr"/>
            <a:r>
              <a:rPr lang="en-US" sz="1600">
                <a:solidFill>
                  <a:schemeClr val="tx1"/>
                </a:solidFill>
              </a:rPr>
              <a:t>NAD 83</a:t>
            </a:r>
          </a:p>
        </p:txBody>
      </p:sp>
      <p:sp>
        <p:nvSpPr>
          <p:cNvPr id="220178" name="Text Box 1042"/>
          <p:cNvSpPr txBox="1">
            <a:spLocks noChangeArrowheads="1"/>
          </p:cNvSpPr>
          <p:nvPr/>
        </p:nvSpPr>
        <p:spPr bwMode="auto">
          <a:xfrm>
            <a:off x="1728788" y="5491163"/>
            <a:ext cx="762000" cy="336550"/>
          </a:xfrm>
          <a:prstGeom prst="rect">
            <a:avLst/>
          </a:prstGeom>
          <a:noFill/>
          <a:ln w="19050">
            <a:noFill/>
            <a:miter lim="800000"/>
            <a:headEnd/>
            <a:tailEnd/>
          </a:ln>
          <a:effectLst/>
        </p:spPr>
        <p:txBody>
          <a:bodyPr wrap="none" anchor="ctr">
            <a:spAutoFit/>
          </a:bodyPr>
          <a:lstStyle/>
          <a:p>
            <a:pPr algn="ctr"/>
            <a:r>
              <a:rPr lang="en-US" sz="1600">
                <a:solidFill>
                  <a:schemeClr val="tx1"/>
                </a:solidFill>
              </a:rPr>
              <a:t>Origin</a:t>
            </a:r>
          </a:p>
        </p:txBody>
      </p:sp>
      <p:sp>
        <p:nvSpPr>
          <p:cNvPr id="220179" name="Text Box 1043"/>
          <p:cNvSpPr txBox="1">
            <a:spLocks noChangeArrowheads="1"/>
          </p:cNvSpPr>
          <p:nvPr/>
        </p:nvSpPr>
        <p:spPr bwMode="auto">
          <a:xfrm>
            <a:off x="2650484" y="4142373"/>
            <a:ext cx="920445" cy="338554"/>
          </a:xfrm>
          <a:prstGeom prst="rect">
            <a:avLst/>
          </a:prstGeom>
          <a:noFill/>
          <a:ln w="19050">
            <a:noFill/>
            <a:miter lim="800000"/>
            <a:headEnd/>
            <a:tailEnd/>
          </a:ln>
          <a:effectLst/>
        </p:spPr>
        <p:txBody>
          <a:bodyPr wrap="none" anchor="ctr">
            <a:spAutoFit/>
          </a:bodyPr>
          <a:lstStyle/>
          <a:p>
            <a:pPr algn="ctr"/>
            <a:r>
              <a:rPr lang="en-US" sz="1600" dirty="0" smtClean="0">
                <a:solidFill>
                  <a:schemeClr val="tx1"/>
                </a:solidFill>
              </a:rPr>
              <a:t>WGS 84</a:t>
            </a:r>
            <a:endParaRPr lang="en-US" sz="1600" dirty="0">
              <a:solidFill>
                <a:schemeClr val="tx1"/>
              </a:solidFill>
            </a:endParaRPr>
          </a:p>
        </p:txBody>
      </p:sp>
      <p:sp>
        <p:nvSpPr>
          <p:cNvPr id="220180" name="Text Box 1044"/>
          <p:cNvSpPr txBox="1">
            <a:spLocks noChangeArrowheads="1"/>
          </p:cNvSpPr>
          <p:nvPr/>
        </p:nvSpPr>
        <p:spPr bwMode="auto">
          <a:xfrm>
            <a:off x="2643188" y="4416425"/>
            <a:ext cx="762000" cy="336550"/>
          </a:xfrm>
          <a:prstGeom prst="rect">
            <a:avLst/>
          </a:prstGeom>
          <a:noFill/>
          <a:ln w="19050">
            <a:noFill/>
            <a:miter lim="800000"/>
            <a:headEnd/>
            <a:tailEnd/>
          </a:ln>
          <a:effectLst/>
        </p:spPr>
        <p:txBody>
          <a:bodyPr wrap="none" anchor="ctr">
            <a:spAutoFit/>
          </a:bodyPr>
          <a:lstStyle/>
          <a:p>
            <a:pPr algn="ctr"/>
            <a:r>
              <a:rPr lang="en-US" sz="1600">
                <a:solidFill>
                  <a:schemeClr val="tx1"/>
                </a:solidFill>
              </a:rPr>
              <a:t>Origin</a:t>
            </a:r>
          </a:p>
        </p:txBody>
      </p:sp>
      <p:sp>
        <p:nvSpPr>
          <p:cNvPr id="220181" name="Line 1045"/>
          <p:cNvSpPr>
            <a:spLocks noChangeShapeType="1"/>
          </p:cNvSpPr>
          <p:nvPr/>
        </p:nvSpPr>
        <p:spPr bwMode="auto">
          <a:xfrm flipH="1" flipV="1">
            <a:off x="1363663" y="5210175"/>
            <a:ext cx="379412" cy="320675"/>
          </a:xfrm>
          <a:prstGeom prst="line">
            <a:avLst/>
          </a:prstGeom>
          <a:noFill/>
          <a:ln w="19050">
            <a:solidFill>
              <a:srgbClr val="CC0000"/>
            </a:solidFill>
            <a:round/>
            <a:headEnd/>
            <a:tailEnd type="triangle" w="med" len="med"/>
          </a:ln>
          <a:effectLst/>
        </p:spPr>
        <p:txBody>
          <a:bodyPr wrap="none" anchor="ctr"/>
          <a:lstStyle/>
          <a:p>
            <a:endParaRPr lang="en-US"/>
          </a:p>
        </p:txBody>
      </p:sp>
      <p:sp>
        <p:nvSpPr>
          <p:cNvPr id="220182" name="Line 1046"/>
          <p:cNvSpPr>
            <a:spLocks noChangeShapeType="1"/>
          </p:cNvSpPr>
          <p:nvPr/>
        </p:nvSpPr>
        <p:spPr bwMode="auto">
          <a:xfrm flipH="1">
            <a:off x="2362200" y="4424363"/>
            <a:ext cx="352425" cy="352425"/>
          </a:xfrm>
          <a:prstGeom prst="line">
            <a:avLst/>
          </a:prstGeom>
          <a:noFill/>
          <a:ln w="19050">
            <a:solidFill>
              <a:srgbClr val="CC0000"/>
            </a:solidFill>
            <a:round/>
            <a:headEnd/>
            <a:tailEnd type="triangle" w="med" len="med"/>
          </a:ln>
          <a:effectLst/>
        </p:spPr>
        <p:txBody>
          <a:bodyPr wrap="none" anchor="ctr"/>
          <a:lstStyle/>
          <a:p>
            <a:endParaRPr lang="en-US"/>
          </a:p>
        </p:txBody>
      </p:sp>
      <p:sp>
        <p:nvSpPr>
          <p:cNvPr id="220183" name="Text Box 1047"/>
          <p:cNvSpPr txBox="1">
            <a:spLocks noChangeArrowheads="1"/>
          </p:cNvSpPr>
          <p:nvPr/>
        </p:nvSpPr>
        <p:spPr bwMode="auto">
          <a:xfrm>
            <a:off x="7518400" y="1546225"/>
            <a:ext cx="839788" cy="336550"/>
          </a:xfrm>
          <a:prstGeom prst="rect">
            <a:avLst/>
          </a:prstGeom>
          <a:noFill/>
          <a:ln w="19050">
            <a:noFill/>
            <a:miter lim="800000"/>
            <a:headEnd/>
            <a:tailEnd/>
          </a:ln>
          <a:effectLst/>
        </p:spPr>
        <p:txBody>
          <a:bodyPr wrap="none" anchor="ctr">
            <a:spAutoFit/>
          </a:bodyPr>
          <a:lstStyle/>
          <a:p>
            <a:pPr algn="ctr"/>
            <a:r>
              <a:rPr lang="en-US" sz="1600">
                <a:solidFill>
                  <a:schemeClr val="tx1"/>
                </a:solidFill>
              </a:rPr>
              <a:t>Earth’s</a:t>
            </a:r>
          </a:p>
        </p:txBody>
      </p:sp>
      <p:sp>
        <p:nvSpPr>
          <p:cNvPr id="220184" name="Text Box 1048"/>
          <p:cNvSpPr txBox="1">
            <a:spLocks noChangeArrowheads="1"/>
          </p:cNvSpPr>
          <p:nvPr/>
        </p:nvSpPr>
        <p:spPr bwMode="auto">
          <a:xfrm>
            <a:off x="7470775" y="1833563"/>
            <a:ext cx="850900" cy="336550"/>
          </a:xfrm>
          <a:prstGeom prst="rect">
            <a:avLst/>
          </a:prstGeom>
          <a:noFill/>
          <a:ln w="19050">
            <a:noFill/>
            <a:miter lim="800000"/>
            <a:headEnd/>
            <a:tailEnd/>
          </a:ln>
          <a:effectLst/>
        </p:spPr>
        <p:txBody>
          <a:bodyPr wrap="none" anchor="ctr">
            <a:spAutoFit/>
          </a:bodyPr>
          <a:lstStyle/>
          <a:p>
            <a:pPr algn="ctr"/>
            <a:r>
              <a:rPr lang="en-US" sz="1600">
                <a:solidFill>
                  <a:schemeClr val="tx1"/>
                </a:solidFill>
              </a:rPr>
              <a:t>Surface</a:t>
            </a:r>
          </a:p>
        </p:txBody>
      </p:sp>
      <p:sp>
        <p:nvSpPr>
          <p:cNvPr id="220185" name="Text Box 1049"/>
          <p:cNvSpPr txBox="1">
            <a:spLocks noChangeArrowheads="1"/>
          </p:cNvSpPr>
          <p:nvPr/>
        </p:nvSpPr>
        <p:spPr bwMode="auto">
          <a:xfrm>
            <a:off x="5816600" y="1227138"/>
            <a:ext cx="490538" cy="396875"/>
          </a:xfrm>
          <a:prstGeom prst="rect">
            <a:avLst/>
          </a:prstGeom>
          <a:noFill/>
          <a:ln w="19050">
            <a:noFill/>
            <a:miter lim="800000"/>
            <a:headEnd/>
            <a:tailEnd/>
          </a:ln>
          <a:effectLst/>
        </p:spPr>
        <p:txBody>
          <a:bodyPr wrap="none" anchor="ctr">
            <a:spAutoFit/>
          </a:bodyPr>
          <a:lstStyle/>
          <a:p>
            <a:pPr algn="ctr"/>
            <a:r>
              <a:rPr lang="en-US" sz="2000">
                <a:solidFill>
                  <a:schemeClr val="tx1"/>
                </a:solidFill>
              </a:rPr>
              <a:t>h</a:t>
            </a:r>
            <a:r>
              <a:rPr lang="en-US" sz="2000" baseline="-25000">
                <a:solidFill>
                  <a:schemeClr val="tx1"/>
                </a:solidFill>
              </a:rPr>
              <a:t>83</a:t>
            </a:r>
            <a:endParaRPr lang="en-US" sz="2000">
              <a:solidFill>
                <a:schemeClr val="tx1"/>
              </a:solidFill>
            </a:endParaRPr>
          </a:p>
        </p:txBody>
      </p:sp>
      <p:sp>
        <p:nvSpPr>
          <p:cNvPr id="220186" name="Text Box 1050"/>
          <p:cNvSpPr txBox="1">
            <a:spLocks noChangeArrowheads="1"/>
          </p:cNvSpPr>
          <p:nvPr/>
        </p:nvSpPr>
        <p:spPr bwMode="auto">
          <a:xfrm>
            <a:off x="6432368" y="1514446"/>
            <a:ext cx="497252" cy="400110"/>
          </a:xfrm>
          <a:prstGeom prst="rect">
            <a:avLst/>
          </a:prstGeom>
          <a:noFill/>
          <a:ln w="19050">
            <a:noFill/>
            <a:miter lim="800000"/>
            <a:headEnd/>
            <a:tailEnd/>
          </a:ln>
          <a:effectLst/>
        </p:spPr>
        <p:txBody>
          <a:bodyPr wrap="none" anchor="ctr">
            <a:spAutoFit/>
          </a:bodyPr>
          <a:lstStyle/>
          <a:p>
            <a:pPr algn="ctr"/>
            <a:r>
              <a:rPr lang="en-US" sz="2000" dirty="0" err="1" smtClean="0">
                <a:solidFill>
                  <a:schemeClr val="tx1"/>
                </a:solidFill>
              </a:rPr>
              <a:t>h</a:t>
            </a:r>
            <a:r>
              <a:rPr lang="en-US" sz="2000" baseline="-25000" dirty="0" err="1" smtClean="0">
                <a:solidFill>
                  <a:schemeClr val="tx1"/>
                </a:solidFill>
              </a:rPr>
              <a:t>xx</a:t>
            </a:r>
            <a:endParaRPr lang="en-US" sz="2000" baseline="-25000" dirty="0">
              <a:solidFill>
                <a:schemeClr val="tx1"/>
              </a:solidFill>
            </a:endParaRPr>
          </a:p>
        </p:txBody>
      </p:sp>
      <p:sp>
        <p:nvSpPr>
          <p:cNvPr id="220187" name="Text Box 1051"/>
          <p:cNvSpPr txBox="1">
            <a:spLocks noChangeArrowheads="1"/>
          </p:cNvSpPr>
          <p:nvPr/>
        </p:nvSpPr>
        <p:spPr bwMode="auto">
          <a:xfrm>
            <a:off x="3836988" y="5347127"/>
            <a:ext cx="4823756" cy="830997"/>
          </a:xfrm>
          <a:prstGeom prst="rect">
            <a:avLst/>
          </a:prstGeom>
          <a:noFill/>
          <a:ln w="19050">
            <a:noFill/>
            <a:miter lim="800000"/>
            <a:headEnd/>
            <a:tailEnd/>
          </a:ln>
          <a:effectLst/>
        </p:spPr>
        <p:txBody>
          <a:bodyPr wrap="none" anchor="ctr">
            <a:spAutoFit/>
          </a:bodyPr>
          <a:lstStyle/>
          <a:p>
            <a:r>
              <a:rPr lang="en-US" sz="1600" dirty="0">
                <a:solidFill>
                  <a:schemeClr val="tx1"/>
                </a:solidFill>
              </a:rPr>
              <a:t>Identically shaped ellipsoids (</a:t>
            </a:r>
            <a:r>
              <a:rPr lang="en-US" sz="1600" dirty="0" smtClean="0">
                <a:solidFill>
                  <a:schemeClr val="tx1"/>
                </a:solidFill>
              </a:rPr>
              <a:t>GRS-80 vs. WGS-84)</a:t>
            </a:r>
            <a:endParaRPr lang="en-US" sz="1600" dirty="0">
              <a:solidFill>
                <a:schemeClr val="tx1"/>
              </a:solidFill>
            </a:endParaRPr>
          </a:p>
          <a:p>
            <a:r>
              <a:rPr lang="en-US" sz="1600" dirty="0">
                <a:solidFill>
                  <a:schemeClr val="tx1"/>
                </a:solidFill>
              </a:rPr>
              <a:t>a = 6,378,137.000 meters (semi-major axis)</a:t>
            </a:r>
          </a:p>
          <a:p>
            <a:r>
              <a:rPr lang="en-US" sz="1600" dirty="0">
                <a:solidFill>
                  <a:schemeClr val="tx1"/>
                </a:solidFill>
              </a:rPr>
              <a:t>1/f = 298.25722210088 (flattening)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0169"/>
                                        </p:tgtEl>
                                        <p:attrNameLst>
                                          <p:attrName>style.visibility</p:attrName>
                                        </p:attrNameLst>
                                      </p:cBhvr>
                                      <p:to>
                                        <p:strVal val="visible"/>
                                      </p:to>
                                    </p:set>
                                    <p:animEffect transition="in" filter="barn(outVertical)">
                                      <p:cBhvr>
                                        <p:cTn id="7" dur="500"/>
                                        <p:tgtEl>
                                          <p:spTgt spid="22016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20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017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220183"/>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20184"/>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201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0170"/>
                                        </p:tgtEl>
                                        <p:attrNameLst>
                                          <p:attrName>style.visibility</p:attrName>
                                        </p:attrNameLst>
                                      </p:cBhvr>
                                      <p:to>
                                        <p:strVal val="visible"/>
                                      </p:to>
                                    </p:set>
                                    <p:animEffect transition="in" filter="wipe(down)">
                                      <p:cBhvr>
                                        <p:cTn id="28" dur="500"/>
                                        <p:tgtEl>
                                          <p:spTgt spid="220170"/>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220172"/>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499"/>
                                          </p:stCondLst>
                                        </p:cTn>
                                        <p:tgtEl>
                                          <p:spTgt spid="2201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0171"/>
                                        </p:tgtEl>
                                        <p:attrNameLst>
                                          <p:attrName>style.visibility</p:attrName>
                                        </p:attrNameLst>
                                      </p:cBhvr>
                                      <p:to>
                                        <p:strVal val="visible"/>
                                      </p:to>
                                    </p:set>
                                    <p:animEffect transition="in" filter="wipe(down)">
                                      <p:cBhvr>
                                        <p:cTn id="39" dur="500"/>
                                        <p:tgtEl>
                                          <p:spTgt spid="220171"/>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499"/>
                                          </p:stCondLst>
                                        </p:cTn>
                                        <p:tgtEl>
                                          <p:spTgt spid="220173"/>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499"/>
                                          </p:stCondLst>
                                        </p:cTn>
                                        <p:tgtEl>
                                          <p:spTgt spid="220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0" grpId="0" animBg="1"/>
      <p:bldP spid="220171" grpId="0" animBg="1"/>
      <p:bldP spid="220172" grpId="0" animBg="1"/>
      <p:bldP spid="220173" grpId="0" animBg="1"/>
      <p:bldP spid="220174" grpId="0" animBg="1"/>
      <p:bldP spid="220175" grpId="0" animBg="1"/>
      <p:bldP spid="220176" grpId="0" autoUpdateAnimBg="0"/>
      <p:bldP spid="220183" grpId="0" autoUpdateAnimBg="0"/>
      <p:bldP spid="220184" grpId="0" autoUpdateAnimBg="0"/>
      <p:bldP spid="220185" grpId="0" autoUpdateAnimBg="0"/>
      <p:bldP spid="22018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1" name="Picture 21"/>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pic>
        <p:nvPicPr>
          <p:cNvPr id="5122" name="Picture 2" descr="m3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1487875" name="Picture 3"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66700" y="2747963"/>
            <a:ext cx="790575" cy="711200"/>
          </a:xfrm>
          <a:prstGeom prst="rect">
            <a:avLst/>
          </a:prstGeom>
          <a:noFill/>
          <a:ln w="9525">
            <a:noFill/>
            <a:miter lim="800000"/>
            <a:headEnd/>
            <a:tailEnd/>
          </a:ln>
        </p:spPr>
      </p:pic>
      <p:pic>
        <p:nvPicPr>
          <p:cNvPr id="1487876" name="Picture 4"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34950" y="2773363"/>
            <a:ext cx="790575" cy="711200"/>
          </a:xfrm>
          <a:prstGeom prst="rect">
            <a:avLst/>
          </a:prstGeom>
          <a:noFill/>
          <a:ln w="9525">
            <a:noFill/>
            <a:miter lim="800000"/>
            <a:headEnd/>
            <a:tailEnd/>
          </a:ln>
        </p:spPr>
      </p:pic>
      <p:pic>
        <p:nvPicPr>
          <p:cNvPr id="1487877" name="Picture 5"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46063" y="2774950"/>
            <a:ext cx="790575" cy="711200"/>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3313113" y="2401888"/>
            <a:ext cx="3101975" cy="3019425"/>
          </a:xfrm>
          <a:prstGeom prst="rect">
            <a:avLst/>
          </a:prstGeom>
          <a:noFill/>
          <a:ln w="9525">
            <a:noFill/>
            <a:miter lim="800000"/>
            <a:headEnd/>
            <a:tailEnd/>
          </a:ln>
        </p:spPr>
      </p:pic>
      <p:pic>
        <p:nvPicPr>
          <p:cNvPr id="1487879" name="Picture 7"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551113" y="5368925"/>
            <a:ext cx="790575" cy="711200"/>
          </a:xfrm>
          <a:prstGeom prst="rect">
            <a:avLst/>
          </a:prstGeom>
          <a:noFill/>
          <a:ln w="9525">
            <a:noFill/>
            <a:miter lim="800000"/>
            <a:headEnd/>
            <a:tailEnd/>
          </a:ln>
        </p:spPr>
      </p:pic>
      <p:pic>
        <p:nvPicPr>
          <p:cNvPr id="1487880" name="Picture 8"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552700" y="5360988"/>
            <a:ext cx="790575" cy="711200"/>
          </a:xfrm>
          <a:prstGeom prst="rect">
            <a:avLst/>
          </a:prstGeom>
          <a:noFill/>
          <a:ln w="9525">
            <a:noFill/>
            <a:miter lim="800000"/>
            <a:headEnd/>
            <a:tailEnd/>
          </a:ln>
        </p:spPr>
      </p:pic>
      <p:pic>
        <p:nvPicPr>
          <p:cNvPr id="1487881" name="Picture 9"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2563813" y="5362575"/>
            <a:ext cx="790575" cy="711200"/>
          </a:xfrm>
          <a:prstGeom prst="rect">
            <a:avLst/>
          </a:prstGeom>
          <a:noFill/>
          <a:ln w="9525">
            <a:noFill/>
            <a:miter lim="800000"/>
            <a:headEnd/>
            <a:tailEnd/>
          </a:ln>
        </p:spPr>
      </p:pic>
      <p:pic>
        <p:nvPicPr>
          <p:cNvPr id="1487882" name="Picture 10"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430213" y="5432425"/>
            <a:ext cx="790575" cy="711200"/>
          </a:xfrm>
          <a:prstGeom prst="rect">
            <a:avLst/>
          </a:prstGeom>
          <a:noFill/>
          <a:ln w="9525">
            <a:noFill/>
            <a:miter lim="800000"/>
            <a:headEnd/>
            <a:tailEnd/>
          </a:ln>
        </p:spPr>
      </p:pic>
      <p:pic>
        <p:nvPicPr>
          <p:cNvPr id="1487883" name="Picture 11"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436563" y="5426075"/>
            <a:ext cx="790575" cy="711200"/>
          </a:xfrm>
          <a:prstGeom prst="rect">
            <a:avLst/>
          </a:prstGeom>
          <a:noFill/>
          <a:ln w="9525">
            <a:noFill/>
            <a:miter lim="800000"/>
            <a:headEnd/>
            <a:tailEnd/>
          </a:ln>
        </p:spPr>
      </p:pic>
      <p:pic>
        <p:nvPicPr>
          <p:cNvPr id="1487884" name="Picture 12"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447675" y="5418138"/>
            <a:ext cx="790575" cy="711200"/>
          </a:xfrm>
          <a:prstGeom prst="rect">
            <a:avLst/>
          </a:prstGeom>
          <a:noFill/>
          <a:ln w="9525">
            <a:noFill/>
            <a:miter lim="800000"/>
            <a:headEnd/>
            <a:tailEnd/>
          </a:ln>
        </p:spPr>
      </p:pic>
      <p:pic>
        <p:nvPicPr>
          <p:cNvPr id="5133" name="Picture 1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595688" y="2686050"/>
            <a:ext cx="2097087" cy="2747963"/>
          </a:xfrm>
          <a:prstGeom prst="rect">
            <a:avLst/>
          </a:prstGeom>
          <a:noFill/>
          <a:ln w="9525">
            <a:noFill/>
            <a:miter lim="800000"/>
            <a:headEnd/>
            <a:tailEnd/>
          </a:ln>
        </p:spPr>
      </p:pic>
      <p:pic>
        <p:nvPicPr>
          <p:cNvPr id="1487886" name="Picture 14"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3587750" y="187325"/>
            <a:ext cx="790575" cy="711200"/>
          </a:xfrm>
          <a:prstGeom prst="rect">
            <a:avLst/>
          </a:prstGeom>
          <a:noFill/>
          <a:ln w="9525">
            <a:noFill/>
            <a:miter lim="800000"/>
            <a:headEnd/>
            <a:tailEnd/>
          </a:ln>
        </p:spPr>
      </p:pic>
      <p:pic>
        <p:nvPicPr>
          <p:cNvPr id="1487887" name="Picture 15"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3598863" y="198438"/>
            <a:ext cx="790575" cy="711200"/>
          </a:xfrm>
          <a:prstGeom prst="rect">
            <a:avLst/>
          </a:prstGeom>
          <a:noFill/>
          <a:ln w="9525">
            <a:noFill/>
            <a:miter lim="800000"/>
            <a:headEnd/>
            <a:tailEnd/>
          </a:ln>
        </p:spPr>
      </p:pic>
      <p:pic>
        <p:nvPicPr>
          <p:cNvPr id="1487888" name="Picture 16" descr="ch03_GPS_sa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566565">
            <a:off x="3581400" y="171450"/>
            <a:ext cx="790575" cy="711200"/>
          </a:xfrm>
          <a:prstGeom prst="rect">
            <a:avLst/>
          </a:prstGeom>
          <a:noFill/>
          <a:ln w="9525">
            <a:noFill/>
            <a:miter lim="800000"/>
            <a:headEnd/>
            <a:tailEnd/>
          </a:ln>
        </p:spPr>
      </p:pic>
      <p:pic>
        <p:nvPicPr>
          <p:cNvPr id="5137" name="Picture 17"/>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3313113" y="2408238"/>
            <a:ext cx="1050925" cy="2452687"/>
          </a:xfrm>
          <a:prstGeom prst="rect">
            <a:avLst/>
          </a:prstGeom>
          <a:noFill/>
          <a:ln w="9525">
            <a:noFill/>
            <a:miter lim="800000"/>
            <a:headEnd/>
            <a:tailEnd/>
          </a:ln>
        </p:spPr>
      </p:pic>
      <p:pic>
        <p:nvPicPr>
          <p:cNvPr id="1487890" name="Picture 18" descr="m3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5139" name="Picture 19"/>
          <p:cNvPicPr>
            <a:picLocks noChangeAspect="1" noChangeArrowheads="1"/>
          </p:cNvPicPr>
          <p:nvPr/>
        </p:nvPicPr>
        <p:blipFill>
          <a:blip r:embed="rId9" cstate="print">
            <a:clrChange>
              <a:clrFrom>
                <a:srgbClr val="000000"/>
              </a:clrFrom>
              <a:clrTo>
                <a:srgbClr val="000000">
                  <a:alpha val="0"/>
                </a:srgbClr>
              </a:clrTo>
            </a:clrChange>
          </a:blip>
          <a:srcRect l="26628" t="26560"/>
          <a:stretch>
            <a:fillRect/>
          </a:stretch>
        </p:blipFill>
        <p:spPr bwMode="auto">
          <a:xfrm>
            <a:off x="0" y="0"/>
            <a:ext cx="2200275" cy="2111375"/>
          </a:xfrm>
          <a:prstGeom prst="rect">
            <a:avLst/>
          </a:prstGeom>
          <a:noFill/>
          <a:ln w="9525">
            <a:noFill/>
            <a:miter lim="800000"/>
            <a:headEnd/>
            <a:tailEnd/>
          </a:ln>
        </p:spPr>
      </p:pic>
      <p:pic>
        <p:nvPicPr>
          <p:cNvPr id="1487892" name="Picture 20"/>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3322638" y="2400300"/>
            <a:ext cx="3101975" cy="3019425"/>
          </a:xfrm>
          <a:prstGeom prst="rect">
            <a:avLst/>
          </a:prstGeom>
          <a:noFill/>
          <a:ln w="9525">
            <a:noFill/>
            <a:miter lim="800000"/>
            <a:headEnd/>
            <a:tailEnd/>
          </a:ln>
        </p:spPr>
      </p:pic>
      <p:sp>
        <p:nvSpPr>
          <p:cNvPr id="1487894" name="WordArt 22"/>
          <p:cNvSpPr>
            <a:spLocks noChangeArrowheads="1" noChangeShapeType="1" noTextEdit="1"/>
          </p:cNvSpPr>
          <p:nvPr/>
        </p:nvSpPr>
        <p:spPr bwMode="auto">
          <a:xfrm>
            <a:off x="1458913" y="2686050"/>
            <a:ext cx="7216775" cy="22256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Global Positioning System</a:t>
            </a:r>
          </a:p>
        </p:txBody>
      </p:sp>
      <p:sp>
        <p:nvSpPr>
          <p:cNvPr id="1487895" name="Text Box 23"/>
          <p:cNvSpPr txBox="1">
            <a:spLocks noChangeArrowheads="1"/>
          </p:cNvSpPr>
          <p:nvPr/>
        </p:nvSpPr>
        <p:spPr bwMode="auto">
          <a:xfrm>
            <a:off x="949325" y="1223963"/>
            <a:ext cx="7451725" cy="5054600"/>
          </a:xfrm>
          <a:prstGeom prst="rect">
            <a:avLst/>
          </a:prstGeom>
          <a:solidFill>
            <a:schemeClr val="bg1">
              <a:alpha val="70195"/>
            </a:schemeClr>
          </a:solidFill>
          <a:ln w="9525">
            <a:solidFill>
              <a:srgbClr val="FF0000"/>
            </a:solidFill>
            <a:miter lim="800000"/>
            <a:headEnd/>
            <a:tailEnd/>
          </a:ln>
        </p:spPr>
        <p:txBody>
          <a:bodyPr>
            <a:spAutoFit/>
          </a:bodyPr>
          <a:lstStyle/>
          <a:p>
            <a:pPr algn="ctr" eaLnBrk="0" hangingPunct="0">
              <a:spcBef>
                <a:spcPct val="50000"/>
              </a:spcBef>
            </a:pPr>
            <a:r>
              <a:rPr lang="en-US" sz="2000" b="1" dirty="0"/>
              <a:t>The Global Positioning System (GPS) is a Global Navigation Satellite System (GNSS) developed by the United States Department of Defense. It is the only fully functional GNSS in the world. It uses a constellation of between 24 and 32 Medium Earth Orbit (~12,000 miles) satellites that transmit precise microwave signals (19 and 24 cm), which enable GPS receivers to determine their current location, the time, and their velocity. </a:t>
            </a:r>
          </a:p>
          <a:p>
            <a:pPr eaLnBrk="0" hangingPunct="0">
              <a:spcBef>
                <a:spcPct val="50000"/>
              </a:spcBef>
            </a:pPr>
            <a:r>
              <a:rPr lang="en-US" sz="1800" b="1" dirty="0"/>
              <a:t>The first GPS satellite with the L5 signal(IIR(M)-20) was successfully launched on March 24 and its L5 payload activated on April 10.</a:t>
            </a:r>
            <a:r>
              <a:rPr lang="en-US" sz="1800" dirty="0"/>
              <a:t> </a:t>
            </a:r>
            <a:endParaRPr lang="en-US" sz="2000" b="1" dirty="0"/>
          </a:p>
          <a:p>
            <a:pPr eaLnBrk="0" hangingPunct="0">
              <a:spcBef>
                <a:spcPct val="50000"/>
              </a:spcBef>
            </a:pPr>
            <a:r>
              <a:rPr lang="en-US" sz="2000" b="1" dirty="0"/>
              <a:t>Comprised of 3 segments</a:t>
            </a:r>
          </a:p>
          <a:p>
            <a:pPr lvl="4" eaLnBrk="0" hangingPunct="0">
              <a:lnSpc>
                <a:spcPct val="70000"/>
              </a:lnSpc>
              <a:spcBef>
                <a:spcPct val="50000"/>
              </a:spcBef>
            </a:pPr>
            <a:r>
              <a:rPr lang="en-US" sz="2000" b="1" dirty="0"/>
              <a:t>Control: 	5 Ground Stations</a:t>
            </a:r>
          </a:p>
          <a:p>
            <a:pPr lvl="4" eaLnBrk="0" hangingPunct="0">
              <a:lnSpc>
                <a:spcPct val="70000"/>
              </a:lnSpc>
              <a:spcBef>
                <a:spcPct val="50000"/>
              </a:spcBef>
            </a:pPr>
            <a:r>
              <a:rPr lang="en-US" sz="2000" b="1" dirty="0"/>
              <a:t>  Space: 	24+ SVS</a:t>
            </a:r>
          </a:p>
          <a:p>
            <a:pPr lvl="4" eaLnBrk="0" hangingPunct="0">
              <a:lnSpc>
                <a:spcPct val="70000"/>
              </a:lnSpc>
              <a:spcBef>
                <a:spcPct val="50000"/>
              </a:spcBef>
            </a:pPr>
            <a:r>
              <a:rPr lang="en-US" sz="2000" b="1" dirty="0"/>
              <a:t>    User: 	Surveyor</a:t>
            </a:r>
          </a:p>
        </p:txBody>
      </p:sp>
      <p:sp>
        <p:nvSpPr>
          <p:cNvPr id="1487896" name="Text Box 24"/>
          <p:cNvSpPr txBox="1">
            <a:spLocks noChangeArrowheads="1"/>
          </p:cNvSpPr>
          <p:nvPr/>
        </p:nvSpPr>
        <p:spPr bwMode="auto">
          <a:xfrm>
            <a:off x="131763" y="2455863"/>
            <a:ext cx="3246437" cy="2235200"/>
          </a:xfrm>
          <a:prstGeom prst="rect">
            <a:avLst/>
          </a:prstGeom>
          <a:solidFill>
            <a:schemeClr val="bg1">
              <a:alpha val="70195"/>
            </a:schemeClr>
          </a:solidFill>
          <a:ln w="9525">
            <a:solidFill>
              <a:srgbClr val="FF0000"/>
            </a:solidFill>
            <a:miter lim="800000"/>
            <a:headEnd/>
            <a:tailEnd/>
          </a:ln>
        </p:spPr>
        <p:txBody>
          <a:bodyPr>
            <a:spAutoFit/>
          </a:bodyPr>
          <a:lstStyle/>
          <a:p>
            <a:pPr algn="ctr" eaLnBrk="0" hangingPunct="0">
              <a:spcBef>
                <a:spcPct val="50000"/>
              </a:spcBef>
            </a:pPr>
            <a:r>
              <a:rPr lang="en-US" sz="2000" b="1" dirty="0"/>
              <a:t>The satellites use cesium or rubidium clocks to keep time.  If the clock is off by just 1/1000 of a second, the measured distance will be 186 miles in error</a:t>
            </a:r>
          </a:p>
        </p:txBody>
      </p:sp>
      <p:sp>
        <p:nvSpPr>
          <p:cNvPr id="1487897" name="Text Box 25"/>
          <p:cNvSpPr txBox="1">
            <a:spLocks noChangeArrowheads="1"/>
          </p:cNvSpPr>
          <p:nvPr/>
        </p:nvSpPr>
        <p:spPr bwMode="auto">
          <a:xfrm>
            <a:off x="6192838" y="3328988"/>
            <a:ext cx="2951162" cy="1625600"/>
          </a:xfrm>
          <a:prstGeom prst="rect">
            <a:avLst/>
          </a:prstGeom>
          <a:solidFill>
            <a:schemeClr val="bg1">
              <a:alpha val="70195"/>
            </a:schemeClr>
          </a:solidFill>
          <a:ln w="9525">
            <a:solidFill>
              <a:srgbClr val="FF0000"/>
            </a:solidFill>
            <a:miter lim="800000"/>
            <a:headEnd/>
            <a:tailEnd/>
          </a:ln>
        </p:spPr>
        <p:txBody>
          <a:bodyPr>
            <a:spAutoFit/>
          </a:bodyPr>
          <a:lstStyle/>
          <a:p>
            <a:pPr eaLnBrk="0" hangingPunct="0"/>
            <a:r>
              <a:rPr lang="en-US" sz="2000" b="1" dirty="0"/>
              <a:t>24+ Satellites</a:t>
            </a:r>
          </a:p>
          <a:p>
            <a:pPr eaLnBrk="0" hangingPunct="0"/>
            <a:r>
              <a:rPr lang="en-US" sz="2000" b="1" dirty="0"/>
              <a:t>6 Planes, 55</a:t>
            </a:r>
            <a:r>
              <a:rPr lang="en-US" sz="2000" b="1" dirty="0">
                <a:cs typeface="Times New Roman" pitchFamily="18" charset="0"/>
              </a:rPr>
              <a:t>°</a:t>
            </a:r>
            <a:r>
              <a:rPr lang="en-US" sz="2000" b="1" dirty="0"/>
              <a:t> Rotation</a:t>
            </a:r>
          </a:p>
          <a:p>
            <a:pPr eaLnBrk="0" hangingPunct="0"/>
            <a:r>
              <a:rPr lang="en-US" sz="2000" b="1" dirty="0"/>
              <a:t>4/5 Satellites /Plane</a:t>
            </a:r>
          </a:p>
          <a:p>
            <a:pPr eaLnBrk="0" hangingPunct="0"/>
            <a:r>
              <a:rPr lang="en-US" sz="2000" b="1" dirty="0"/>
              <a:t>20,183 km Orbit</a:t>
            </a:r>
          </a:p>
          <a:p>
            <a:pPr eaLnBrk="0" hangingPunct="0"/>
            <a:r>
              <a:rPr lang="en-US" sz="2000" b="1" dirty="0"/>
              <a:t>1 Revolution /12 Hrs</a:t>
            </a:r>
          </a:p>
        </p:txBody>
      </p:sp>
      <p:pic>
        <p:nvPicPr>
          <p:cNvPr id="5146" name="Picture 27" descr="AGC_logo_med"/>
          <p:cNvPicPr>
            <a:picLocks noChangeAspect="1" noChangeArrowheads="1"/>
          </p:cNvPicPr>
          <p:nvPr/>
        </p:nvPicPr>
        <p:blipFill>
          <a:blip r:embed="rId10" cstate="print"/>
          <a:srcRect/>
          <a:stretch>
            <a:fillRect/>
          </a:stretch>
        </p:blipFill>
        <p:spPr bwMode="auto">
          <a:xfrm>
            <a:off x="66675" y="66675"/>
            <a:ext cx="1128713" cy="1128713"/>
          </a:xfrm>
          <a:prstGeom prst="rect">
            <a:avLst/>
          </a:prstGeom>
          <a:noFill/>
          <a:ln w="9525">
            <a:noFill/>
            <a:miter lim="800000"/>
            <a:headEnd/>
            <a:tailEnd/>
          </a:ln>
        </p:spPr>
      </p:pic>
      <p:sp>
        <p:nvSpPr>
          <p:cNvPr id="39" name="Line 19"/>
          <p:cNvSpPr>
            <a:spLocks noChangeShapeType="1"/>
          </p:cNvSpPr>
          <p:nvPr/>
        </p:nvSpPr>
        <p:spPr bwMode="auto">
          <a:xfrm flipH="1" flipV="1">
            <a:off x="8096250" y="4119563"/>
            <a:ext cx="215900" cy="176212"/>
          </a:xfrm>
          <a:prstGeom prst="line">
            <a:avLst/>
          </a:prstGeom>
          <a:noFill/>
          <a:ln w="28575">
            <a:solidFill>
              <a:schemeClr val="hlink"/>
            </a:solidFill>
            <a:round/>
            <a:headEnd/>
            <a:tailEnd type="triangle" w="med" len="med"/>
          </a:ln>
          <a:effectLst/>
        </p:spPr>
        <p:txBody>
          <a:bodyPr/>
          <a:lstStyle/>
          <a:p>
            <a:endParaRPr lang="en-US"/>
          </a:p>
        </p:txBody>
      </p:sp>
      <p:sp>
        <p:nvSpPr>
          <p:cNvPr id="40" name="Line 20"/>
          <p:cNvSpPr>
            <a:spLocks noChangeShapeType="1"/>
          </p:cNvSpPr>
          <p:nvPr/>
        </p:nvSpPr>
        <p:spPr bwMode="auto">
          <a:xfrm flipV="1">
            <a:off x="8312150" y="4062413"/>
            <a:ext cx="161925" cy="233362"/>
          </a:xfrm>
          <a:prstGeom prst="line">
            <a:avLst/>
          </a:prstGeom>
          <a:noFill/>
          <a:ln w="28575">
            <a:solidFill>
              <a:schemeClr val="hlink"/>
            </a:solidFill>
            <a:round/>
            <a:headEnd/>
            <a:tailEnd type="triangle" w="med" len="med"/>
          </a:ln>
          <a:effectLst/>
        </p:spPr>
        <p:txBody>
          <a:bodyPr/>
          <a:lstStyle/>
          <a:p>
            <a:endParaRPr lang="en-US"/>
          </a:p>
        </p:txBody>
      </p:sp>
      <p:sp>
        <p:nvSpPr>
          <p:cNvPr id="41" name="Line 21"/>
          <p:cNvSpPr>
            <a:spLocks noChangeShapeType="1"/>
          </p:cNvSpPr>
          <p:nvPr/>
        </p:nvSpPr>
        <p:spPr bwMode="auto">
          <a:xfrm flipV="1">
            <a:off x="8312150" y="4119563"/>
            <a:ext cx="323850" cy="176212"/>
          </a:xfrm>
          <a:prstGeom prst="line">
            <a:avLst/>
          </a:prstGeom>
          <a:noFill/>
          <a:ln w="28575">
            <a:solidFill>
              <a:schemeClr val="hlink"/>
            </a:solidFill>
            <a:round/>
            <a:headEnd/>
            <a:tailEnd type="triangle" w="med" len="med"/>
          </a:ln>
          <a:effectLst/>
        </p:spPr>
        <p:txBody>
          <a:bodyPr/>
          <a:lstStyle/>
          <a:p>
            <a:endParaRPr lang="en-US"/>
          </a:p>
        </p:txBody>
      </p:sp>
      <p:sp>
        <p:nvSpPr>
          <p:cNvPr id="42" name="Text Box 22"/>
          <p:cNvSpPr txBox="1">
            <a:spLocks noChangeArrowheads="1"/>
          </p:cNvSpPr>
          <p:nvPr/>
        </p:nvSpPr>
        <p:spPr bwMode="auto">
          <a:xfrm>
            <a:off x="7934325" y="4003675"/>
            <a:ext cx="269875" cy="228600"/>
          </a:xfrm>
          <a:prstGeom prst="rect">
            <a:avLst/>
          </a:prstGeom>
          <a:noFill/>
          <a:ln w="9525">
            <a:noFill/>
            <a:miter lim="800000"/>
            <a:headEnd/>
            <a:tailEnd/>
          </a:ln>
          <a:effectLst/>
        </p:spPr>
        <p:txBody>
          <a:bodyPr>
            <a:spAutoFit/>
          </a:bodyPr>
          <a:lstStyle/>
          <a:p>
            <a:pPr>
              <a:spcBef>
                <a:spcPct val="50000"/>
              </a:spcBef>
            </a:pPr>
            <a:r>
              <a:rPr lang="en-US" sz="900"/>
              <a:t>n</a:t>
            </a:r>
          </a:p>
        </p:txBody>
      </p:sp>
      <p:sp>
        <p:nvSpPr>
          <p:cNvPr id="43" name="Text Box 23"/>
          <p:cNvSpPr txBox="1">
            <a:spLocks noChangeArrowheads="1"/>
          </p:cNvSpPr>
          <p:nvPr/>
        </p:nvSpPr>
        <p:spPr bwMode="auto">
          <a:xfrm>
            <a:off x="8258175" y="3897313"/>
            <a:ext cx="269875" cy="228600"/>
          </a:xfrm>
          <a:prstGeom prst="rect">
            <a:avLst/>
          </a:prstGeom>
          <a:noFill/>
          <a:ln w="9525">
            <a:noFill/>
            <a:miter lim="800000"/>
            <a:headEnd/>
            <a:tailEnd/>
          </a:ln>
          <a:effectLst/>
        </p:spPr>
        <p:txBody>
          <a:bodyPr>
            <a:spAutoFit/>
          </a:bodyPr>
          <a:lstStyle/>
          <a:p>
            <a:pPr>
              <a:spcBef>
                <a:spcPct val="50000"/>
              </a:spcBef>
            </a:pPr>
            <a:r>
              <a:rPr lang="en-US" sz="900" dirty="0"/>
              <a:t>e</a:t>
            </a:r>
          </a:p>
        </p:txBody>
      </p:sp>
      <p:sp>
        <p:nvSpPr>
          <p:cNvPr id="44" name="Text Box 24"/>
          <p:cNvSpPr txBox="1">
            <a:spLocks noChangeArrowheads="1"/>
          </p:cNvSpPr>
          <p:nvPr/>
        </p:nvSpPr>
        <p:spPr bwMode="auto">
          <a:xfrm>
            <a:off x="8474075" y="4130675"/>
            <a:ext cx="269875" cy="228600"/>
          </a:xfrm>
          <a:prstGeom prst="rect">
            <a:avLst/>
          </a:prstGeom>
          <a:noFill/>
          <a:ln w="9525">
            <a:noFill/>
            <a:miter lim="800000"/>
            <a:headEnd/>
            <a:tailEnd/>
          </a:ln>
          <a:effectLst/>
        </p:spPr>
        <p:txBody>
          <a:bodyPr>
            <a:spAutoFit/>
          </a:bodyPr>
          <a:lstStyle/>
          <a:p>
            <a:pPr>
              <a:spcBef>
                <a:spcPct val="50000"/>
              </a:spcBef>
            </a:pPr>
            <a:r>
              <a:rPr lang="en-US" sz="900"/>
              <a:t>H</a:t>
            </a:r>
          </a:p>
        </p:txBody>
      </p:sp>
      <p:sp>
        <p:nvSpPr>
          <p:cNvPr id="45" name="Text Box 25"/>
          <p:cNvSpPr txBox="1">
            <a:spLocks noChangeArrowheads="1"/>
          </p:cNvSpPr>
          <p:nvPr/>
        </p:nvSpPr>
        <p:spPr bwMode="auto">
          <a:xfrm>
            <a:off x="7556500" y="4003675"/>
            <a:ext cx="269875" cy="228600"/>
          </a:xfrm>
          <a:prstGeom prst="rect">
            <a:avLst/>
          </a:prstGeom>
          <a:noFill/>
          <a:ln w="9525">
            <a:noFill/>
            <a:miter lim="800000"/>
            <a:headEnd/>
            <a:tailEnd/>
          </a:ln>
          <a:effectLst/>
        </p:spPr>
        <p:txBody>
          <a:bodyPr>
            <a:spAutoFit/>
          </a:bodyPr>
          <a:lstStyle/>
          <a:p>
            <a:pPr>
              <a:spcBef>
                <a:spcPct val="50000"/>
              </a:spcBef>
            </a:pPr>
            <a:r>
              <a:rPr lang="en-US" sz="900"/>
              <a:t>Z</a:t>
            </a:r>
          </a:p>
        </p:txBody>
      </p:sp>
      <p:sp>
        <p:nvSpPr>
          <p:cNvPr id="46" name="Text Box 26"/>
          <p:cNvSpPr txBox="1">
            <a:spLocks noChangeArrowheads="1"/>
          </p:cNvSpPr>
          <p:nvPr/>
        </p:nvSpPr>
        <p:spPr bwMode="auto">
          <a:xfrm>
            <a:off x="6800850" y="5640388"/>
            <a:ext cx="269875" cy="228600"/>
          </a:xfrm>
          <a:prstGeom prst="rect">
            <a:avLst/>
          </a:prstGeom>
          <a:noFill/>
          <a:ln w="9525">
            <a:noFill/>
            <a:miter lim="800000"/>
            <a:headEnd/>
            <a:tailEnd/>
          </a:ln>
          <a:effectLst/>
        </p:spPr>
        <p:txBody>
          <a:bodyPr>
            <a:spAutoFit/>
          </a:bodyPr>
          <a:lstStyle/>
          <a:p>
            <a:pPr>
              <a:spcBef>
                <a:spcPct val="50000"/>
              </a:spcBef>
            </a:pPr>
            <a:r>
              <a:rPr lang="en-US" sz="900" dirty="0"/>
              <a:t>X</a:t>
            </a:r>
          </a:p>
        </p:txBody>
      </p:sp>
      <p:sp>
        <p:nvSpPr>
          <p:cNvPr id="47" name="Text Box 27"/>
          <p:cNvSpPr txBox="1">
            <a:spLocks noChangeArrowheads="1"/>
          </p:cNvSpPr>
          <p:nvPr/>
        </p:nvSpPr>
        <p:spPr bwMode="auto">
          <a:xfrm>
            <a:off x="8689975" y="4938713"/>
            <a:ext cx="269875" cy="228600"/>
          </a:xfrm>
          <a:prstGeom prst="rect">
            <a:avLst/>
          </a:prstGeom>
          <a:noFill/>
          <a:ln w="9525">
            <a:noFill/>
            <a:miter lim="800000"/>
            <a:headEnd/>
            <a:tailEnd/>
          </a:ln>
          <a:effectLst/>
        </p:spPr>
        <p:txBody>
          <a:bodyPr>
            <a:spAutoFit/>
          </a:bodyPr>
          <a:lstStyle/>
          <a:p>
            <a:pPr>
              <a:spcBef>
                <a:spcPct val="50000"/>
              </a:spcBef>
            </a:pPr>
            <a:r>
              <a:rPr lang="en-US" sz="900"/>
              <a:t>Y</a:t>
            </a:r>
          </a:p>
        </p:txBody>
      </p:sp>
      <p:sp>
        <p:nvSpPr>
          <p:cNvPr id="49" name="Text Box 29"/>
          <p:cNvSpPr txBox="1">
            <a:spLocks noChangeArrowheads="1"/>
          </p:cNvSpPr>
          <p:nvPr/>
        </p:nvSpPr>
        <p:spPr bwMode="auto">
          <a:xfrm>
            <a:off x="8042275" y="4821238"/>
            <a:ext cx="269875" cy="228600"/>
          </a:xfrm>
          <a:prstGeom prst="rect">
            <a:avLst/>
          </a:prstGeom>
          <a:noFill/>
          <a:ln w="9525">
            <a:noFill/>
            <a:miter lim="800000"/>
            <a:headEnd/>
            <a:tailEnd/>
          </a:ln>
          <a:effectLst/>
        </p:spPr>
        <p:txBody>
          <a:bodyPr>
            <a:spAutoFit/>
          </a:bodyPr>
          <a:lstStyle/>
          <a:p>
            <a:pPr>
              <a:spcBef>
                <a:spcPct val="50000"/>
              </a:spcBef>
            </a:pPr>
            <a:r>
              <a:rPr lang="en-US" sz="900" b="1">
                <a:latin typeface="GreekMathSymbols" pitchFamily="34" charset="2"/>
              </a:rPr>
              <a:t>l</a:t>
            </a:r>
          </a:p>
        </p:txBody>
      </p:sp>
      <p:sp>
        <p:nvSpPr>
          <p:cNvPr id="55" name="TextBox 54"/>
          <p:cNvSpPr txBox="1"/>
          <p:nvPr/>
        </p:nvSpPr>
        <p:spPr>
          <a:xfrm>
            <a:off x="571500" y="325315"/>
            <a:ext cx="6536724" cy="2123658"/>
          </a:xfrm>
          <a:prstGeom prst="rect">
            <a:avLst/>
          </a:prstGeom>
          <a:noFill/>
        </p:spPr>
        <p:txBody>
          <a:bodyPr wrap="square" rtlCol="0">
            <a:spAutoFit/>
          </a:bodyPr>
          <a:lstStyle/>
          <a:p>
            <a:r>
              <a:rPr lang="en-US" sz="4400" b="1" dirty="0" smtClean="0">
                <a:solidFill>
                  <a:schemeClr val="bg2">
                    <a:lumMod val="50000"/>
                  </a:schemeClr>
                </a:solidFill>
              </a:rPr>
              <a:t>Vertical Datums for USACE Civil Works Projects</a:t>
            </a:r>
            <a:endParaRPr lang="en-US" sz="4400" b="1" dirty="0">
              <a:solidFill>
                <a:schemeClr val="bg2">
                  <a:lumMod val="50000"/>
                </a:schemeClr>
              </a:solidFill>
            </a:endParaRPr>
          </a:p>
        </p:txBody>
      </p:sp>
      <p:pic>
        <p:nvPicPr>
          <p:cNvPr id="56" name="Picture 45" descr="AGC_logo_med"/>
          <p:cNvPicPr>
            <a:picLocks noChangeAspect="1" noChangeArrowheads="1"/>
          </p:cNvPicPr>
          <p:nvPr/>
        </p:nvPicPr>
        <p:blipFill>
          <a:blip r:embed="rId11" cstate="print"/>
          <a:srcRect/>
          <a:stretch>
            <a:fillRect/>
          </a:stretch>
        </p:blipFill>
        <p:spPr bwMode="auto">
          <a:xfrm>
            <a:off x="4121185" y="3588202"/>
            <a:ext cx="671513" cy="6715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878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78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78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878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878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878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878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878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878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878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878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878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8789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8789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41"/>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148789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87879"/>
                                        </p:tgtEl>
                                        <p:attrNameLst>
                                          <p:attrName>style.visibility</p:attrName>
                                        </p:attrNameLst>
                                      </p:cBhvr>
                                      <p:to>
                                        <p:strVal val="visible"/>
                                      </p:to>
                                    </p:set>
                                  </p:childTnLst>
                                </p:cTn>
                              </p:par>
                              <p:par>
                                <p:cTn id="73" presetID="6" presetClass="emph" presetSubtype="0" repeatCount="indefinite" autoRev="1" fill="remove" nodeType="withEffect">
                                  <p:stCondLst>
                                    <p:cond delay="0"/>
                                  </p:stCondLst>
                                  <p:childTnLst>
                                    <p:animScale>
                                      <p:cBhvr>
                                        <p:cTn id="74" dur="15000" fill="hold"/>
                                        <p:tgtEl>
                                          <p:spTgt spid="1487879"/>
                                        </p:tgtEl>
                                      </p:cBhvr>
                                      <p:by x="25000" y="25000"/>
                                    </p:animScale>
                                  </p:childTnLst>
                                </p:cTn>
                              </p:par>
                              <p:par>
                                <p:cTn id="75" presetID="1" presetClass="path" presetSubtype="0" repeatCount="indefinite" fill="remove" nodeType="withEffect">
                                  <p:stCondLst>
                                    <p:cond delay="1000"/>
                                  </p:stCondLst>
                                  <p:childTnLst>
                                    <p:animMotion origin="layout" path="M 0.24879 -0.3787 C 0.37552 -0.14421 0.45781 0.0706 0.43038 0.09491 C 0.40382 0.12107 0.27934 -0.05069 0.15261 -0.2868 C 0.02604 -0.52199 -0.05469 -0.73194 -0.02743 -0.75648 C -0.00139 -0.78287 0.12205 -0.61435 0.24879 -0.3787 Z " pathEditMode="relative" rAng="-39934951" ptsTypes="fffff">
                                      <p:cBhvr>
                                        <p:cTn id="76" dur="30000" fill="hold"/>
                                        <p:tgtEl>
                                          <p:spTgt spid="1487879"/>
                                        </p:tgtEl>
                                        <p:attrNameLst>
                                          <p:attrName>ppt_x</p:attrName>
                                          <p:attrName>ppt_y</p:attrName>
                                        </p:attrNameLst>
                                      </p:cBhvr>
                                      <p:rCtr x="-47" y="48"/>
                                    </p:animMotion>
                                  </p:childTnLst>
                                </p:cTn>
                              </p:par>
                              <p:par>
                                <p:cTn id="77" presetID="1" presetClass="entr" presetSubtype="0" fill="hold" nodeType="withEffect">
                                  <p:stCondLst>
                                    <p:cond delay="10000"/>
                                  </p:stCondLst>
                                  <p:childTnLst>
                                    <p:set>
                                      <p:cBhvr>
                                        <p:cTn id="78" dur="1" fill="hold">
                                          <p:stCondLst>
                                            <p:cond delay="0"/>
                                          </p:stCondLst>
                                        </p:cTn>
                                        <p:tgtEl>
                                          <p:spTgt spid="1487880"/>
                                        </p:tgtEl>
                                        <p:attrNameLst>
                                          <p:attrName>style.visibility</p:attrName>
                                        </p:attrNameLst>
                                      </p:cBhvr>
                                      <p:to>
                                        <p:strVal val="visible"/>
                                      </p:to>
                                    </p:set>
                                  </p:childTnLst>
                                </p:cTn>
                              </p:par>
                              <p:par>
                                <p:cTn id="79" presetID="6" presetClass="emph" presetSubtype="0" repeatCount="indefinite" autoRev="1" fill="remove" nodeType="withEffect">
                                  <p:stCondLst>
                                    <p:cond delay="10000"/>
                                  </p:stCondLst>
                                  <p:childTnLst>
                                    <p:animScale>
                                      <p:cBhvr>
                                        <p:cTn id="80" dur="15000" fill="hold"/>
                                        <p:tgtEl>
                                          <p:spTgt spid="1487880"/>
                                        </p:tgtEl>
                                      </p:cBhvr>
                                      <p:by x="25000" y="25000"/>
                                    </p:animScale>
                                  </p:childTnLst>
                                </p:cTn>
                              </p:par>
                              <p:par>
                                <p:cTn id="81" presetID="1" presetClass="path" presetSubtype="0" repeatCount="indefinite" fill="remove" nodeType="withEffect">
                                  <p:stCondLst>
                                    <p:cond delay="11000"/>
                                  </p:stCondLst>
                                  <p:childTnLst>
                                    <p:animMotion origin="layout" path="M 0.24879 -0.37777 C 0.37517 -0.14328 0.45764 0.07153 0.43004 0.09561 C 0.40347 0.12199 0.27934 -0.05 0.15243 -0.28588 C 0.02604 -0.52129 -0.05486 -0.73101 -0.02778 -0.75555 C -0.00139 -0.78217 0.1217 -0.61319 0.24879 -0.37777 Z " pathEditMode="relative" rAng="-39934951" ptsTypes="fffff">
                                      <p:cBhvr>
                                        <p:cTn id="82" dur="30000" fill="hold"/>
                                        <p:tgtEl>
                                          <p:spTgt spid="1487880"/>
                                        </p:tgtEl>
                                        <p:attrNameLst>
                                          <p:attrName>ppt_x</p:attrName>
                                          <p:attrName>ppt_y</p:attrName>
                                        </p:attrNameLst>
                                      </p:cBhvr>
                                      <p:rCtr x="-47" y="48"/>
                                    </p:animMotion>
                                  </p:childTnLst>
                                </p:cTn>
                              </p:par>
                              <p:par>
                                <p:cTn id="83" presetID="1" presetClass="entr" presetSubtype="0" fill="hold" nodeType="withEffect">
                                  <p:stCondLst>
                                    <p:cond delay="20000"/>
                                  </p:stCondLst>
                                  <p:childTnLst>
                                    <p:set>
                                      <p:cBhvr>
                                        <p:cTn id="84" dur="1" fill="hold">
                                          <p:stCondLst>
                                            <p:cond delay="0"/>
                                          </p:stCondLst>
                                        </p:cTn>
                                        <p:tgtEl>
                                          <p:spTgt spid="1487881"/>
                                        </p:tgtEl>
                                        <p:attrNameLst>
                                          <p:attrName>style.visibility</p:attrName>
                                        </p:attrNameLst>
                                      </p:cBhvr>
                                      <p:to>
                                        <p:strVal val="visible"/>
                                      </p:to>
                                    </p:set>
                                  </p:childTnLst>
                                </p:cTn>
                              </p:par>
                              <p:par>
                                <p:cTn id="85" presetID="6" presetClass="emph" presetSubtype="0" repeatCount="indefinite" autoRev="1" fill="remove" nodeType="withEffect">
                                  <p:stCondLst>
                                    <p:cond delay="20000"/>
                                  </p:stCondLst>
                                  <p:childTnLst>
                                    <p:animScale>
                                      <p:cBhvr>
                                        <p:cTn id="86" dur="15000" fill="hold"/>
                                        <p:tgtEl>
                                          <p:spTgt spid="1487881"/>
                                        </p:tgtEl>
                                      </p:cBhvr>
                                      <p:by x="25000" y="25000"/>
                                    </p:animScale>
                                  </p:childTnLst>
                                </p:cTn>
                              </p:par>
                              <p:par>
                                <p:cTn id="87" presetID="1" presetClass="path" presetSubtype="0" repeatCount="indefinite" fill="remove" nodeType="withEffect">
                                  <p:stCondLst>
                                    <p:cond delay="21000"/>
                                  </p:stCondLst>
                                  <p:childTnLst>
                                    <p:animMotion origin="layout" path="M 0.24757 -0.37801 C 0.37396 -0.14352 0.45643 0.0713 0.42882 0.09537 C 0.40226 0.12176 0.27813 -0.05023 0.15122 -0.28611 C 0.02483 -0.52153 -0.05607 -0.73125 -0.02899 -0.75579 C -0.0026 -0.78241 0.12049 -0.61343 0.24757 -0.37801 Z " pathEditMode="relative" rAng="-39934951" ptsTypes="fffff">
                                      <p:cBhvr>
                                        <p:cTn id="88" dur="30000" fill="hold"/>
                                        <p:tgtEl>
                                          <p:spTgt spid="1487881"/>
                                        </p:tgtEl>
                                        <p:attrNameLst>
                                          <p:attrName>ppt_x</p:attrName>
                                          <p:attrName>ppt_y</p:attrName>
                                        </p:attrNameLst>
                                      </p:cBhvr>
                                      <p:rCtr x="-47" y="48"/>
                                    </p:animMotion>
                                  </p:childTnLst>
                                </p:cTn>
                              </p:par>
                              <p:par>
                                <p:cTn id="89" presetID="1" presetClass="entr" presetSubtype="0" fill="hold" nodeType="withEffect">
                                  <p:stCondLst>
                                    <p:cond delay="0"/>
                                  </p:stCondLst>
                                  <p:childTnLst>
                                    <p:set>
                                      <p:cBhvr>
                                        <p:cTn id="90" dur="1" fill="hold">
                                          <p:stCondLst>
                                            <p:cond delay="0"/>
                                          </p:stCondLst>
                                        </p:cTn>
                                        <p:tgtEl>
                                          <p:spTgt spid="1487876"/>
                                        </p:tgtEl>
                                        <p:attrNameLst>
                                          <p:attrName>style.visibility</p:attrName>
                                        </p:attrNameLst>
                                      </p:cBhvr>
                                      <p:to>
                                        <p:strVal val="visible"/>
                                      </p:to>
                                    </p:set>
                                  </p:childTnLst>
                                </p:cTn>
                              </p:par>
                              <p:par>
                                <p:cTn id="91" presetID="6" presetClass="emph" presetSubtype="0" repeatCount="indefinite" autoRev="1" fill="remove" nodeType="withEffect">
                                  <p:stCondLst>
                                    <p:cond delay="0"/>
                                  </p:stCondLst>
                                  <p:childTnLst>
                                    <p:animScale>
                                      <p:cBhvr>
                                        <p:cTn id="92" dur="15000" fill="hold"/>
                                        <p:tgtEl>
                                          <p:spTgt spid="1487876"/>
                                        </p:tgtEl>
                                      </p:cBhvr>
                                      <p:by x="25000" y="25000"/>
                                    </p:animScale>
                                  </p:childTnLst>
                                </p:cTn>
                              </p:par>
                              <p:par>
                                <p:cTn id="93" presetID="1" presetClass="path" presetSubtype="0" repeatCount="indefinite" fill="remove" nodeType="withEffect">
                                  <p:stCondLst>
                                    <p:cond delay="0"/>
                                  </p:stCondLst>
                                  <p:childTnLst>
                                    <p:animMotion origin="layout" path="M 0.30695 -0.09421 C 0.44618 -0.29005 0.6 -0.40417 0.64393 -0.34514 C 0.68959 -0.28727 0.61042 -0.08241 0.46997 0.11319 C 0.32917 0.30903 0.18143 0.42037 0.13733 0.36273 C 0.09046 0.30486 0.16684 0.10255 0.30695 -0.09421 Z " pathEditMode="relative" rAng="-45974531" ptsTypes="fffff">
                                      <p:cBhvr>
                                        <p:cTn id="94" dur="30000" fill="hold"/>
                                        <p:tgtEl>
                                          <p:spTgt spid="1487876"/>
                                        </p:tgtEl>
                                        <p:attrNameLst>
                                          <p:attrName>ppt_x</p:attrName>
                                          <p:attrName>ppt_y</p:attrName>
                                        </p:attrNameLst>
                                      </p:cBhvr>
                                      <p:rCtr x="83" y="101"/>
                                    </p:animMotion>
                                  </p:childTnLst>
                                </p:cTn>
                              </p:par>
                              <p:par>
                                <p:cTn id="95" presetID="1" presetClass="entr" presetSubtype="0" fill="hold" nodeType="withEffect">
                                  <p:stCondLst>
                                    <p:cond delay="10000"/>
                                  </p:stCondLst>
                                  <p:childTnLst>
                                    <p:set>
                                      <p:cBhvr>
                                        <p:cTn id="96" dur="1" fill="hold">
                                          <p:stCondLst>
                                            <p:cond delay="0"/>
                                          </p:stCondLst>
                                        </p:cTn>
                                        <p:tgtEl>
                                          <p:spTgt spid="1487877"/>
                                        </p:tgtEl>
                                        <p:attrNameLst>
                                          <p:attrName>style.visibility</p:attrName>
                                        </p:attrNameLst>
                                      </p:cBhvr>
                                      <p:to>
                                        <p:strVal val="visible"/>
                                      </p:to>
                                    </p:set>
                                  </p:childTnLst>
                                </p:cTn>
                              </p:par>
                              <p:par>
                                <p:cTn id="97" presetID="6" presetClass="emph" presetSubtype="0" repeatCount="indefinite" autoRev="1" fill="remove" nodeType="withEffect">
                                  <p:stCondLst>
                                    <p:cond delay="10000"/>
                                  </p:stCondLst>
                                  <p:childTnLst>
                                    <p:animScale>
                                      <p:cBhvr>
                                        <p:cTn id="98" dur="15000" fill="hold"/>
                                        <p:tgtEl>
                                          <p:spTgt spid="1487877"/>
                                        </p:tgtEl>
                                      </p:cBhvr>
                                      <p:by x="25000" y="25000"/>
                                    </p:animScale>
                                  </p:childTnLst>
                                </p:cTn>
                              </p:par>
                              <p:par>
                                <p:cTn id="99" presetID="1" presetClass="path" presetSubtype="0" repeatCount="indefinite" fill="remove" nodeType="withEffect">
                                  <p:stCondLst>
                                    <p:cond delay="10000"/>
                                  </p:stCondLst>
                                  <p:childTnLst>
                                    <p:animMotion origin="layout" path="M 0.30295 -0.09143 C 0.44219 -0.28727 0.59601 -0.40139 0.63993 -0.34236 C 0.68559 -0.28449 0.60642 -0.07963 0.46597 0.11597 C 0.32517 0.31181 0.17743 0.42315 0.13333 0.36551 C 0.08646 0.30764 0.16285 0.10533 0.30295 -0.09143 Z " pathEditMode="relative" rAng="-45974531" ptsTypes="fffff">
                                      <p:cBhvr>
                                        <p:cTn id="100" dur="30000" fill="hold"/>
                                        <p:tgtEl>
                                          <p:spTgt spid="1487877"/>
                                        </p:tgtEl>
                                        <p:attrNameLst>
                                          <p:attrName>ppt_x</p:attrName>
                                          <p:attrName>ppt_y</p:attrName>
                                        </p:attrNameLst>
                                      </p:cBhvr>
                                      <p:rCtr x="83" y="101"/>
                                    </p:animMotion>
                                  </p:childTnLst>
                                </p:cTn>
                              </p:par>
                              <p:par>
                                <p:cTn id="101" presetID="1" presetClass="entr" presetSubtype="0" fill="hold" nodeType="withEffect">
                                  <p:stCondLst>
                                    <p:cond delay="20000"/>
                                  </p:stCondLst>
                                  <p:childTnLst>
                                    <p:set>
                                      <p:cBhvr>
                                        <p:cTn id="102" dur="1" fill="hold">
                                          <p:stCondLst>
                                            <p:cond delay="0"/>
                                          </p:stCondLst>
                                        </p:cTn>
                                        <p:tgtEl>
                                          <p:spTgt spid="1487875"/>
                                        </p:tgtEl>
                                        <p:attrNameLst>
                                          <p:attrName>style.visibility</p:attrName>
                                        </p:attrNameLst>
                                      </p:cBhvr>
                                      <p:to>
                                        <p:strVal val="visible"/>
                                      </p:to>
                                    </p:set>
                                  </p:childTnLst>
                                </p:cTn>
                              </p:par>
                              <p:par>
                                <p:cTn id="103" presetID="6" presetClass="emph" presetSubtype="0" repeatCount="indefinite" autoRev="1" fill="remove" nodeType="withEffect">
                                  <p:stCondLst>
                                    <p:cond delay="20000"/>
                                  </p:stCondLst>
                                  <p:childTnLst>
                                    <p:animScale>
                                      <p:cBhvr>
                                        <p:cTn id="104" dur="15000" fill="hold"/>
                                        <p:tgtEl>
                                          <p:spTgt spid="1487875"/>
                                        </p:tgtEl>
                                      </p:cBhvr>
                                      <p:by x="25000" y="25000"/>
                                    </p:animScale>
                                  </p:childTnLst>
                                </p:cTn>
                              </p:par>
                              <p:par>
                                <p:cTn id="105" presetID="1" presetClass="path" presetSubtype="0" repeatCount="indefinite" fill="remove" nodeType="withEffect">
                                  <p:stCondLst>
                                    <p:cond delay="20000"/>
                                  </p:stCondLst>
                                  <p:childTnLst>
                                    <p:animMotion origin="layout" path="M 0.3 -0.08866 C 0.43923 -0.28449 0.59305 -0.39861 0.63698 -0.33959 C 0.68263 -0.28172 0.60347 -0.07686 0.46302 0.11875 C 0.32222 0.31458 0.17448 0.42592 0.13038 0.36828 C 0.0835 0.31041 0.15989 0.1081 0.3 -0.08866 Z " pathEditMode="relative" rAng="-45974531" ptsTypes="fffff">
                                      <p:cBhvr>
                                        <p:cTn id="106" dur="30000" fill="hold"/>
                                        <p:tgtEl>
                                          <p:spTgt spid="1487875"/>
                                        </p:tgtEl>
                                        <p:attrNameLst>
                                          <p:attrName>ppt_x</p:attrName>
                                          <p:attrName>ppt_y</p:attrName>
                                        </p:attrNameLst>
                                      </p:cBhvr>
                                      <p:rCtr x="83" y="101"/>
                                    </p:animMotion>
                                  </p:childTnLst>
                                </p:cTn>
                              </p:par>
                              <p:par>
                                <p:cTn id="107" presetID="1" presetClass="entr" presetSubtype="0" fill="hold" nodeType="withEffect">
                                  <p:stCondLst>
                                    <p:cond delay="20000"/>
                                  </p:stCondLst>
                                  <p:childTnLst>
                                    <p:set>
                                      <p:cBhvr>
                                        <p:cTn id="108" dur="1" fill="hold">
                                          <p:stCondLst>
                                            <p:cond delay="0"/>
                                          </p:stCondLst>
                                        </p:cTn>
                                        <p:tgtEl>
                                          <p:spTgt spid="1487882"/>
                                        </p:tgtEl>
                                        <p:attrNameLst>
                                          <p:attrName>style.visibility</p:attrName>
                                        </p:attrNameLst>
                                      </p:cBhvr>
                                      <p:to>
                                        <p:strVal val="visible"/>
                                      </p:to>
                                    </p:set>
                                  </p:childTnLst>
                                </p:cTn>
                              </p:par>
                              <p:par>
                                <p:cTn id="109" presetID="6" presetClass="emph" presetSubtype="0" repeatCount="indefinite" autoRev="1" fill="remove" nodeType="withEffect">
                                  <p:stCondLst>
                                    <p:cond delay="20000"/>
                                  </p:stCondLst>
                                  <p:childTnLst>
                                    <p:animScale>
                                      <p:cBhvr>
                                        <p:cTn id="110" dur="15000" fill="hold"/>
                                        <p:tgtEl>
                                          <p:spTgt spid="1487882"/>
                                        </p:tgtEl>
                                      </p:cBhvr>
                                      <p:by x="25000" y="25000"/>
                                    </p:animScale>
                                  </p:childTnLst>
                                </p:cTn>
                              </p:par>
                              <p:par>
                                <p:cTn id="111" presetID="1" presetClass="path" presetSubtype="0" repeatCount="indefinite" fill="remove" nodeType="withEffect">
                                  <p:stCondLst>
                                    <p:cond delay="20000"/>
                                  </p:stCondLst>
                                  <p:childTnLst>
                                    <p:animMotion origin="layout" path="M 0.63055 -0.29398 C 0.54774 -0.04745 0.41198 0.11574 0.33385 0.06621 C 0.25434 0.01759 0.2618 -0.22129 0.34635 -0.46713 C 0.43125 -0.71435 0.56024 -0.87292 0.63819 -0.82407 C 0.71944 -0.77639 0.71406 -0.54074 0.63055 -0.29398 Z " pathEditMode="relative" rAng="-57919512" ptsTypes="fffff">
                                      <p:cBhvr>
                                        <p:cTn id="112" dur="30000" fill="hold"/>
                                        <p:tgtEl>
                                          <p:spTgt spid="1487882"/>
                                        </p:tgtEl>
                                        <p:attrNameLst>
                                          <p:attrName>ppt_x</p:attrName>
                                          <p:attrName>ppt_y</p:attrName>
                                        </p:attrNameLst>
                                      </p:cBhvr>
                                      <p:rCtr x="-142" y="-84"/>
                                    </p:animMotion>
                                  </p:childTnLst>
                                </p:cTn>
                              </p:par>
                              <p:par>
                                <p:cTn id="113" presetID="1" presetClass="entr" presetSubtype="0" fill="hold" nodeType="withEffect">
                                  <p:stCondLst>
                                    <p:cond delay="0"/>
                                  </p:stCondLst>
                                  <p:childTnLst>
                                    <p:set>
                                      <p:cBhvr>
                                        <p:cTn id="114" dur="1" fill="hold">
                                          <p:stCondLst>
                                            <p:cond delay="0"/>
                                          </p:stCondLst>
                                        </p:cTn>
                                        <p:tgtEl>
                                          <p:spTgt spid="1487883"/>
                                        </p:tgtEl>
                                        <p:attrNameLst>
                                          <p:attrName>style.visibility</p:attrName>
                                        </p:attrNameLst>
                                      </p:cBhvr>
                                      <p:to>
                                        <p:strVal val="visible"/>
                                      </p:to>
                                    </p:set>
                                  </p:childTnLst>
                                </p:cTn>
                              </p:par>
                              <p:par>
                                <p:cTn id="115" presetID="6" presetClass="emph" presetSubtype="0" repeatCount="indefinite" autoRev="1" fill="remove" nodeType="withEffect">
                                  <p:stCondLst>
                                    <p:cond delay="0"/>
                                  </p:stCondLst>
                                  <p:childTnLst>
                                    <p:animScale>
                                      <p:cBhvr>
                                        <p:cTn id="116" dur="15000" fill="hold"/>
                                        <p:tgtEl>
                                          <p:spTgt spid="1487883"/>
                                        </p:tgtEl>
                                      </p:cBhvr>
                                      <p:by x="25000" y="25000"/>
                                    </p:animScale>
                                  </p:childTnLst>
                                </p:cTn>
                              </p:par>
                              <p:par>
                                <p:cTn id="117" presetID="1" presetClass="path" presetSubtype="0" repeatCount="indefinite" fill="remove" nodeType="withEffect">
                                  <p:stCondLst>
                                    <p:cond delay="0"/>
                                  </p:stCondLst>
                                  <p:childTnLst>
                                    <p:animMotion origin="layout" path="M 0.63055 -0.29398 C 0.54774 -0.04745 0.41198 0.11574 0.33385 0.06621 C 0.25434 0.01759 0.2618 -0.22129 0.34635 -0.46713 C 0.43125 -0.71435 0.56024 -0.87292 0.63819 -0.82407 C 0.71944 -0.77639 0.71406 -0.54074 0.63055 -0.29398 Z " pathEditMode="relative" rAng="-57919512" ptsTypes="fffff">
                                      <p:cBhvr>
                                        <p:cTn id="118" dur="30000" fill="hold"/>
                                        <p:tgtEl>
                                          <p:spTgt spid="1487883"/>
                                        </p:tgtEl>
                                        <p:attrNameLst>
                                          <p:attrName>ppt_x</p:attrName>
                                          <p:attrName>ppt_y</p:attrName>
                                        </p:attrNameLst>
                                      </p:cBhvr>
                                      <p:rCtr x="-142" y="-84"/>
                                    </p:animMotion>
                                  </p:childTnLst>
                                </p:cTn>
                              </p:par>
                              <p:par>
                                <p:cTn id="119" presetID="1" presetClass="entr" presetSubtype="0" fill="hold" nodeType="withEffect">
                                  <p:stCondLst>
                                    <p:cond delay="10000"/>
                                  </p:stCondLst>
                                  <p:childTnLst>
                                    <p:set>
                                      <p:cBhvr>
                                        <p:cTn id="120" dur="1" fill="hold">
                                          <p:stCondLst>
                                            <p:cond delay="0"/>
                                          </p:stCondLst>
                                        </p:cTn>
                                        <p:tgtEl>
                                          <p:spTgt spid="1487884"/>
                                        </p:tgtEl>
                                        <p:attrNameLst>
                                          <p:attrName>style.visibility</p:attrName>
                                        </p:attrNameLst>
                                      </p:cBhvr>
                                      <p:to>
                                        <p:strVal val="visible"/>
                                      </p:to>
                                    </p:set>
                                  </p:childTnLst>
                                </p:cTn>
                              </p:par>
                              <p:par>
                                <p:cTn id="121" presetID="6" presetClass="emph" presetSubtype="0" repeatCount="indefinite" autoRev="1" fill="remove" nodeType="withEffect">
                                  <p:stCondLst>
                                    <p:cond delay="10000"/>
                                  </p:stCondLst>
                                  <p:childTnLst>
                                    <p:animScale>
                                      <p:cBhvr>
                                        <p:cTn id="122" dur="15000" fill="hold"/>
                                        <p:tgtEl>
                                          <p:spTgt spid="1487884"/>
                                        </p:tgtEl>
                                      </p:cBhvr>
                                      <p:by x="25000" y="25000"/>
                                    </p:animScale>
                                  </p:childTnLst>
                                </p:cTn>
                              </p:par>
                              <p:par>
                                <p:cTn id="123" presetID="1" presetClass="path" presetSubtype="0" repeatCount="indefinite" fill="remove" nodeType="withEffect">
                                  <p:stCondLst>
                                    <p:cond delay="10000"/>
                                  </p:stCondLst>
                                  <p:childTnLst>
                                    <p:animMotion origin="layout" path="M 0.63055 -0.29398 C 0.54774 -0.04745 0.41198 0.11574 0.33385 0.06621 C 0.25434 0.01759 0.2618 -0.22129 0.34635 -0.46713 C 0.43125 -0.71435 0.56024 -0.87292 0.63819 -0.82407 C 0.71944 -0.77639 0.71406 -0.54074 0.63055 -0.29398 Z " pathEditMode="relative" rAng="-57919512" ptsTypes="fffff">
                                      <p:cBhvr>
                                        <p:cTn id="124" dur="30000" fill="hold"/>
                                        <p:tgtEl>
                                          <p:spTgt spid="1487884"/>
                                        </p:tgtEl>
                                        <p:attrNameLst>
                                          <p:attrName>ppt_x</p:attrName>
                                          <p:attrName>ppt_y</p:attrName>
                                        </p:attrNameLst>
                                      </p:cBhvr>
                                      <p:rCtr x="-142" y="-84"/>
                                    </p:animMotion>
                                  </p:childTnLst>
                                </p:cTn>
                              </p:par>
                              <p:par>
                                <p:cTn id="125" presetID="1" presetClass="entr" presetSubtype="0" fill="hold" nodeType="withEffect">
                                  <p:stCondLst>
                                    <p:cond delay="10000"/>
                                  </p:stCondLst>
                                  <p:childTnLst>
                                    <p:set>
                                      <p:cBhvr>
                                        <p:cTn id="126" dur="1" fill="hold">
                                          <p:stCondLst>
                                            <p:cond delay="0"/>
                                          </p:stCondLst>
                                        </p:cTn>
                                        <p:tgtEl>
                                          <p:spTgt spid="1487886"/>
                                        </p:tgtEl>
                                        <p:attrNameLst>
                                          <p:attrName>style.visibility</p:attrName>
                                        </p:attrNameLst>
                                      </p:cBhvr>
                                      <p:to>
                                        <p:strVal val="visible"/>
                                      </p:to>
                                    </p:set>
                                  </p:childTnLst>
                                </p:cTn>
                              </p:par>
                              <p:par>
                                <p:cTn id="127" presetID="6" presetClass="emph" presetSubtype="0" repeatCount="indefinite" autoRev="1" fill="remove" nodeType="withEffect">
                                  <p:stCondLst>
                                    <p:cond delay="10000"/>
                                  </p:stCondLst>
                                  <p:childTnLst>
                                    <p:animScale>
                                      <p:cBhvr>
                                        <p:cTn id="128" dur="15000" fill="hold"/>
                                        <p:tgtEl>
                                          <p:spTgt spid="1487886"/>
                                        </p:tgtEl>
                                      </p:cBhvr>
                                      <p:by x="25000" y="25000"/>
                                    </p:animScale>
                                  </p:childTnLst>
                                </p:cTn>
                              </p:par>
                              <p:par>
                                <p:cTn id="129" presetID="1" presetClass="path" presetSubtype="0" repeatCount="indefinite" fill="remove" nodeType="withEffect">
                                  <p:stCondLst>
                                    <p:cond delay="10000"/>
                                  </p:stCondLst>
                                  <p:childTnLst>
                                    <p:animMotion origin="layout" path="M 0.05955 0.7074 C -0.08437 0.74328 -0.22066 0.63796 -0.24028 0.47963 C -0.26094 0.31921 -0.15868 0.16759 -0.01389 0.13588 C 0.13125 0.10139 0.26267 0.20069 0.28194 0.35787 C 0.30365 0.52014 0.20417 0.67245 0.05955 0.7074 Z " pathEditMode="relative" rAng="-54578650" ptsTypes="fffff">
                                      <p:cBhvr>
                                        <p:cTn id="130" dur="30000" fill="hold"/>
                                        <p:tgtEl>
                                          <p:spTgt spid="1487886"/>
                                        </p:tgtEl>
                                        <p:attrNameLst>
                                          <p:attrName>ppt_x</p:attrName>
                                          <p:attrName>ppt_y</p:attrName>
                                        </p:attrNameLst>
                                      </p:cBhvr>
                                      <p:rCtr x="-38" y="-284"/>
                                    </p:animMotion>
                                  </p:childTnLst>
                                </p:cTn>
                              </p:par>
                              <p:par>
                                <p:cTn id="131" presetID="1" presetClass="entr" presetSubtype="0" fill="hold" nodeType="withEffect">
                                  <p:stCondLst>
                                    <p:cond delay="0"/>
                                  </p:stCondLst>
                                  <p:childTnLst>
                                    <p:set>
                                      <p:cBhvr>
                                        <p:cTn id="132" dur="1" fill="hold">
                                          <p:stCondLst>
                                            <p:cond delay="0"/>
                                          </p:stCondLst>
                                        </p:cTn>
                                        <p:tgtEl>
                                          <p:spTgt spid="1487887"/>
                                        </p:tgtEl>
                                        <p:attrNameLst>
                                          <p:attrName>style.visibility</p:attrName>
                                        </p:attrNameLst>
                                      </p:cBhvr>
                                      <p:to>
                                        <p:strVal val="visible"/>
                                      </p:to>
                                    </p:set>
                                  </p:childTnLst>
                                </p:cTn>
                              </p:par>
                              <p:par>
                                <p:cTn id="133" presetID="6" presetClass="emph" presetSubtype="0" repeatCount="indefinite" autoRev="1" fill="remove" nodeType="withEffect">
                                  <p:stCondLst>
                                    <p:cond delay="0"/>
                                  </p:stCondLst>
                                  <p:childTnLst>
                                    <p:animScale>
                                      <p:cBhvr>
                                        <p:cTn id="134" dur="15000" fill="hold"/>
                                        <p:tgtEl>
                                          <p:spTgt spid="1487887"/>
                                        </p:tgtEl>
                                      </p:cBhvr>
                                      <p:by x="25000" y="25000"/>
                                    </p:animScale>
                                  </p:childTnLst>
                                </p:cTn>
                              </p:par>
                              <p:par>
                                <p:cTn id="135" presetID="1" presetClass="path" presetSubtype="0" repeatCount="indefinite" fill="remove" nodeType="withEffect">
                                  <p:stCondLst>
                                    <p:cond delay="0"/>
                                  </p:stCondLst>
                                  <p:childTnLst>
                                    <p:animMotion origin="layout" path="M 0.05955 0.7074 C -0.08437 0.74328 -0.22066 0.63796 -0.24028 0.47963 C -0.26094 0.31921 -0.15868 0.16759 -0.01389 0.13588 C 0.13125 0.10139 0.26267 0.20069 0.28194 0.35787 C 0.30365 0.52014 0.20417 0.67245 0.05955 0.7074 Z " pathEditMode="relative" rAng="-54578650" ptsTypes="fffff">
                                      <p:cBhvr>
                                        <p:cTn id="136" dur="30000" fill="hold"/>
                                        <p:tgtEl>
                                          <p:spTgt spid="1487887"/>
                                        </p:tgtEl>
                                        <p:attrNameLst>
                                          <p:attrName>ppt_x</p:attrName>
                                          <p:attrName>ppt_y</p:attrName>
                                        </p:attrNameLst>
                                      </p:cBhvr>
                                      <p:rCtr x="-38" y="-284"/>
                                    </p:animMotion>
                                  </p:childTnLst>
                                </p:cTn>
                              </p:par>
                              <p:par>
                                <p:cTn id="137" presetID="1" presetClass="entr" presetSubtype="0" fill="hold" nodeType="withEffect">
                                  <p:stCondLst>
                                    <p:cond delay="20000"/>
                                  </p:stCondLst>
                                  <p:childTnLst>
                                    <p:set>
                                      <p:cBhvr>
                                        <p:cTn id="138" dur="1" fill="hold">
                                          <p:stCondLst>
                                            <p:cond delay="0"/>
                                          </p:stCondLst>
                                        </p:cTn>
                                        <p:tgtEl>
                                          <p:spTgt spid="1487888"/>
                                        </p:tgtEl>
                                        <p:attrNameLst>
                                          <p:attrName>style.visibility</p:attrName>
                                        </p:attrNameLst>
                                      </p:cBhvr>
                                      <p:to>
                                        <p:strVal val="visible"/>
                                      </p:to>
                                    </p:set>
                                  </p:childTnLst>
                                </p:cTn>
                              </p:par>
                              <p:par>
                                <p:cTn id="139" presetID="6" presetClass="emph" presetSubtype="0" repeatCount="indefinite" autoRev="1" fill="remove" nodeType="withEffect">
                                  <p:stCondLst>
                                    <p:cond delay="20000"/>
                                  </p:stCondLst>
                                  <p:childTnLst>
                                    <p:animScale>
                                      <p:cBhvr>
                                        <p:cTn id="140" dur="15000" fill="hold"/>
                                        <p:tgtEl>
                                          <p:spTgt spid="1487888"/>
                                        </p:tgtEl>
                                      </p:cBhvr>
                                      <p:by x="25000" y="25000"/>
                                    </p:animScale>
                                  </p:childTnLst>
                                </p:cTn>
                              </p:par>
                              <p:par>
                                <p:cTn id="141" presetID="1" presetClass="path" presetSubtype="0" repeatCount="indefinite" fill="remove" nodeType="withEffect">
                                  <p:stCondLst>
                                    <p:cond delay="20000"/>
                                  </p:stCondLst>
                                  <p:childTnLst>
                                    <p:animMotion origin="layout" path="M 0.05955 0.7074 C -0.08437 0.74328 -0.22066 0.63796 -0.24028 0.47963 C -0.26094 0.31921 -0.15868 0.16759 -0.01389 0.13588 C 0.13125 0.10139 0.26267 0.20069 0.28194 0.35787 C 0.30365 0.52014 0.20417 0.67245 0.05955 0.7074 Z " pathEditMode="relative" rAng="-54578650" ptsTypes="fffff">
                                      <p:cBhvr>
                                        <p:cTn id="142" dur="30000" fill="hold"/>
                                        <p:tgtEl>
                                          <p:spTgt spid="1487888"/>
                                        </p:tgtEl>
                                        <p:attrNameLst>
                                          <p:attrName>ppt_x</p:attrName>
                                          <p:attrName>ppt_y</p:attrName>
                                        </p:attrNameLst>
                                      </p:cBhvr>
                                      <p:rCtr x="-38" y="-284"/>
                                    </p:animMotion>
                                  </p:childTnLst>
                                </p:cTn>
                              </p:par>
                            </p:childTnLst>
                          </p:cTn>
                        </p:par>
                      </p:childTnLst>
                    </p:cTn>
                  </p:par>
                  <p:par>
                    <p:cTn id="143" fill="hold">
                      <p:stCondLst>
                        <p:cond delay="indefinite"/>
                      </p:stCondLst>
                      <p:childTnLst>
                        <p:par>
                          <p:cTn id="144" fill="hold">
                            <p:stCondLst>
                              <p:cond delay="0"/>
                            </p:stCondLst>
                            <p:childTnLst>
                              <p:par>
                                <p:cTn id="145" presetID="6" presetClass="emph" presetSubtype="0" fill="hold" grpId="0" nodeType="clickEffect">
                                  <p:stCondLst>
                                    <p:cond delay="0"/>
                                  </p:stCondLst>
                                  <p:childTnLst>
                                    <p:animScale>
                                      <p:cBhvr>
                                        <p:cTn id="146" dur="500" fill="hold"/>
                                        <p:tgtEl>
                                          <p:spTgt spid="1487894"/>
                                        </p:tgtEl>
                                      </p:cBhvr>
                                      <p:by x="45000" y="45000"/>
                                    </p:animScale>
                                  </p:childTnLst>
                                </p:cTn>
                              </p:par>
                              <p:par>
                                <p:cTn id="147" presetID="64" presetClass="path" presetSubtype="0" accel="50000" decel="50000" fill="hold" grpId="1" nodeType="withEffect">
                                  <p:stCondLst>
                                    <p:cond delay="0"/>
                                  </p:stCondLst>
                                  <p:childTnLst>
                                    <p:animMotion origin="layout" path="M 3.33333E-6 4.81481E-6 L 3.33333E-6 -0.4588 " pathEditMode="relative" rAng="0" ptsTypes="AA">
                                      <p:cBhvr>
                                        <p:cTn id="148" dur="500" fill="hold"/>
                                        <p:tgtEl>
                                          <p:spTgt spid="1487894"/>
                                        </p:tgtEl>
                                        <p:attrNameLst>
                                          <p:attrName>ppt_x</p:attrName>
                                          <p:attrName>ppt_y</p:attrName>
                                        </p:attrNameLst>
                                      </p:cBhvr>
                                      <p:rCtr x="0" y="-229"/>
                                    </p:animMotion>
                                  </p:childTnLst>
                                </p:cTn>
                              </p:par>
                            </p:childTnLst>
                          </p:cTn>
                        </p:par>
                        <p:par>
                          <p:cTn id="149" fill="hold">
                            <p:stCondLst>
                              <p:cond delay="500"/>
                            </p:stCondLst>
                            <p:childTnLst>
                              <p:par>
                                <p:cTn id="150" presetID="10" presetClass="exit" presetSubtype="0" fill="hold" nodeType="afterEffect">
                                  <p:stCondLst>
                                    <p:cond delay="0"/>
                                  </p:stCondLst>
                                  <p:childTnLst>
                                    <p:animEffect transition="out" filter="fade">
                                      <p:cBhvr>
                                        <p:cTn id="151" dur="2000"/>
                                        <p:tgtEl>
                                          <p:spTgt spid="1487890"/>
                                        </p:tgtEl>
                                      </p:cBhvr>
                                    </p:animEffect>
                                    <p:set>
                                      <p:cBhvr>
                                        <p:cTn id="152" dur="1" fill="hold">
                                          <p:stCondLst>
                                            <p:cond delay="1999"/>
                                          </p:stCondLst>
                                        </p:cTn>
                                        <p:tgtEl>
                                          <p:spTgt spid="1487890"/>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2000"/>
                                        <p:tgtEl>
                                          <p:spTgt spid="1487892"/>
                                        </p:tgtEl>
                                      </p:cBhvr>
                                    </p:animEffect>
                                    <p:set>
                                      <p:cBhvr>
                                        <p:cTn id="155" dur="1" fill="hold">
                                          <p:stCondLst>
                                            <p:cond delay="1999"/>
                                          </p:stCondLst>
                                        </p:cTn>
                                        <p:tgtEl>
                                          <p:spTgt spid="1487892"/>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0" fill="hold" grpId="0" nodeType="clickEffect">
                                  <p:stCondLst>
                                    <p:cond delay="0"/>
                                  </p:stCondLst>
                                  <p:childTnLst>
                                    <p:set>
                                      <p:cBhvr>
                                        <p:cTn id="159" dur="1" fill="hold">
                                          <p:stCondLst>
                                            <p:cond delay="0"/>
                                          </p:stCondLst>
                                        </p:cTn>
                                        <p:tgtEl>
                                          <p:spTgt spid="1487895"/>
                                        </p:tgtEl>
                                        <p:attrNameLst>
                                          <p:attrName>style.visibility</p:attrName>
                                        </p:attrNameLst>
                                      </p:cBhvr>
                                      <p:to>
                                        <p:strVal val="visible"/>
                                      </p:to>
                                    </p:set>
                                    <p:anim calcmode="lin" valueType="num">
                                      <p:cBhvr>
                                        <p:cTn id="160" dur="500" fill="hold"/>
                                        <p:tgtEl>
                                          <p:spTgt spid="1487895"/>
                                        </p:tgtEl>
                                        <p:attrNameLst>
                                          <p:attrName>ppt_w</p:attrName>
                                        </p:attrNameLst>
                                      </p:cBhvr>
                                      <p:tavLst>
                                        <p:tav tm="0">
                                          <p:val>
                                            <p:fltVal val="0"/>
                                          </p:val>
                                        </p:tav>
                                        <p:tav tm="100000">
                                          <p:val>
                                            <p:strVal val="#ppt_w"/>
                                          </p:val>
                                        </p:tav>
                                      </p:tavLst>
                                    </p:anim>
                                    <p:anim calcmode="lin" valueType="num">
                                      <p:cBhvr>
                                        <p:cTn id="161" dur="500" fill="hold"/>
                                        <p:tgtEl>
                                          <p:spTgt spid="1487895"/>
                                        </p:tgtEl>
                                        <p:attrNameLst>
                                          <p:attrName>ppt_h</p:attrName>
                                        </p:attrNameLst>
                                      </p:cBhvr>
                                      <p:tavLst>
                                        <p:tav tm="0">
                                          <p:val>
                                            <p:fltVal val="0"/>
                                          </p:val>
                                        </p:tav>
                                        <p:tav tm="100000">
                                          <p:val>
                                            <p:strVal val="#ppt_h"/>
                                          </p:val>
                                        </p:tav>
                                      </p:tavLst>
                                    </p:anim>
                                    <p:animEffect transition="in" filter="fade">
                                      <p:cBhvr>
                                        <p:cTn id="162" dur="500"/>
                                        <p:tgtEl>
                                          <p:spTgt spid="1487895"/>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0" fill="hold" grpId="0" nodeType="clickEffect">
                                  <p:stCondLst>
                                    <p:cond delay="0"/>
                                  </p:stCondLst>
                                  <p:childTnLst>
                                    <p:set>
                                      <p:cBhvr>
                                        <p:cTn id="166" dur="1" fill="hold">
                                          <p:stCondLst>
                                            <p:cond delay="0"/>
                                          </p:stCondLst>
                                        </p:cTn>
                                        <p:tgtEl>
                                          <p:spTgt spid="1487896"/>
                                        </p:tgtEl>
                                        <p:attrNameLst>
                                          <p:attrName>style.visibility</p:attrName>
                                        </p:attrNameLst>
                                      </p:cBhvr>
                                      <p:to>
                                        <p:strVal val="visible"/>
                                      </p:to>
                                    </p:set>
                                    <p:anim calcmode="lin" valueType="num">
                                      <p:cBhvr>
                                        <p:cTn id="167" dur="500" fill="hold"/>
                                        <p:tgtEl>
                                          <p:spTgt spid="1487896"/>
                                        </p:tgtEl>
                                        <p:attrNameLst>
                                          <p:attrName>ppt_w</p:attrName>
                                        </p:attrNameLst>
                                      </p:cBhvr>
                                      <p:tavLst>
                                        <p:tav tm="0">
                                          <p:val>
                                            <p:fltVal val="0"/>
                                          </p:val>
                                        </p:tav>
                                        <p:tav tm="100000">
                                          <p:val>
                                            <p:strVal val="#ppt_w"/>
                                          </p:val>
                                        </p:tav>
                                      </p:tavLst>
                                    </p:anim>
                                    <p:anim calcmode="lin" valueType="num">
                                      <p:cBhvr>
                                        <p:cTn id="168" dur="500" fill="hold"/>
                                        <p:tgtEl>
                                          <p:spTgt spid="1487896"/>
                                        </p:tgtEl>
                                        <p:attrNameLst>
                                          <p:attrName>ppt_h</p:attrName>
                                        </p:attrNameLst>
                                      </p:cBhvr>
                                      <p:tavLst>
                                        <p:tav tm="0">
                                          <p:val>
                                            <p:fltVal val="0"/>
                                          </p:val>
                                        </p:tav>
                                        <p:tav tm="100000">
                                          <p:val>
                                            <p:strVal val="#ppt_h"/>
                                          </p:val>
                                        </p:tav>
                                      </p:tavLst>
                                    </p:anim>
                                    <p:animEffect transition="in" filter="fade">
                                      <p:cBhvr>
                                        <p:cTn id="169" dur="500"/>
                                        <p:tgtEl>
                                          <p:spTgt spid="1487896"/>
                                        </p:tgtEl>
                                      </p:cBhvr>
                                    </p:animEffect>
                                  </p:childTnLst>
                                </p:cTn>
                              </p:par>
                              <p:par>
                                <p:cTn id="170" presetID="53" presetClass="exit" presetSubtype="0" fill="hold" grpId="1" nodeType="withEffect">
                                  <p:stCondLst>
                                    <p:cond delay="0"/>
                                  </p:stCondLst>
                                  <p:childTnLst>
                                    <p:anim calcmode="lin" valueType="num">
                                      <p:cBhvr>
                                        <p:cTn id="171" dur="500"/>
                                        <p:tgtEl>
                                          <p:spTgt spid="1487895"/>
                                        </p:tgtEl>
                                        <p:attrNameLst>
                                          <p:attrName>ppt_w</p:attrName>
                                        </p:attrNameLst>
                                      </p:cBhvr>
                                      <p:tavLst>
                                        <p:tav tm="0">
                                          <p:val>
                                            <p:strVal val="ppt_w"/>
                                          </p:val>
                                        </p:tav>
                                        <p:tav tm="100000">
                                          <p:val>
                                            <p:fltVal val="0"/>
                                          </p:val>
                                        </p:tav>
                                      </p:tavLst>
                                    </p:anim>
                                    <p:anim calcmode="lin" valueType="num">
                                      <p:cBhvr>
                                        <p:cTn id="172" dur="500"/>
                                        <p:tgtEl>
                                          <p:spTgt spid="1487895"/>
                                        </p:tgtEl>
                                        <p:attrNameLst>
                                          <p:attrName>ppt_h</p:attrName>
                                        </p:attrNameLst>
                                      </p:cBhvr>
                                      <p:tavLst>
                                        <p:tav tm="0">
                                          <p:val>
                                            <p:strVal val="ppt_h"/>
                                          </p:val>
                                        </p:tav>
                                        <p:tav tm="100000">
                                          <p:val>
                                            <p:fltVal val="0"/>
                                          </p:val>
                                        </p:tav>
                                      </p:tavLst>
                                    </p:anim>
                                    <p:animEffect transition="out" filter="fade">
                                      <p:cBhvr>
                                        <p:cTn id="173" dur="500"/>
                                        <p:tgtEl>
                                          <p:spTgt spid="1487895"/>
                                        </p:tgtEl>
                                      </p:cBhvr>
                                    </p:animEffect>
                                    <p:set>
                                      <p:cBhvr>
                                        <p:cTn id="174" dur="1" fill="hold">
                                          <p:stCondLst>
                                            <p:cond delay="499"/>
                                          </p:stCondLst>
                                        </p:cTn>
                                        <p:tgtEl>
                                          <p:spTgt spid="1487895"/>
                                        </p:tgtEl>
                                        <p:attrNameLst>
                                          <p:attrName>style.visibility</p:attrName>
                                        </p:attrNameLst>
                                      </p:cBhvr>
                                      <p:to>
                                        <p:strVal val="hidden"/>
                                      </p:to>
                                    </p:set>
                                  </p:childTnLst>
                                </p:cTn>
                              </p:par>
                              <p:par>
                                <p:cTn id="175" presetID="53" presetClass="entr" presetSubtype="0" fill="hold" grpId="0" nodeType="withEffect">
                                  <p:stCondLst>
                                    <p:cond delay="0"/>
                                  </p:stCondLst>
                                  <p:childTnLst>
                                    <p:set>
                                      <p:cBhvr>
                                        <p:cTn id="176" dur="1" fill="hold">
                                          <p:stCondLst>
                                            <p:cond delay="0"/>
                                          </p:stCondLst>
                                        </p:cTn>
                                        <p:tgtEl>
                                          <p:spTgt spid="1487897"/>
                                        </p:tgtEl>
                                        <p:attrNameLst>
                                          <p:attrName>style.visibility</p:attrName>
                                        </p:attrNameLst>
                                      </p:cBhvr>
                                      <p:to>
                                        <p:strVal val="visible"/>
                                      </p:to>
                                    </p:set>
                                    <p:anim calcmode="lin" valueType="num">
                                      <p:cBhvr>
                                        <p:cTn id="177" dur="500" fill="hold"/>
                                        <p:tgtEl>
                                          <p:spTgt spid="1487897"/>
                                        </p:tgtEl>
                                        <p:attrNameLst>
                                          <p:attrName>ppt_w</p:attrName>
                                        </p:attrNameLst>
                                      </p:cBhvr>
                                      <p:tavLst>
                                        <p:tav tm="0">
                                          <p:val>
                                            <p:fltVal val="0"/>
                                          </p:val>
                                        </p:tav>
                                        <p:tav tm="100000">
                                          <p:val>
                                            <p:strVal val="#ppt_w"/>
                                          </p:val>
                                        </p:tav>
                                      </p:tavLst>
                                    </p:anim>
                                    <p:anim calcmode="lin" valueType="num">
                                      <p:cBhvr>
                                        <p:cTn id="178" dur="500" fill="hold"/>
                                        <p:tgtEl>
                                          <p:spTgt spid="1487897"/>
                                        </p:tgtEl>
                                        <p:attrNameLst>
                                          <p:attrName>ppt_h</p:attrName>
                                        </p:attrNameLst>
                                      </p:cBhvr>
                                      <p:tavLst>
                                        <p:tav tm="0">
                                          <p:val>
                                            <p:fltVal val="0"/>
                                          </p:val>
                                        </p:tav>
                                        <p:tav tm="100000">
                                          <p:val>
                                            <p:strVal val="#ppt_h"/>
                                          </p:val>
                                        </p:tav>
                                      </p:tavLst>
                                    </p:anim>
                                    <p:animEffect transition="in" filter="fade">
                                      <p:cBhvr>
                                        <p:cTn id="179" dur="500"/>
                                        <p:tgtEl>
                                          <p:spTgt spid="148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94" grpId="0" animBg="1"/>
      <p:bldP spid="1487894" grpId="1" animBg="1"/>
      <p:bldP spid="1487894" grpId="2"/>
      <p:bldP spid="1487895" grpId="0" animBg="1"/>
      <p:bldP spid="1487895" grpId="1" animBg="1"/>
      <p:bldP spid="1487896" grpId="0" animBg="1"/>
      <p:bldP spid="1487897" grpId="0" animBg="1"/>
      <p:bldP spid="39" grpId="0" animBg="1"/>
      <p:bldP spid="40" grpId="0" animBg="1"/>
      <p:bldP spid="41" grpId="0" animBg="1"/>
      <p:bldP spid="42" grpId="0"/>
      <p:bldP spid="43" grpId="0"/>
      <p:bldP spid="44" grpId="0"/>
      <p:bldP spid="45" grpId="0"/>
      <p:bldP spid="46" grpId="0"/>
      <p:bldP spid="49"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1341438" y="415925"/>
            <a:ext cx="6756400" cy="614363"/>
          </a:xfrm>
        </p:spPr>
        <p:txBody>
          <a:bodyPr/>
          <a:lstStyle/>
          <a:p>
            <a:pPr eaLnBrk="1" hangingPunct="1">
              <a:defRPr/>
            </a:pPr>
            <a:r>
              <a:rPr lang="en-US" sz="4800" smtClean="0">
                <a:solidFill>
                  <a:schemeClr val="accent2"/>
                </a:solidFill>
                <a:effectLst>
                  <a:outerShdw blurRad="38100" dist="38100" dir="2700000" algn="tl">
                    <a:srgbClr val="C0C0C0"/>
                  </a:outerShdw>
                </a:effectLst>
              </a:rPr>
              <a:t>Measures Time to Compute Range</a:t>
            </a:r>
          </a:p>
        </p:txBody>
      </p:sp>
      <p:pic>
        <p:nvPicPr>
          <p:cNvPr id="9220"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66775" y="1716088"/>
            <a:ext cx="6351588" cy="1352550"/>
          </a:xfrm>
          <a:prstGeom prst="rect">
            <a:avLst/>
          </a:prstGeom>
          <a:noFill/>
          <a:ln w="9525">
            <a:noFill/>
            <a:miter lim="800000"/>
            <a:headEnd/>
            <a:tailEnd/>
          </a:ln>
        </p:spPr>
      </p:pic>
      <p:pic>
        <p:nvPicPr>
          <p:cNvPr id="1495047"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924175"/>
            <a:ext cx="6189663" cy="1468438"/>
          </a:xfrm>
          <a:prstGeom prst="rect">
            <a:avLst/>
          </a:prstGeom>
          <a:noFill/>
          <a:ln w="9525">
            <a:noFill/>
            <a:miter lim="800000"/>
            <a:headEnd/>
            <a:tailEnd/>
          </a:ln>
        </p:spPr>
      </p:pic>
      <p:grpSp>
        <p:nvGrpSpPr>
          <p:cNvPr id="2" name="Group 13"/>
          <p:cNvGrpSpPr>
            <a:grpSpLocks/>
          </p:cNvGrpSpPr>
          <p:nvPr/>
        </p:nvGrpSpPr>
        <p:grpSpPr bwMode="auto">
          <a:xfrm>
            <a:off x="6756400" y="5029200"/>
            <a:ext cx="2243138" cy="700088"/>
            <a:chOff x="531" y="3373"/>
            <a:chExt cx="1413" cy="441"/>
          </a:xfrm>
        </p:grpSpPr>
        <p:sp>
          <p:nvSpPr>
            <p:cNvPr id="9232" name="Rectangle 12"/>
            <p:cNvSpPr>
              <a:spLocks noChangeArrowheads="1"/>
            </p:cNvSpPr>
            <p:nvPr/>
          </p:nvSpPr>
          <p:spPr bwMode="auto">
            <a:xfrm>
              <a:off x="531" y="3373"/>
              <a:ext cx="1274" cy="441"/>
            </a:xfrm>
            <a:prstGeom prst="rect">
              <a:avLst/>
            </a:prstGeom>
            <a:solidFill>
              <a:schemeClr val="accent1"/>
            </a:solidFill>
            <a:ln w="9525">
              <a:solidFill>
                <a:schemeClr val="tx1"/>
              </a:solidFill>
              <a:miter lim="800000"/>
              <a:headEnd/>
              <a:tailEnd/>
            </a:ln>
          </p:spPr>
          <p:txBody>
            <a:bodyPr wrap="none" anchor="ctr">
              <a:spAutoFit/>
            </a:bodyPr>
            <a:lstStyle/>
            <a:p>
              <a:endParaRPr lang="en-US"/>
            </a:p>
          </p:txBody>
        </p:sp>
        <p:pic>
          <p:nvPicPr>
            <p:cNvPr id="9233"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8" y="3637"/>
              <a:ext cx="662" cy="157"/>
            </a:xfrm>
            <a:prstGeom prst="rect">
              <a:avLst/>
            </a:prstGeom>
            <a:noFill/>
            <a:ln w="9525">
              <a:noFill/>
              <a:miter lim="800000"/>
              <a:headEnd/>
              <a:tailEnd/>
            </a:ln>
          </p:spPr>
        </p:pic>
        <p:sp>
          <p:nvSpPr>
            <p:cNvPr id="9234" name="Text Box 9"/>
            <p:cNvSpPr txBox="1">
              <a:spLocks noChangeArrowheads="1"/>
            </p:cNvSpPr>
            <p:nvPr/>
          </p:nvSpPr>
          <p:spPr bwMode="auto">
            <a:xfrm>
              <a:off x="1073" y="3597"/>
              <a:ext cx="871" cy="192"/>
            </a:xfrm>
            <a:prstGeom prst="rect">
              <a:avLst/>
            </a:prstGeom>
            <a:noFill/>
            <a:ln w="9525">
              <a:noFill/>
              <a:miter lim="800000"/>
              <a:headEnd/>
              <a:tailEnd/>
            </a:ln>
          </p:spPr>
          <p:txBody>
            <a:bodyPr>
              <a:spAutoFit/>
            </a:bodyPr>
            <a:lstStyle/>
            <a:p>
              <a:pPr algn="ctr" eaLnBrk="0" hangingPunct="0">
                <a:spcBef>
                  <a:spcPct val="50000"/>
                </a:spcBef>
              </a:pPr>
              <a:r>
                <a:rPr lang="en-US" sz="1400"/>
                <a:t>Receiver</a:t>
              </a:r>
            </a:p>
          </p:txBody>
        </p:sp>
        <p:pic>
          <p:nvPicPr>
            <p:cNvPr id="9235"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2" y="3438"/>
              <a:ext cx="660" cy="141"/>
            </a:xfrm>
            <a:prstGeom prst="rect">
              <a:avLst/>
            </a:prstGeom>
            <a:noFill/>
            <a:ln w="9525">
              <a:noFill/>
              <a:miter lim="800000"/>
              <a:headEnd/>
              <a:tailEnd/>
            </a:ln>
          </p:spPr>
        </p:pic>
        <p:sp>
          <p:nvSpPr>
            <p:cNvPr id="9236" name="Text Box 11"/>
            <p:cNvSpPr txBox="1">
              <a:spLocks noChangeArrowheads="1"/>
            </p:cNvSpPr>
            <p:nvPr/>
          </p:nvSpPr>
          <p:spPr bwMode="auto">
            <a:xfrm>
              <a:off x="1050" y="3424"/>
              <a:ext cx="871" cy="192"/>
            </a:xfrm>
            <a:prstGeom prst="rect">
              <a:avLst/>
            </a:prstGeom>
            <a:noFill/>
            <a:ln w="9525">
              <a:noFill/>
              <a:miter lim="800000"/>
              <a:headEnd/>
              <a:tailEnd/>
            </a:ln>
          </p:spPr>
          <p:txBody>
            <a:bodyPr>
              <a:spAutoFit/>
            </a:bodyPr>
            <a:lstStyle/>
            <a:p>
              <a:pPr algn="ctr" eaLnBrk="0" hangingPunct="0">
                <a:spcBef>
                  <a:spcPct val="50000"/>
                </a:spcBef>
              </a:pPr>
              <a:r>
                <a:rPr lang="en-US" sz="1400"/>
                <a:t>Satellite</a:t>
              </a:r>
            </a:p>
          </p:txBody>
        </p:sp>
      </p:grpSp>
      <p:sp>
        <p:nvSpPr>
          <p:cNvPr id="1495054" name="Text Box 14"/>
          <p:cNvSpPr txBox="1">
            <a:spLocks noChangeArrowheads="1"/>
          </p:cNvSpPr>
          <p:nvPr/>
        </p:nvSpPr>
        <p:spPr bwMode="auto">
          <a:xfrm>
            <a:off x="4481513" y="4421188"/>
            <a:ext cx="854075" cy="366712"/>
          </a:xfrm>
          <a:prstGeom prst="rect">
            <a:avLst/>
          </a:prstGeom>
          <a:noFill/>
          <a:ln w="9525">
            <a:noFill/>
            <a:miter lim="800000"/>
            <a:headEnd/>
            <a:tailEnd/>
          </a:ln>
        </p:spPr>
        <p:txBody>
          <a:bodyPr>
            <a:spAutoFit/>
          </a:bodyPr>
          <a:lstStyle/>
          <a:p>
            <a:pPr algn="ctr" eaLnBrk="0" hangingPunct="0">
              <a:spcBef>
                <a:spcPct val="50000"/>
              </a:spcBef>
            </a:pPr>
            <a:r>
              <a:rPr lang="en-US" sz="1800"/>
              <a:t>0.068</a:t>
            </a:r>
          </a:p>
        </p:txBody>
      </p:sp>
      <p:sp>
        <p:nvSpPr>
          <p:cNvPr id="1495055" name="Text Box 15"/>
          <p:cNvSpPr txBox="1">
            <a:spLocks noChangeArrowheads="1"/>
          </p:cNvSpPr>
          <p:nvPr/>
        </p:nvSpPr>
        <p:spPr bwMode="auto">
          <a:xfrm>
            <a:off x="4481513" y="4413250"/>
            <a:ext cx="854075" cy="366713"/>
          </a:xfrm>
          <a:prstGeom prst="rect">
            <a:avLst/>
          </a:prstGeom>
          <a:noFill/>
          <a:ln w="9525">
            <a:noFill/>
            <a:miter lim="800000"/>
            <a:headEnd/>
            <a:tailEnd/>
          </a:ln>
        </p:spPr>
        <p:txBody>
          <a:bodyPr>
            <a:spAutoFit/>
          </a:bodyPr>
          <a:lstStyle/>
          <a:p>
            <a:pPr algn="ctr" eaLnBrk="0" hangingPunct="0">
              <a:spcBef>
                <a:spcPct val="50000"/>
              </a:spcBef>
            </a:pPr>
            <a:r>
              <a:rPr lang="en-US" sz="1800"/>
              <a:t>0.055</a:t>
            </a:r>
          </a:p>
        </p:txBody>
      </p:sp>
      <p:sp>
        <p:nvSpPr>
          <p:cNvPr id="1495056" name="Text Box 16"/>
          <p:cNvSpPr txBox="1">
            <a:spLocks noChangeArrowheads="1"/>
          </p:cNvSpPr>
          <p:nvPr/>
        </p:nvSpPr>
        <p:spPr bwMode="auto">
          <a:xfrm>
            <a:off x="4476750" y="4424363"/>
            <a:ext cx="854075" cy="366712"/>
          </a:xfrm>
          <a:prstGeom prst="rect">
            <a:avLst/>
          </a:prstGeom>
          <a:noFill/>
          <a:ln w="9525">
            <a:noFill/>
            <a:miter lim="800000"/>
            <a:headEnd/>
            <a:tailEnd/>
          </a:ln>
        </p:spPr>
        <p:txBody>
          <a:bodyPr>
            <a:spAutoFit/>
          </a:bodyPr>
          <a:lstStyle/>
          <a:p>
            <a:pPr algn="ctr" eaLnBrk="0" hangingPunct="0">
              <a:spcBef>
                <a:spcPct val="50000"/>
              </a:spcBef>
            </a:pPr>
            <a:r>
              <a:rPr lang="en-US" sz="1800"/>
              <a:t>0.041</a:t>
            </a:r>
          </a:p>
        </p:txBody>
      </p:sp>
      <p:sp>
        <p:nvSpPr>
          <p:cNvPr id="1495057" name="Text Box 17"/>
          <p:cNvSpPr txBox="1">
            <a:spLocks noChangeArrowheads="1"/>
          </p:cNvSpPr>
          <p:nvPr/>
        </p:nvSpPr>
        <p:spPr bwMode="auto">
          <a:xfrm>
            <a:off x="4475163" y="4425950"/>
            <a:ext cx="854075" cy="366713"/>
          </a:xfrm>
          <a:prstGeom prst="rect">
            <a:avLst/>
          </a:prstGeom>
          <a:noFill/>
          <a:ln w="9525">
            <a:noFill/>
            <a:miter lim="800000"/>
            <a:headEnd/>
            <a:tailEnd/>
          </a:ln>
        </p:spPr>
        <p:txBody>
          <a:bodyPr>
            <a:spAutoFit/>
          </a:bodyPr>
          <a:lstStyle/>
          <a:p>
            <a:pPr algn="ctr" eaLnBrk="0" hangingPunct="0">
              <a:spcBef>
                <a:spcPct val="50000"/>
              </a:spcBef>
            </a:pPr>
            <a:r>
              <a:rPr lang="en-US" sz="1800"/>
              <a:t>0.028</a:t>
            </a:r>
          </a:p>
        </p:txBody>
      </p:sp>
      <p:sp>
        <p:nvSpPr>
          <p:cNvPr id="1495058" name="Text Box 18"/>
          <p:cNvSpPr txBox="1">
            <a:spLocks noChangeArrowheads="1"/>
          </p:cNvSpPr>
          <p:nvPr/>
        </p:nvSpPr>
        <p:spPr bwMode="auto">
          <a:xfrm>
            <a:off x="4478338" y="4427538"/>
            <a:ext cx="854075" cy="366712"/>
          </a:xfrm>
          <a:prstGeom prst="rect">
            <a:avLst/>
          </a:prstGeom>
          <a:noFill/>
          <a:ln w="9525">
            <a:noFill/>
            <a:miter lim="800000"/>
            <a:headEnd/>
            <a:tailEnd/>
          </a:ln>
        </p:spPr>
        <p:txBody>
          <a:bodyPr>
            <a:spAutoFit/>
          </a:bodyPr>
          <a:lstStyle/>
          <a:p>
            <a:pPr algn="ctr" eaLnBrk="0" hangingPunct="0">
              <a:spcBef>
                <a:spcPct val="50000"/>
              </a:spcBef>
            </a:pPr>
            <a:r>
              <a:rPr lang="en-US" sz="1800"/>
              <a:t>0.009</a:t>
            </a:r>
          </a:p>
        </p:txBody>
      </p:sp>
      <p:sp>
        <p:nvSpPr>
          <p:cNvPr id="1495059" name="Text Box 19"/>
          <p:cNvSpPr txBox="1">
            <a:spLocks noChangeArrowheads="1"/>
          </p:cNvSpPr>
          <p:nvPr/>
        </p:nvSpPr>
        <p:spPr bwMode="auto">
          <a:xfrm>
            <a:off x="4479925" y="4418013"/>
            <a:ext cx="854075" cy="366712"/>
          </a:xfrm>
          <a:prstGeom prst="rect">
            <a:avLst/>
          </a:prstGeom>
          <a:noFill/>
          <a:ln w="9525">
            <a:noFill/>
            <a:miter lim="800000"/>
            <a:headEnd/>
            <a:tailEnd/>
          </a:ln>
        </p:spPr>
        <p:txBody>
          <a:bodyPr>
            <a:spAutoFit/>
          </a:bodyPr>
          <a:lstStyle/>
          <a:p>
            <a:pPr algn="ctr" eaLnBrk="0" hangingPunct="0">
              <a:spcBef>
                <a:spcPct val="50000"/>
              </a:spcBef>
            </a:pPr>
            <a:r>
              <a:rPr lang="en-US" sz="1800"/>
              <a:t>0.000</a:t>
            </a:r>
          </a:p>
        </p:txBody>
      </p:sp>
      <p:sp>
        <p:nvSpPr>
          <p:cNvPr id="9229" name="Text Box 20"/>
          <p:cNvSpPr txBox="1">
            <a:spLocks noChangeArrowheads="1"/>
          </p:cNvSpPr>
          <p:nvPr/>
        </p:nvSpPr>
        <p:spPr bwMode="auto">
          <a:xfrm>
            <a:off x="5114925" y="4410075"/>
            <a:ext cx="1941513" cy="366713"/>
          </a:xfrm>
          <a:prstGeom prst="rect">
            <a:avLst/>
          </a:prstGeom>
          <a:noFill/>
          <a:ln w="9525">
            <a:noFill/>
            <a:miter lim="800000"/>
            <a:headEnd/>
            <a:tailEnd/>
          </a:ln>
        </p:spPr>
        <p:txBody>
          <a:bodyPr>
            <a:spAutoFit/>
          </a:bodyPr>
          <a:lstStyle/>
          <a:p>
            <a:pPr algn="ctr" eaLnBrk="0" hangingPunct="0">
              <a:spcBef>
                <a:spcPct val="50000"/>
              </a:spcBef>
            </a:pPr>
            <a:r>
              <a:rPr lang="en-US" sz="1800"/>
              <a:t>Shift in seconds</a:t>
            </a:r>
          </a:p>
        </p:txBody>
      </p:sp>
      <p:sp>
        <p:nvSpPr>
          <p:cNvPr id="1495061" name="Text Box 21"/>
          <p:cNvSpPr txBox="1">
            <a:spLocks noChangeArrowheads="1"/>
          </p:cNvSpPr>
          <p:nvPr/>
        </p:nvSpPr>
        <p:spPr bwMode="auto">
          <a:xfrm>
            <a:off x="425450" y="5181600"/>
            <a:ext cx="6786563" cy="366713"/>
          </a:xfrm>
          <a:prstGeom prst="rect">
            <a:avLst/>
          </a:prstGeom>
          <a:noFill/>
          <a:ln w="9525">
            <a:noFill/>
            <a:miter lim="800000"/>
            <a:headEnd/>
            <a:tailEnd/>
          </a:ln>
        </p:spPr>
        <p:txBody>
          <a:bodyPr>
            <a:spAutoFit/>
          </a:bodyPr>
          <a:lstStyle/>
          <a:p>
            <a:pPr algn="ctr" eaLnBrk="0" hangingPunct="0">
              <a:spcBef>
                <a:spcPct val="50000"/>
              </a:spcBef>
            </a:pPr>
            <a:r>
              <a:rPr lang="en-US" sz="1800"/>
              <a:t>0.068 seconds x 186,000 miles/second = 12,648 miles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1.94444E-6 -3.33333E-6 L 0.09878 -0.00023 " pathEditMode="relative" rAng="0" ptsTypes="AA">
                                      <p:cBhvr>
                                        <p:cTn id="6" dur="2000" fill="hold"/>
                                        <p:tgtEl>
                                          <p:spTgt spid="1495047"/>
                                        </p:tgtEl>
                                        <p:attrNameLst>
                                          <p:attrName>ppt_x</p:attrName>
                                          <p:attrName>ppt_y</p:attrName>
                                        </p:attrNameLst>
                                      </p:cBhvr>
                                      <p:rCtr x="49" y="0"/>
                                    </p:animMotion>
                                  </p:childTnLst>
                                </p:cTn>
                              </p:par>
                              <p:par>
                                <p:cTn id="7" presetID="1" presetClass="exit" presetSubtype="0" fill="hold" grpId="0" nodeType="withEffect">
                                  <p:stCondLst>
                                    <p:cond delay="400"/>
                                  </p:stCondLst>
                                  <p:childTnLst>
                                    <p:set>
                                      <p:cBhvr>
                                        <p:cTn id="8" dur="1" fill="hold">
                                          <p:stCondLst>
                                            <p:cond delay="0"/>
                                          </p:stCondLst>
                                        </p:cTn>
                                        <p:tgtEl>
                                          <p:spTgt spid="1495059"/>
                                        </p:tgtEl>
                                        <p:attrNameLst>
                                          <p:attrName>style.visibility</p:attrName>
                                        </p:attrNameLst>
                                      </p:cBhvr>
                                      <p:to>
                                        <p:strVal val="hidden"/>
                                      </p:to>
                                    </p:set>
                                  </p:childTnLst>
                                </p:cTn>
                              </p:par>
                              <p:par>
                                <p:cTn id="9" presetID="1" presetClass="entr" presetSubtype="0" fill="hold" grpId="0" nodeType="withEffect">
                                  <p:stCondLst>
                                    <p:cond delay="400"/>
                                  </p:stCondLst>
                                  <p:childTnLst>
                                    <p:set>
                                      <p:cBhvr>
                                        <p:cTn id="10" dur="1" fill="hold">
                                          <p:stCondLst>
                                            <p:cond delay="0"/>
                                          </p:stCondLst>
                                        </p:cTn>
                                        <p:tgtEl>
                                          <p:spTgt spid="1495058"/>
                                        </p:tgtEl>
                                        <p:attrNameLst>
                                          <p:attrName>style.visibility</p:attrName>
                                        </p:attrNameLst>
                                      </p:cBhvr>
                                      <p:to>
                                        <p:strVal val="visible"/>
                                      </p:to>
                                    </p:set>
                                  </p:childTnLst>
                                </p:cTn>
                              </p:par>
                              <p:par>
                                <p:cTn id="11" presetID="1" presetClass="exit" presetSubtype="0" fill="hold" grpId="1" nodeType="withEffect">
                                  <p:stCondLst>
                                    <p:cond delay="800"/>
                                  </p:stCondLst>
                                  <p:childTnLst>
                                    <p:set>
                                      <p:cBhvr>
                                        <p:cTn id="12" dur="1" fill="hold">
                                          <p:stCondLst>
                                            <p:cond delay="0"/>
                                          </p:stCondLst>
                                        </p:cTn>
                                        <p:tgtEl>
                                          <p:spTgt spid="1495058"/>
                                        </p:tgtEl>
                                        <p:attrNameLst>
                                          <p:attrName>style.visibility</p:attrName>
                                        </p:attrNameLst>
                                      </p:cBhvr>
                                      <p:to>
                                        <p:strVal val="hidden"/>
                                      </p:to>
                                    </p:set>
                                  </p:childTnLst>
                                </p:cTn>
                              </p:par>
                              <p:par>
                                <p:cTn id="13" presetID="1" presetClass="entr" presetSubtype="0" fill="hold" grpId="0" nodeType="withEffect">
                                  <p:stCondLst>
                                    <p:cond delay="800"/>
                                  </p:stCondLst>
                                  <p:childTnLst>
                                    <p:set>
                                      <p:cBhvr>
                                        <p:cTn id="14" dur="1" fill="hold">
                                          <p:stCondLst>
                                            <p:cond delay="0"/>
                                          </p:stCondLst>
                                        </p:cTn>
                                        <p:tgtEl>
                                          <p:spTgt spid="1495057"/>
                                        </p:tgtEl>
                                        <p:attrNameLst>
                                          <p:attrName>style.visibility</p:attrName>
                                        </p:attrNameLst>
                                      </p:cBhvr>
                                      <p:to>
                                        <p:strVal val="visible"/>
                                      </p:to>
                                    </p:set>
                                  </p:childTnLst>
                                </p:cTn>
                              </p:par>
                              <p:par>
                                <p:cTn id="15" presetID="1" presetClass="exit" presetSubtype="0" fill="hold" grpId="1" nodeType="withEffect">
                                  <p:stCondLst>
                                    <p:cond delay="1200"/>
                                  </p:stCondLst>
                                  <p:childTnLst>
                                    <p:set>
                                      <p:cBhvr>
                                        <p:cTn id="16" dur="1" fill="hold">
                                          <p:stCondLst>
                                            <p:cond delay="0"/>
                                          </p:stCondLst>
                                        </p:cTn>
                                        <p:tgtEl>
                                          <p:spTgt spid="1495057"/>
                                        </p:tgtEl>
                                        <p:attrNameLst>
                                          <p:attrName>style.visibility</p:attrName>
                                        </p:attrNameLst>
                                      </p:cBhvr>
                                      <p:to>
                                        <p:strVal val="hidden"/>
                                      </p:to>
                                    </p:set>
                                  </p:childTnLst>
                                </p:cTn>
                              </p:par>
                              <p:par>
                                <p:cTn id="17" presetID="1" presetClass="entr" presetSubtype="0" fill="hold" grpId="0" nodeType="withEffect">
                                  <p:stCondLst>
                                    <p:cond delay="1200"/>
                                  </p:stCondLst>
                                  <p:childTnLst>
                                    <p:set>
                                      <p:cBhvr>
                                        <p:cTn id="18" dur="1" fill="hold">
                                          <p:stCondLst>
                                            <p:cond delay="0"/>
                                          </p:stCondLst>
                                        </p:cTn>
                                        <p:tgtEl>
                                          <p:spTgt spid="1495056"/>
                                        </p:tgtEl>
                                        <p:attrNameLst>
                                          <p:attrName>style.visibility</p:attrName>
                                        </p:attrNameLst>
                                      </p:cBhvr>
                                      <p:to>
                                        <p:strVal val="visible"/>
                                      </p:to>
                                    </p:set>
                                  </p:childTnLst>
                                </p:cTn>
                              </p:par>
                              <p:par>
                                <p:cTn id="19" presetID="1" presetClass="exit" presetSubtype="0" fill="hold" grpId="1" nodeType="withEffect">
                                  <p:stCondLst>
                                    <p:cond delay="1600"/>
                                  </p:stCondLst>
                                  <p:childTnLst>
                                    <p:set>
                                      <p:cBhvr>
                                        <p:cTn id="20" dur="1" fill="hold">
                                          <p:stCondLst>
                                            <p:cond delay="0"/>
                                          </p:stCondLst>
                                        </p:cTn>
                                        <p:tgtEl>
                                          <p:spTgt spid="1495056"/>
                                        </p:tgtEl>
                                        <p:attrNameLst>
                                          <p:attrName>style.visibility</p:attrName>
                                        </p:attrNameLst>
                                      </p:cBhvr>
                                      <p:to>
                                        <p:strVal val="hidden"/>
                                      </p:to>
                                    </p:set>
                                  </p:childTnLst>
                                </p:cTn>
                              </p:par>
                              <p:par>
                                <p:cTn id="21" presetID="1" presetClass="entr" presetSubtype="0" fill="hold" grpId="0" nodeType="withEffect">
                                  <p:stCondLst>
                                    <p:cond delay="1600"/>
                                  </p:stCondLst>
                                  <p:childTnLst>
                                    <p:set>
                                      <p:cBhvr>
                                        <p:cTn id="22" dur="1" fill="hold">
                                          <p:stCondLst>
                                            <p:cond delay="0"/>
                                          </p:stCondLst>
                                        </p:cTn>
                                        <p:tgtEl>
                                          <p:spTgt spid="1495055"/>
                                        </p:tgtEl>
                                        <p:attrNameLst>
                                          <p:attrName>style.visibility</p:attrName>
                                        </p:attrNameLst>
                                      </p:cBhvr>
                                      <p:to>
                                        <p:strVal val="visible"/>
                                      </p:to>
                                    </p:set>
                                  </p:childTnLst>
                                </p:cTn>
                              </p:par>
                              <p:par>
                                <p:cTn id="23" presetID="1" presetClass="exit" presetSubtype="0" fill="hold" grpId="1" nodeType="withEffect">
                                  <p:stCondLst>
                                    <p:cond delay="2000"/>
                                  </p:stCondLst>
                                  <p:childTnLst>
                                    <p:set>
                                      <p:cBhvr>
                                        <p:cTn id="24" dur="1" fill="hold">
                                          <p:stCondLst>
                                            <p:cond delay="0"/>
                                          </p:stCondLst>
                                        </p:cTn>
                                        <p:tgtEl>
                                          <p:spTgt spid="1495055"/>
                                        </p:tgtEl>
                                        <p:attrNameLst>
                                          <p:attrName>style.visibility</p:attrName>
                                        </p:attrNameLst>
                                      </p:cBhvr>
                                      <p:to>
                                        <p:strVal val="hidden"/>
                                      </p:to>
                                    </p:set>
                                  </p:childTnLst>
                                </p:cTn>
                              </p:par>
                              <p:par>
                                <p:cTn id="25" presetID="1" presetClass="entr" presetSubtype="0" fill="hold" grpId="0" nodeType="withEffect">
                                  <p:stCondLst>
                                    <p:cond delay="2000"/>
                                  </p:stCondLst>
                                  <p:childTnLst>
                                    <p:set>
                                      <p:cBhvr>
                                        <p:cTn id="26" dur="1" fill="hold">
                                          <p:stCondLst>
                                            <p:cond delay="0"/>
                                          </p:stCondLst>
                                        </p:cTn>
                                        <p:tgtEl>
                                          <p:spTgt spid="149505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149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54" grpId="0"/>
      <p:bldP spid="1495055" grpId="0"/>
      <p:bldP spid="1495055" grpId="1"/>
      <p:bldP spid="1495056" grpId="0"/>
      <p:bldP spid="1495056" grpId="1"/>
      <p:bldP spid="1495057" grpId="0"/>
      <p:bldP spid="1495057" grpId="1"/>
      <p:bldP spid="1495058" grpId="0"/>
      <p:bldP spid="1495058" grpId="1"/>
      <p:bldP spid="1495059" grpId="0"/>
      <p:bldP spid="14950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fld id="{42078989-B272-400F-A07B-6F91D9E03599}" type="slidenum">
              <a:rPr lang="en-US"/>
              <a:pPr/>
              <a:t>19</a:t>
            </a:fld>
            <a:endParaRPr lang="en-US"/>
          </a:p>
        </p:txBody>
      </p:sp>
      <p:pic>
        <p:nvPicPr>
          <p:cNvPr id="1309721" name="Picture 2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09706" name="Picture 10"/>
          <p:cNvPicPr>
            <a:picLocks noChangeAspect="1" noChangeArrowheads="1"/>
          </p:cNvPicPr>
          <p:nvPr/>
        </p:nvPicPr>
        <p:blipFill>
          <a:blip r:embed="rId4"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pic>
        <p:nvPicPr>
          <p:cNvPr id="1309724" name="Picture 28"/>
          <p:cNvPicPr>
            <a:picLocks noChangeAspect="1" noChangeArrowheads="1"/>
          </p:cNvPicPr>
          <p:nvPr/>
        </p:nvPicPr>
        <p:blipFill>
          <a:blip r:embed="rId5" cstate="print"/>
          <a:srcRect/>
          <a:stretch>
            <a:fillRect/>
          </a:stretch>
        </p:blipFill>
        <p:spPr bwMode="auto">
          <a:xfrm>
            <a:off x="184150" y="3049588"/>
            <a:ext cx="587375" cy="1165225"/>
          </a:xfrm>
          <a:prstGeom prst="rect">
            <a:avLst/>
          </a:prstGeom>
          <a:noFill/>
        </p:spPr>
      </p:pic>
      <p:sp>
        <p:nvSpPr>
          <p:cNvPr id="1309726" name="WordArt 30"/>
          <p:cNvSpPr>
            <a:spLocks noChangeArrowheads="1" noChangeShapeType="1" noTextEdit="1"/>
          </p:cNvSpPr>
          <p:nvPr/>
        </p:nvSpPr>
        <p:spPr bwMode="auto">
          <a:xfrm>
            <a:off x="93663" y="1373188"/>
            <a:ext cx="9097962" cy="1249362"/>
          </a:xfrm>
          <a:prstGeom prst="rect">
            <a:avLst/>
          </a:prstGeom>
        </p:spPr>
        <p:txBody>
          <a:bodyPr wrap="none" fromWordArt="1">
            <a:prstTxWarp prst="textPlain">
              <a:avLst>
                <a:gd name="adj" fmla="val 50000"/>
              </a:avLst>
            </a:prstTxWarp>
          </a:bodyPr>
          <a:lstStyle/>
          <a:p>
            <a:pPr algn="ctr"/>
            <a:r>
              <a:rPr lang="en-US" sz="4000" kern="10">
                <a:ln w="19050">
                  <a:solidFill>
                    <a:srgbClr val="99CCFF"/>
                  </a:solidFill>
                  <a:round/>
                  <a:headEnd/>
                  <a:tailEnd/>
                </a:ln>
                <a:solidFill>
                  <a:srgbClr val="0066CC"/>
                </a:solidFill>
                <a:effectLst>
                  <a:outerShdw dist="35921" dir="2700000" algn="ctr" rotWithShape="0">
                    <a:srgbClr val="990000"/>
                  </a:outerShdw>
                </a:effectLst>
                <a:latin typeface="Impact"/>
              </a:rPr>
              <a:t>Continuously Operating Reference Stations </a:t>
            </a:r>
          </a:p>
          <a:p>
            <a:pPr algn="ctr"/>
            <a:r>
              <a:rPr lang="en-US" sz="4000" kern="10">
                <a:ln w="19050">
                  <a:solidFill>
                    <a:srgbClr val="99CCFF"/>
                  </a:solidFill>
                  <a:round/>
                  <a:headEnd/>
                  <a:tailEnd/>
                </a:ln>
                <a:solidFill>
                  <a:srgbClr val="0066CC"/>
                </a:solidFill>
                <a:effectLst>
                  <a:outerShdw dist="35921" dir="2700000" algn="ctr" rotWithShape="0">
                    <a:srgbClr val="990000"/>
                  </a:outerShdw>
                </a:effectLst>
                <a:latin typeface="Impact"/>
              </a:rPr>
              <a:t>(CORS)</a:t>
            </a:r>
          </a:p>
        </p:txBody>
      </p:sp>
      <p:pic>
        <p:nvPicPr>
          <p:cNvPr id="1309728" name="Picture 32" descr="lmcn_monu"/>
          <p:cNvPicPr>
            <a:picLocks noChangeAspect="1" noChangeArrowheads="1"/>
          </p:cNvPicPr>
          <p:nvPr/>
        </p:nvPicPr>
        <p:blipFill>
          <a:blip r:embed="rId6" cstate="print"/>
          <a:srcRect/>
          <a:stretch>
            <a:fillRect/>
          </a:stretch>
        </p:blipFill>
        <p:spPr bwMode="auto">
          <a:xfrm>
            <a:off x="2009775" y="3849688"/>
            <a:ext cx="4275138" cy="3206750"/>
          </a:xfrm>
          <a:prstGeom prst="rect">
            <a:avLst/>
          </a:prstGeom>
          <a:noFill/>
        </p:spPr>
      </p:pic>
      <p:pic>
        <p:nvPicPr>
          <p:cNvPr id="1309729" name="Picture 33" descr="njcm_monu"/>
          <p:cNvPicPr>
            <a:picLocks noChangeAspect="1" noChangeArrowheads="1"/>
          </p:cNvPicPr>
          <p:nvPr/>
        </p:nvPicPr>
        <p:blipFill>
          <a:blip r:embed="rId7" cstate="print"/>
          <a:srcRect/>
          <a:stretch>
            <a:fillRect/>
          </a:stretch>
        </p:blipFill>
        <p:spPr bwMode="auto">
          <a:xfrm>
            <a:off x="6291263" y="0"/>
            <a:ext cx="2852737" cy="4287838"/>
          </a:xfrm>
          <a:prstGeom prst="rect">
            <a:avLst/>
          </a:prstGeom>
          <a:noFill/>
        </p:spPr>
      </p:pic>
      <p:pic>
        <p:nvPicPr>
          <p:cNvPr id="1309730" name="Picture 34"/>
          <p:cNvPicPr>
            <a:picLocks noChangeAspect="1" noChangeArrowheads="1"/>
          </p:cNvPicPr>
          <p:nvPr/>
        </p:nvPicPr>
        <p:blipFill>
          <a:blip r:embed="rId8" cstate="print"/>
          <a:srcRect/>
          <a:stretch>
            <a:fillRect/>
          </a:stretch>
        </p:blipFill>
        <p:spPr bwMode="auto">
          <a:xfrm>
            <a:off x="1455738" y="0"/>
            <a:ext cx="5189537" cy="3892550"/>
          </a:xfrm>
          <a:prstGeom prst="rect">
            <a:avLst/>
          </a:prstGeom>
          <a:noFill/>
          <a:ln w="9525">
            <a:noFill/>
            <a:miter lim="800000"/>
            <a:headEnd/>
            <a:tailEnd/>
          </a:ln>
          <a:effectLst/>
        </p:spPr>
      </p:pic>
      <p:pic>
        <p:nvPicPr>
          <p:cNvPr id="1309731" name="Picture 35"/>
          <p:cNvPicPr>
            <a:picLocks noChangeAspect="1" noChangeArrowheads="1"/>
          </p:cNvPicPr>
          <p:nvPr/>
        </p:nvPicPr>
        <p:blipFill>
          <a:blip r:embed="rId9" cstate="print"/>
          <a:srcRect/>
          <a:stretch>
            <a:fillRect/>
          </a:stretch>
        </p:blipFill>
        <p:spPr bwMode="auto">
          <a:xfrm>
            <a:off x="5411788" y="2854325"/>
            <a:ext cx="3732212" cy="2800350"/>
          </a:xfrm>
          <a:prstGeom prst="rect">
            <a:avLst/>
          </a:prstGeom>
          <a:noFill/>
          <a:ln w="9525">
            <a:noFill/>
            <a:miter lim="800000"/>
            <a:headEnd/>
            <a:tailEnd/>
          </a:ln>
          <a:effectLst/>
        </p:spPr>
      </p:pic>
      <p:pic>
        <p:nvPicPr>
          <p:cNvPr id="1309732" name="Picture 36"/>
          <p:cNvPicPr>
            <a:picLocks noChangeAspect="1" noChangeArrowheads="1"/>
          </p:cNvPicPr>
          <p:nvPr/>
        </p:nvPicPr>
        <p:blipFill>
          <a:blip r:embed="rId10" cstate="print"/>
          <a:srcRect/>
          <a:stretch>
            <a:fillRect/>
          </a:stretch>
        </p:blipFill>
        <p:spPr bwMode="auto">
          <a:xfrm>
            <a:off x="0" y="0"/>
            <a:ext cx="3006725" cy="4008438"/>
          </a:xfrm>
          <a:prstGeom prst="rect">
            <a:avLst/>
          </a:prstGeom>
          <a:noFill/>
          <a:ln w="9525">
            <a:noFill/>
            <a:miter lim="800000"/>
            <a:headEnd/>
            <a:tailEnd/>
          </a:ln>
          <a:effectLst/>
        </p:spPr>
      </p:pic>
      <p:pic>
        <p:nvPicPr>
          <p:cNvPr id="1309733" name="Picture 37"/>
          <p:cNvPicPr>
            <a:picLocks noChangeAspect="1" noChangeArrowheads="1"/>
          </p:cNvPicPr>
          <p:nvPr/>
        </p:nvPicPr>
        <p:blipFill>
          <a:blip r:embed="rId11" cstate="print"/>
          <a:srcRect/>
          <a:stretch>
            <a:fillRect/>
          </a:stretch>
        </p:blipFill>
        <p:spPr bwMode="auto">
          <a:xfrm>
            <a:off x="0" y="3595688"/>
            <a:ext cx="3384550" cy="3262312"/>
          </a:xfrm>
          <a:prstGeom prst="rect">
            <a:avLst/>
          </a:prstGeom>
          <a:noFill/>
          <a:ln w="9525">
            <a:noFill/>
            <a:miter lim="800000"/>
            <a:headEnd/>
            <a:tailEnd/>
          </a:ln>
          <a:effectLst/>
        </p:spPr>
      </p:pic>
      <p:pic>
        <p:nvPicPr>
          <p:cNvPr id="1309734" name="Picture 38" descr="eprt_monu"/>
          <p:cNvPicPr>
            <a:picLocks noChangeAspect="1" noChangeArrowheads="1"/>
          </p:cNvPicPr>
          <p:nvPr/>
        </p:nvPicPr>
        <p:blipFill>
          <a:blip r:embed="rId12" cstate="print"/>
          <a:srcRect/>
          <a:stretch>
            <a:fillRect/>
          </a:stretch>
        </p:blipFill>
        <p:spPr bwMode="auto">
          <a:xfrm>
            <a:off x="4646613" y="0"/>
            <a:ext cx="2411412" cy="2889250"/>
          </a:xfrm>
          <a:prstGeom prst="rect">
            <a:avLst/>
          </a:prstGeom>
          <a:noFill/>
        </p:spPr>
      </p:pic>
      <p:pic>
        <p:nvPicPr>
          <p:cNvPr id="1309735" name="Picture 39" descr="maui_monu"/>
          <p:cNvPicPr>
            <a:picLocks noChangeAspect="1" noChangeArrowheads="1"/>
          </p:cNvPicPr>
          <p:nvPr/>
        </p:nvPicPr>
        <p:blipFill>
          <a:blip r:embed="rId13" cstate="print"/>
          <a:srcRect/>
          <a:stretch>
            <a:fillRect/>
          </a:stretch>
        </p:blipFill>
        <p:spPr bwMode="auto">
          <a:xfrm>
            <a:off x="6243638" y="4870450"/>
            <a:ext cx="2900362" cy="21701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9728"/>
                                        </p:tgtEl>
                                        <p:attrNameLst>
                                          <p:attrName>style.visibility</p:attrName>
                                        </p:attrNameLst>
                                      </p:cBhvr>
                                      <p:to>
                                        <p:strVal val="visible"/>
                                      </p:to>
                                    </p:set>
                                    <p:anim calcmode="lin" valueType="num">
                                      <p:cBhvr additive="base">
                                        <p:cTn id="7" dur="500" fill="hold"/>
                                        <p:tgtEl>
                                          <p:spTgt spid="1309728"/>
                                        </p:tgtEl>
                                        <p:attrNameLst>
                                          <p:attrName>ppt_x</p:attrName>
                                        </p:attrNameLst>
                                      </p:cBhvr>
                                      <p:tavLst>
                                        <p:tav tm="0">
                                          <p:val>
                                            <p:strVal val="#ppt_x"/>
                                          </p:val>
                                        </p:tav>
                                        <p:tav tm="100000">
                                          <p:val>
                                            <p:strVal val="#ppt_x"/>
                                          </p:val>
                                        </p:tav>
                                      </p:tavLst>
                                    </p:anim>
                                    <p:anim calcmode="lin" valueType="num">
                                      <p:cBhvr additive="base">
                                        <p:cTn id="8" dur="500" fill="hold"/>
                                        <p:tgtEl>
                                          <p:spTgt spid="130972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09729"/>
                                        </p:tgtEl>
                                        <p:attrNameLst>
                                          <p:attrName>style.visibility</p:attrName>
                                        </p:attrNameLst>
                                      </p:cBhvr>
                                      <p:to>
                                        <p:strVal val="visible"/>
                                      </p:to>
                                    </p:set>
                                    <p:anim calcmode="lin" valueType="num">
                                      <p:cBhvr additive="base">
                                        <p:cTn id="11" dur="500" fill="hold"/>
                                        <p:tgtEl>
                                          <p:spTgt spid="1309729"/>
                                        </p:tgtEl>
                                        <p:attrNameLst>
                                          <p:attrName>ppt_x</p:attrName>
                                        </p:attrNameLst>
                                      </p:cBhvr>
                                      <p:tavLst>
                                        <p:tav tm="0">
                                          <p:val>
                                            <p:strVal val="1+#ppt_w/2"/>
                                          </p:val>
                                        </p:tav>
                                        <p:tav tm="100000">
                                          <p:val>
                                            <p:strVal val="#ppt_x"/>
                                          </p:val>
                                        </p:tav>
                                      </p:tavLst>
                                    </p:anim>
                                    <p:anim calcmode="lin" valueType="num">
                                      <p:cBhvr additive="base">
                                        <p:cTn id="12" dur="500" fill="hold"/>
                                        <p:tgtEl>
                                          <p:spTgt spid="1309729"/>
                                        </p:tgtEl>
                                        <p:attrNameLst>
                                          <p:attrName>ppt_y</p:attrName>
                                        </p:attrNameLst>
                                      </p:cBhvr>
                                      <p:tavLst>
                                        <p:tav tm="0">
                                          <p:val>
                                            <p:strVal val="#ppt_y"/>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09730"/>
                                        </p:tgtEl>
                                        <p:attrNameLst>
                                          <p:attrName>style.visibility</p:attrName>
                                        </p:attrNameLst>
                                      </p:cBhvr>
                                      <p:to>
                                        <p:strVal val="visible"/>
                                      </p:to>
                                    </p:set>
                                    <p:anim calcmode="lin" valueType="num">
                                      <p:cBhvr additive="base">
                                        <p:cTn id="15" dur="500" fill="hold"/>
                                        <p:tgtEl>
                                          <p:spTgt spid="1309730"/>
                                        </p:tgtEl>
                                        <p:attrNameLst>
                                          <p:attrName>ppt_x</p:attrName>
                                        </p:attrNameLst>
                                      </p:cBhvr>
                                      <p:tavLst>
                                        <p:tav tm="0">
                                          <p:val>
                                            <p:strVal val="0-#ppt_w/2"/>
                                          </p:val>
                                        </p:tav>
                                        <p:tav tm="100000">
                                          <p:val>
                                            <p:strVal val="#ppt_x"/>
                                          </p:val>
                                        </p:tav>
                                      </p:tavLst>
                                    </p:anim>
                                    <p:anim calcmode="lin" valueType="num">
                                      <p:cBhvr additive="base">
                                        <p:cTn id="16" dur="500" fill="hold"/>
                                        <p:tgtEl>
                                          <p:spTgt spid="130973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09733"/>
                                        </p:tgtEl>
                                        <p:attrNameLst>
                                          <p:attrName>style.visibility</p:attrName>
                                        </p:attrNameLst>
                                      </p:cBhvr>
                                      <p:to>
                                        <p:strVal val="visible"/>
                                      </p:to>
                                    </p:set>
                                    <p:anim calcmode="lin" valueType="num">
                                      <p:cBhvr additive="base">
                                        <p:cTn id="19" dur="500" fill="hold"/>
                                        <p:tgtEl>
                                          <p:spTgt spid="1309733"/>
                                        </p:tgtEl>
                                        <p:attrNameLst>
                                          <p:attrName>ppt_x</p:attrName>
                                        </p:attrNameLst>
                                      </p:cBhvr>
                                      <p:tavLst>
                                        <p:tav tm="0">
                                          <p:val>
                                            <p:strVal val="#ppt_x"/>
                                          </p:val>
                                        </p:tav>
                                        <p:tav tm="100000">
                                          <p:val>
                                            <p:strVal val="#ppt_x"/>
                                          </p:val>
                                        </p:tav>
                                      </p:tavLst>
                                    </p:anim>
                                    <p:anim calcmode="lin" valueType="num">
                                      <p:cBhvr additive="base">
                                        <p:cTn id="20" dur="500" fill="hold"/>
                                        <p:tgtEl>
                                          <p:spTgt spid="1309733"/>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309735"/>
                                        </p:tgtEl>
                                        <p:attrNameLst>
                                          <p:attrName>style.visibility</p:attrName>
                                        </p:attrNameLst>
                                      </p:cBhvr>
                                      <p:to>
                                        <p:strVal val="visible"/>
                                      </p:to>
                                    </p:set>
                                    <p:anim calcmode="lin" valueType="num">
                                      <p:cBhvr additive="base">
                                        <p:cTn id="23" dur="500" fill="hold"/>
                                        <p:tgtEl>
                                          <p:spTgt spid="1309735"/>
                                        </p:tgtEl>
                                        <p:attrNameLst>
                                          <p:attrName>ppt_x</p:attrName>
                                        </p:attrNameLst>
                                      </p:cBhvr>
                                      <p:tavLst>
                                        <p:tav tm="0">
                                          <p:val>
                                            <p:strVal val="1+#ppt_w/2"/>
                                          </p:val>
                                        </p:tav>
                                        <p:tav tm="100000">
                                          <p:val>
                                            <p:strVal val="#ppt_x"/>
                                          </p:val>
                                        </p:tav>
                                      </p:tavLst>
                                    </p:anim>
                                    <p:anim calcmode="lin" valueType="num">
                                      <p:cBhvr additive="base">
                                        <p:cTn id="24" dur="500" fill="hold"/>
                                        <p:tgtEl>
                                          <p:spTgt spid="1309735"/>
                                        </p:tgtEl>
                                        <p:attrNameLst>
                                          <p:attrName>ppt_y</p:attrName>
                                        </p:attrNameLst>
                                      </p:cBhvr>
                                      <p:tavLst>
                                        <p:tav tm="0">
                                          <p:val>
                                            <p:strVal val="#ppt_y"/>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309734"/>
                                        </p:tgtEl>
                                        <p:attrNameLst>
                                          <p:attrName>style.visibility</p:attrName>
                                        </p:attrNameLst>
                                      </p:cBhvr>
                                      <p:to>
                                        <p:strVal val="visible"/>
                                      </p:to>
                                    </p:set>
                                    <p:anim calcmode="lin" valueType="num">
                                      <p:cBhvr additive="base">
                                        <p:cTn id="27" dur="500" fill="hold"/>
                                        <p:tgtEl>
                                          <p:spTgt spid="1309734"/>
                                        </p:tgtEl>
                                        <p:attrNameLst>
                                          <p:attrName>ppt_x</p:attrName>
                                        </p:attrNameLst>
                                      </p:cBhvr>
                                      <p:tavLst>
                                        <p:tav tm="0">
                                          <p:val>
                                            <p:strVal val="1+#ppt_w/2"/>
                                          </p:val>
                                        </p:tav>
                                        <p:tav tm="100000">
                                          <p:val>
                                            <p:strVal val="#ppt_x"/>
                                          </p:val>
                                        </p:tav>
                                      </p:tavLst>
                                    </p:anim>
                                    <p:anim calcmode="lin" valueType="num">
                                      <p:cBhvr additive="base">
                                        <p:cTn id="28" dur="500" fill="hold"/>
                                        <p:tgtEl>
                                          <p:spTgt spid="1309734"/>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309732"/>
                                        </p:tgtEl>
                                        <p:attrNameLst>
                                          <p:attrName>style.visibility</p:attrName>
                                        </p:attrNameLst>
                                      </p:cBhvr>
                                      <p:to>
                                        <p:strVal val="visible"/>
                                      </p:to>
                                    </p:set>
                                    <p:anim calcmode="lin" valueType="num">
                                      <p:cBhvr additive="base">
                                        <p:cTn id="31" dur="500" fill="hold"/>
                                        <p:tgtEl>
                                          <p:spTgt spid="1309732"/>
                                        </p:tgtEl>
                                        <p:attrNameLst>
                                          <p:attrName>ppt_x</p:attrName>
                                        </p:attrNameLst>
                                      </p:cBhvr>
                                      <p:tavLst>
                                        <p:tav tm="0">
                                          <p:val>
                                            <p:strVal val="0-#ppt_w/2"/>
                                          </p:val>
                                        </p:tav>
                                        <p:tav tm="100000">
                                          <p:val>
                                            <p:strVal val="#ppt_x"/>
                                          </p:val>
                                        </p:tav>
                                      </p:tavLst>
                                    </p:anim>
                                    <p:anim calcmode="lin" valueType="num">
                                      <p:cBhvr additive="base">
                                        <p:cTn id="32" dur="500" fill="hold"/>
                                        <p:tgtEl>
                                          <p:spTgt spid="1309732"/>
                                        </p:tgtEl>
                                        <p:attrNameLst>
                                          <p:attrName>ppt_y</p:attrName>
                                        </p:attrNameLst>
                                      </p:cBhvr>
                                      <p:tavLst>
                                        <p:tav tm="0">
                                          <p:val>
                                            <p:strVal val="#ppt_y"/>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309731"/>
                                        </p:tgtEl>
                                        <p:attrNameLst>
                                          <p:attrName>style.visibility</p:attrName>
                                        </p:attrNameLst>
                                      </p:cBhvr>
                                      <p:to>
                                        <p:strVal val="visible"/>
                                      </p:to>
                                    </p:set>
                                    <p:anim calcmode="lin" valueType="num">
                                      <p:cBhvr additive="base">
                                        <p:cTn id="35" dur="500" fill="hold"/>
                                        <p:tgtEl>
                                          <p:spTgt spid="1309731"/>
                                        </p:tgtEl>
                                        <p:attrNameLst>
                                          <p:attrName>ppt_x</p:attrName>
                                        </p:attrNameLst>
                                      </p:cBhvr>
                                      <p:tavLst>
                                        <p:tav tm="0">
                                          <p:val>
                                            <p:strVal val="1+#ppt_w/2"/>
                                          </p:val>
                                        </p:tav>
                                        <p:tav tm="100000">
                                          <p:val>
                                            <p:strVal val="#ppt_x"/>
                                          </p:val>
                                        </p:tav>
                                      </p:tavLst>
                                    </p:anim>
                                    <p:anim calcmode="lin" valueType="num">
                                      <p:cBhvr additive="base">
                                        <p:cTn id="36" dur="500" fill="hold"/>
                                        <p:tgtEl>
                                          <p:spTgt spid="1309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Overview</a:t>
            </a:r>
          </a:p>
        </p:txBody>
      </p:sp>
      <p:sp>
        <p:nvSpPr>
          <p:cNvPr id="38915" name="Rectangle 3"/>
          <p:cNvSpPr>
            <a:spLocks noGrp="1" noChangeArrowheads="1"/>
          </p:cNvSpPr>
          <p:nvPr>
            <p:ph type="body" idx="1"/>
          </p:nvPr>
        </p:nvSpPr>
        <p:spPr>
          <a:xfrm>
            <a:off x="457200" y="1371600"/>
            <a:ext cx="8229600" cy="4191000"/>
          </a:xfrm>
        </p:spPr>
        <p:txBody>
          <a:bodyPr/>
          <a:lstStyle/>
          <a:p>
            <a:pPr>
              <a:lnSpc>
                <a:spcPct val="90000"/>
              </a:lnSpc>
            </a:pPr>
            <a:r>
              <a:rPr lang="en-US" sz="2800" dirty="0" smtClean="0"/>
              <a:t>What is a Datum?</a:t>
            </a:r>
          </a:p>
          <a:p>
            <a:pPr lvl="1">
              <a:lnSpc>
                <a:spcPct val="90000"/>
              </a:lnSpc>
            </a:pPr>
            <a:r>
              <a:rPr lang="en-US" sz="2400" dirty="0" smtClean="0"/>
              <a:t>Why is it important?</a:t>
            </a:r>
          </a:p>
          <a:p>
            <a:pPr lvl="1">
              <a:lnSpc>
                <a:spcPct val="90000"/>
              </a:lnSpc>
              <a:buNone/>
            </a:pPr>
            <a:endParaRPr lang="en-US" sz="2000" dirty="0"/>
          </a:p>
          <a:p>
            <a:pPr>
              <a:lnSpc>
                <a:spcPct val="90000"/>
              </a:lnSpc>
            </a:pPr>
            <a:r>
              <a:rPr lang="en-US" sz="2800" dirty="0" smtClean="0"/>
              <a:t>Geodesy</a:t>
            </a:r>
          </a:p>
          <a:p>
            <a:pPr lvl="1">
              <a:lnSpc>
                <a:spcPct val="90000"/>
              </a:lnSpc>
            </a:pPr>
            <a:r>
              <a:rPr lang="en-US" sz="2400" dirty="0" smtClean="0"/>
              <a:t>Size and Shape of the Earth</a:t>
            </a:r>
          </a:p>
          <a:p>
            <a:pPr lvl="1">
              <a:lnSpc>
                <a:spcPct val="90000"/>
              </a:lnSpc>
            </a:pPr>
            <a:endParaRPr lang="en-US" sz="2400" dirty="0" smtClean="0"/>
          </a:p>
          <a:p>
            <a:pPr>
              <a:lnSpc>
                <a:spcPct val="90000"/>
              </a:lnSpc>
            </a:pPr>
            <a:r>
              <a:rPr lang="en-US" sz="2800" dirty="0" smtClean="0"/>
              <a:t>Datums</a:t>
            </a:r>
          </a:p>
          <a:p>
            <a:pPr lvl="1">
              <a:lnSpc>
                <a:spcPct val="90000"/>
              </a:lnSpc>
            </a:pPr>
            <a:r>
              <a:rPr lang="en-US" sz="2000" dirty="0" smtClean="0"/>
              <a:t>NAD 83, NAVD88, Tidal</a:t>
            </a:r>
          </a:p>
          <a:p>
            <a:pPr lvl="1">
              <a:lnSpc>
                <a:spcPct val="90000"/>
              </a:lnSpc>
            </a:pPr>
            <a:r>
              <a:rPr lang="en-US" sz="2000" dirty="0" smtClean="0"/>
              <a:t>Converting between</a:t>
            </a:r>
          </a:p>
          <a:p>
            <a:pPr lvl="1">
              <a:lnSpc>
                <a:spcPct val="90000"/>
              </a:lnSpc>
            </a:pPr>
            <a:endParaRPr lang="en-US" sz="2400" dirty="0"/>
          </a:p>
          <a:p>
            <a:pPr>
              <a:lnSpc>
                <a:spcPct val="90000"/>
              </a:lnSpc>
            </a:pPr>
            <a:r>
              <a:rPr lang="en-US" sz="2800" dirty="0" smtClean="0"/>
              <a:t>Questions</a:t>
            </a:r>
            <a:endParaRPr lang="en-US" sz="2800" dirty="0"/>
          </a:p>
        </p:txBody>
      </p:sp>
      <p:pic>
        <p:nvPicPr>
          <p:cNvPr id="7" name="Picture 6" descr="geoid"/>
          <p:cNvPicPr>
            <a:picLocks noChangeAspect="1" noChangeArrowheads="1" noCrop="1"/>
          </p:cNvPicPr>
          <p:nvPr/>
        </p:nvPicPr>
        <p:blipFill>
          <a:blip r:embed="rId2" cstate="screen">
            <a:clrChange>
              <a:clrFrom>
                <a:srgbClr val="FEFEFE"/>
              </a:clrFrom>
              <a:clrTo>
                <a:srgbClr val="FEFEFE">
                  <a:alpha val="0"/>
                </a:srgbClr>
              </a:clrTo>
            </a:clrChange>
          </a:blip>
          <a:srcRect/>
          <a:stretch>
            <a:fillRect/>
          </a:stretch>
        </p:blipFill>
        <p:spPr bwMode="auto">
          <a:xfrm>
            <a:off x="5867400" y="2057400"/>
            <a:ext cx="23622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4290" name="Picture 66"/>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sp>
        <p:nvSpPr>
          <p:cNvPr id="42" name="Slide Number Placeholder 3"/>
          <p:cNvSpPr>
            <a:spLocks noGrp="1"/>
          </p:cNvSpPr>
          <p:nvPr>
            <p:ph type="sldNum" sz="quarter" idx="10"/>
          </p:nvPr>
        </p:nvSpPr>
        <p:spPr/>
        <p:txBody>
          <a:bodyPr/>
          <a:lstStyle/>
          <a:p>
            <a:fld id="{FE1A6707-F0EF-46F8-A0F7-DFBB163149AF}" type="slidenum">
              <a:rPr lang="en-US"/>
              <a:pPr/>
              <a:t>20</a:t>
            </a:fld>
            <a:endParaRPr lang="en-US"/>
          </a:p>
        </p:txBody>
      </p:sp>
      <p:pic>
        <p:nvPicPr>
          <p:cNvPr id="1204298" name="Picture 74" descr="m35"/>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1204232" name="Picture 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2225" y="4017963"/>
            <a:ext cx="9177338" cy="3059112"/>
          </a:xfrm>
          <a:prstGeom prst="rect">
            <a:avLst/>
          </a:prstGeom>
          <a:noFill/>
        </p:spPr>
      </p:pic>
      <p:sp>
        <p:nvSpPr>
          <p:cNvPr id="1204233" name="Oval 9"/>
          <p:cNvSpPr>
            <a:spLocks noChangeArrowheads="1"/>
          </p:cNvSpPr>
          <p:nvPr/>
        </p:nvSpPr>
        <p:spPr bwMode="auto">
          <a:xfrm>
            <a:off x="-771525" y="3463925"/>
            <a:ext cx="10964863" cy="10163175"/>
          </a:xfrm>
          <a:prstGeom prst="ellipse">
            <a:avLst/>
          </a:prstGeom>
          <a:noFill/>
          <a:ln w="38100">
            <a:solidFill>
              <a:srgbClr val="FFFF00"/>
            </a:solidFill>
            <a:round/>
            <a:headEnd/>
            <a:tailEnd/>
          </a:ln>
          <a:effectLst/>
        </p:spPr>
        <p:txBody>
          <a:bodyPr anchor="ctr">
            <a:spAutoFit/>
          </a:bodyPr>
          <a:lstStyle/>
          <a:p>
            <a:endParaRPr lang="en-US"/>
          </a:p>
        </p:txBody>
      </p:sp>
      <p:grpSp>
        <p:nvGrpSpPr>
          <p:cNvPr id="2" name="Group 62"/>
          <p:cNvGrpSpPr>
            <a:grpSpLocks/>
          </p:cNvGrpSpPr>
          <p:nvPr/>
        </p:nvGrpSpPr>
        <p:grpSpPr bwMode="auto">
          <a:xfrm>
            <a:off x="1508125" y="1404938"/>
            <a:ext cx="6950075" cy="2713037"/>
            <a:chOff x="998" y="683"/>
            <a:chExt cx="4378" cy="1911"/>
          </a:xfrm>
        </p:grpSpPr>
        <p:sp>
          <p:nvSpPr>
            <p:cNvPr id="1204237" name="Line 13"/>
            <p:cNvSpPr>
              <a:spLocks noChangeShapeType="1"/>
            </p:cNvSpPr>
            <p:nvPr/>
          </p:nvSpPr>
          <p:spPr bwMode="auto">
            <a:xfrm>
              <a:off x="998" y="1008"/>
              <a:ext cx="1494" cy="1577"/>
            </a:xfrm>
            <a:prstGeom prst="line">
              <a:avLst/>
            </a:prstGeom>
            <a:noFill/>
            <a:ln w="9525" cap="rnd">
              <a:solidFill>
                <a:srgbClr val="FFFF00"/>
              </a:solidFill>
              <a:prstDash val="sysDot"/>
              <a:round/>
              <a:headEnd/>
              <a:tailEnd type="triangle" w="med" len="med"/>
            </a:ln>
            <a:effectLst/>
          </p:spPr>
          <p:txBody>
            <a:bodyPr anchor="ctr">
              <a:spAutoFit/>
            </a:bodyPr>
            <a:lstStyle/>
            <a:p>
              <a:endParaRPr lang="en-US"/>
            </a:p>
          </p:txBody>
        </p:sp>
        <p:sp>
          <p:nvSpPr>
            <p:cNvPr id="1204238" name="Line 14"/>
            <p:cNvSpPr>
              <a:spLocks noChangeShapeType="1"/>
            </p:cNvSpPr>
            <p:nvPr/>
          </p:nvSpPr>
          <p:spPr bwMode="auto">
            <a:xfrm flipH="1">
              <a:off x="2516" y="683"/>
              <a:ext cx="895" cy="1870"/>
            </a:xfrm>
            <a:prstGeom prst="line">
              <a:avLst/>
            </a:prstGeom>
            <a:noFill/>
            <a:ln w="9525" cap="rnd">
              <a:solidFill>
                <a:srgbClr val="FFFF00"/>
              </a:solidFill>
              <a:prstDash val="sysDot"/>
              <a:round/>
              <a:headEnd/>
              <a:tailEnd type="triangle" w="med" len="med"/>
            </a:ln>
            <a:effectLst/>
          </p:spPr>
          <p:txBody>
            <a:bodyPr anchor="ctr">
              <a:spAutoFit/>
            </a:bodyPr>
            <a:lstStyle/>
            <a:p>
              <a:endParaRPr lang="en-US"/>
            </a:p>
          </p:txBody>
        </p:sp>
        <p:sp>
          <p:nvSpPr>
            <p:cNvPr id="1204239" name="Line 15"/>
            <p:cNvSpPr>
              <a:spLocks noChangeShapeType="1"/>
            </p:cNvSpPr>
            <p:nvPr/>
          </p:nvSpPr>
          <p:spPr bwMode="auto">
            <a:xfrm flipH="1">
              <a:off x="2475" y="1872"/>
              <a:ext cx="2901" cy="722"/>
            </a:xfrm>
            <a:prstGeom prst="line">
              <a:avLst/>
            </a:prstGeom>
            <a:noFill/>
            <a:ln w="9525" cap="rnd">
              <a:solidFill>
                <a:srgbClr val="FFFF00"/>
              </a:solidFill>
              <a:prstDash val="sysDot"/>
              <a:round/>
              <a:headEnd/>
              <a:tailEnd type="triangle" w="med" len="med"/>
            </a:ln>
            <a:effectLst/>
          </p:spPr>
          <p:txBody>
            <a:bodyPr anchor="ctr">
              <a:spAutoFit/>
            </a:bodyPr>
            <a:lstStyle/>
            <a:p>
              <a:endParaRPr lang="en-US"/>
            </a:p>
          </p:txBody>
        </p:sp>
      </p:grpSp>
      <p:sp>
        <p:nvSpPr>
          <p:cNvPr id="1204240" name="WordArt 16"/>
          <p:cNvSpPr>
            <a:spLocks noChangeArrowheads="1" noChangeShapeType="1" noTextEdit="1"/>
          </p:cNvSpPr>
          <p:nvPr/>
        </p:nvSpPr>
        <p:spPr bwMode="auto">
          <a:xfrm rot="-2250467">
            <a:off x="193675" y="4456113"/>
            <a:ext cx="1973263" cy="311150"/>
          </a:xfrm>
          <a:prstGeom prst="rect">
            <a:avLst/>
          </a:prstGeom>
        </p:spPr>
        <p:txBody>
          <a:bodyPr spcFirstLastPara="1" wrap="none" fromWordArt="1">
            <a:prstTxWarp prst="textArchUp">
              <a:avLst>
                <a:gd name="adj" fmla="val 10782978"/>
              </a:avLst>
            </a:prstTxWarp>
          </a:bodyPr>
          <a:lstStyle/>
          <a:p>
            <a:pPr algn="ctr"/>
            <a:r>
              <a:rPr lang="en-US" sz="2000" kern="10">
                <a:ln w="19050">
                  <a:solidFill>
                    <a:srgbClr val="FFFF00"/>
                  </a:solidFill>
                  <a:round/>
                  <a:headEnd/>
                  <a:tailEnd/>
                </a:ln>
                <a:solidFill>
                  <a:srgbClr val="0066CC"/>
                </a:solidFill>
                <a:effectLst>
                  <a:outerShdw dist="35921" dir="2700000" algn="ctr" rotWithShape="0">
                    <a:srgbClr val="990000"/>
                  </a:outerShdw>
                </a:effectLst>
                <a:latin typeface="Impact"/>
              </a:rPr>
              <a:t>Ellipsoid (GRS80)</a:t>
            </a:r>
          </a:p>
        </p:txBody>
      </p:sp>
      <p:sp>
        <p:nvSpPr>
          <p:cNvPr id="1204241" name="Freeform 17"/>
          <p:cNvSpPr>
            <a:spLocks/>
          </p:cNvSpPr>
          <p:nvPr/>
        </p:nvSpPr>
        <p:spPr bwMode="auto">
          <a:xfrm>
            <a:off x="0" y="4730750"/>
            <a:ext cx="9194800" cy="2940050"/>
          </a:xfrm>
          <a:custGeom>
            <a:avLst/>
            <a:gdLst/>
            <a:ahLst/>
            <a:cxnLst>
              <a:cxn ang="0">
                <a:pos x="0" y="1801"/>
              </a:cxn>
              <a:cxn ang="0">
                <a:pos x="160" y="1532"/>
              </a:cxn>
              <a:cxn ang="0">
                <a:pos x="339" y="1372"/>
              </a:cxn>
              <a:cxn ang="0">
                <a:pos x="563" y="1148"/>
              </a:cxn>
              <a:cxn ang="0">
                <a:pos x="691" y="956"/>
              </a:cxn>
              <a:cxn ang="0">
                <a:pos x="858" y="770"/>
              </a:cxn>
              <a:cxn ang="0">
                <a:pos x="1088" y="674"/>
              </a:cxn>
              <a:cxn ang="0">
                <a:pos x="1351" y="527"/>
              </a:cxn>
              <a:cxn ang="0">
                <a:pos x="1594" y="450"/>
              </a:cxn>
              <a:cxn ang="0">
                <a:pos x="1773" y="354"/>
              </a:cxn>
              <a:cxn ang="0">
                <a:pos x="1971" y="258"/>
              </a:cxn>
              <a:cxn ang="0">
                <a:pos x="2285" y="188"/>
              </a:cxn>
              <a:cxn ang="0">
                <a:pos x="2541" y="105"/>
              </a:cxn>
              <a:cxn ang="0">
                <a:pos x="2771" y="21"/>
              </a:cxn>
              <a:cxn ang="0">
                <a:pos x="3040" y="9"/>
              </a:cxn>
              <a:cxn ang="0">
                <a:pos x="3315" y="73"/>
              </a:cxn>
              <a:cxn ang="0">
                <a:pos x="3655" y="156"/>
              </a:cxn>
              <a:cxn ang="0">
                <a:pos x="3904" y="297"/>
              </a:cxn>
              <a:cxn ang="0">
                <a:pos x="4231" y="303"/>
              </a:cxn>
              <a:cxn ang="0">
                <a:pos x="4474" y="508"/>
              </a:cxn>
              <a:cxn ang="0">
                <a:pos x="4954" y="789"/>
              </a:cxn>
              <a:cxn ang="0">
                <a:pos x="5274" y="1077"/>
              </a:cxn>
              <a:cxn ang="0">
                <a:pos x="5434" y="1353"/>
              </a:cxn>
              <a:cxn ang="0">
                <a:pos x="5664" y="1660"/>
              </a:cxn>
              <a:cxn ang="0">
                <a:pos x="5792" y="1852"/>
              </a:cxn>
            </a:cxnLst>
            <a:rect l="0" t="0" r="r" b="b"/>
            <a:pathLst>
              <a:path w="5792" h="1852">
                <a:moveTo>
                  <a:pt x="0" y="1801"/>
                </a:moveTo>
                <a:cubicBezTo>
                  <a:pt x="52" y="1702"/>
                  <a:pt x="104" y="1603"/>
                  <a:pt x="160" y="1532"/>
                </a:cubicBezTo>
                <a:cubicBezTo>
                  <a:pt x="216" y="1461"/>
                  <a:pt x="272" y="1436"/>
                  <a:pt x="339" y="1372"/>
                </a:cubicBezTo>
                <a:cubicBezTo>
                  <a:pt x="406" y="1308"/>
                  <a:pt x="504" y="1217"/>
                  <a:pt x="563" y="1148"/>
                </a:cubicBezTo>
                <a:cubicBezTo>
                  <a:pt x="622" y="1079"/>
                  <a:pt x="642" y="1019"/>
                  <a:pt x="691" y="956"/>
                </a:cubicBezTo>
                <a:cubicBezTo>
                  <a:pt x="740" y="893"/>
                  <a:pt x="792" y="817"/>
                  <a:pt x="858" y="770"/>
                </a:cubicBezTo>
                <a:cubicBezTo>
                  <a:pt x="924" y="723"/>
                  <a:pt x="1006" y="714"/>
                  <a:pt x="1088" y="674"/>
                </a:cubicBezTo>
                <a:cubicBezTo>
                  <a:pt x="1170" y="634"/>
                  <a:pt x="1267" y="564"/>
                  <a:pt x="1351" y="527"/>
                </a:cubicBezTo>
                <a:cubicBezTo>
                  <a:pt x="1435" y="490"/>
                  <a:pt x="1524" y="479"/>
                  <a:pt x="1594" y="450"/>
                </a:cubicBezTo>
                <a:cubicBezTo>
                  <a:pt x="1664" y="421"/>
                  <a:pt x="1710" y="386"/>
                  <a:pt x="1773" y="354"/>
                </a:cubicBezTo>
                <a:cubicBezTo>
                  <a:pt x="1836" y="322"/>
                  <a:pt x="1886" y="286"/>
                  <a:pt x="1971" y="258"/>
                </a:cubicBezTo>
                <a:cubicBezTo>
                  <a:pt x="2056" y="230"/>
                  <a:pt x="2190" y="214"/>
                  <a:pt x="2285" y="188"/>
                </a:cubicBezTo>
                <a:cubicBezTo>
                  <a:pt x="2380" y="162"/>
                  <a:pt x="2460" y="133"/>
                  <a:pt x="2541" y="105"/>
                </a:cubicBezTo>
                <a:cubicBezTo>
                  <a:pt x="2622" y="77"/>
                  <a:pt x="2688" y="37"/>
                  <a:pt x="2771" y="21"/>
                </a:cubicBezTo>
                <a:cubicBezTo>
                  <a:pt x="2854" y="5"/>
                  <a:pt x="2949" y="0"/>
                  <a:pt x="3040" y="9"/>
                </a:cubicBezTo>
                <a:cubicBezTo>
                  <a:pt x="3131" y="18"/>
                  <a:pt x="3213" y="49"/>
                  <a:pt x="3315" y="73"/>
                </a:cubicBezTo>
                <a:cubicBezTo>
                  <a:pt x="3417" y="97"/>
                  <a:pt x="3557" y="119"/>
                  <a:pt x="3655" y="156"/>
                </a:cubicBezTo>
                <a:cubicBezTo>
                  <a:pt x="3753" y="193"/>
                  <a:pt x="3808" y="273"/>
                  <a:pt x="3904" y="297"/>
                </a:cubicBezTo>
                <a:cubicBezTo>
                  <a:pt x="4000" y="321"/>
                  <a:pt x="4136" y="268"/>
                  <a:pt x="4231" y="303"/>
                </a:cubicBezTo>
                <a:cubicBezTo>
                  <a:pt x="4326" y="338"/>
                  <a:pt x="4354" y="427"/>
                  <a:pt x="4474" y="508"/>
                </a:cubicBezTo>
                <a:cubicBezTo>
                  <a:pt x="4594" y="589"/>
                  <a:pt x="4821" y="694"/>
                  <a:pt x="4954" y="789"/>
                </a:cubicBezTo>
                <a:cubicBezTo>
                  <a:pt x="5087" y="884"/>
                  <a:pt x="5194" y="983"/>
                  <a:pt x="5274" y="1077"/>
                </a:cubicBezTo>
                <a:cubicBezTo>
                  <a:pt x="5354" y="1171"/>
                  <a:pt x="5369" y="1256"/>
                  <a:pt x="5434" y="1353"/>
                </a:cubicBezTo>
                <a:cubicBezTo>
                  <a:pt x="5499" y="1450"/>
                  <a:pt x="5604" y="1577"/>
                  <a:pt x="5664" y="1660"/>
                </a:cubicBezTo>
                <a:cubicBezTo>
                  <a:pt x="5724" y="1743"/>
                  <a:pt x="5767" y="1818"/>
                  <a:pt x="5792" y="1852"/>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grpSp>
        <p:nvGrpSpPr>
          <p:cNvPr id="3" name="Group 39"/>
          <p:cNvGrpSpPr>
            <a:grpSpLocks/>
          </p:cNvGrpSpPr>
          <p:nvPr/>
        </p:nvGrpSpPr>
        <p:grpSpPr bwMode="auto">
          <a:xfrm>
            <a:off x="-365125" y="4021138"/>
            <a:ext cx="10294938" cy="4467225"/>
            <a:chOff x="-160" y="2533"/>
            <a:chExt cx="6485" cy="2814"/>
          </a:xfrm>
        </p:grpSpPr>
        <p:pic>
          <p:nvPicPr>
            <p:cNvPr id="1204253" name="Picture 29"/>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160" y="2675"/>
              <a:ext cx="2316" cy="1969"/>
            </a:xfrm>
            <a:prstGeom prst="rect">
              <a:avLst/>
            </a:prstGeom>
            <a:noFill/>
          </p:spPr>
        </p:pic>
        <p:pic>
          <p:nvPicPr>
            <p:cNvPr id="1204257" name="Picture 3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5686979">
              <a:off x="4282" y="3304"/>
              <a:ext cx="2316" cy="1770"/>
            </a:xfrm>
            <a:prstGeom prst="rect">
              <a:avLst/>
            </a:prstGeom>
            <a:noFill/>
          </p:spPr>
        </p:pic>
        <p:sp>
          <p:nvSpPr>
            <p:cNvPr id="1204259" name="Freeform 35"/>
            <p:cNvSpPr>
              <a:spLocks/>
            </p:cNvSpPr>
            <p:nvPr/>
          </p:nvSpPr>
          <p:spPr bwMode="auto">
            <a:xfrm>
              <a:off x="2157" y="2533"/>
              <a:ext cx="2496" cy="609"/>
            </a:xfrm>
            <a:custGeom>
              <a:avLst/>
              <a:gdLst/>
              <a:ahLst/>
              <a:cxnLst>
                <a:cxn ang="0">
                  <a:pos x="0" y="251"/>
                </a:cxn>
                <a:cxn ang="0">
                  <a:pos x="64" y="206"/>
                </a:cxn>
                <a:cxn ang="0">
                  <a:pos x="83" y="168"/>
                </a:cxn>
                <a:cxn ang="0">
                  <a:pos x="89" y="78"/>
                </a:cxn>
                <a:cxn ang="0">
                  <a:pos x="147" y="27"/>
                </a:cxn>
                <a:cxn ang="0">
                  <a:pos x="237" y="65"/>
                </a:cxn>
                <a:cxn ang="0">
                  <a:pos x="269" y="181"/>
                </a:cxn>
                <a:cxn ang="0">
                  <a:pos x="358" y="155"/>
                </a:cxn>
                <a:cxn ang="0">
                  <a:pos x="493" y="117"/>
                </a:cxn>
                <a:cxn ang="0">
                  <a:pos x="499" y="33"/>
                </a:cxn>
                <a:cxn ang="0">
                  <a:pos x="525" y="27"/>
                </a:cxn>
                <a:cxn ang="0">
                  <a:pos x="563" y="1"/>
                </a:cxn>
                <a:cxn ang="0">
                  <a:pos x="717" y="8"/>
                </a:cxn>
                <a:cxn ang="0">
                  <a:pos x="723" y="27"/>
                </a:cxn>
                <a:cxn ang="0">
                  <a:pos x="774" y="59"/>
                </a:cxn>
                <a:cxn ang="0">
                  <a:pos x="857" y="97"/>
                </a:cxn>
                <a:cxn ang="0">
                  <a:pos x="883" y="123"/>
                </a:cxn>
                <a:cxn ang="0">
                  <a:pos x="889" y="142"/>
                </a:cxn>
                <a:cxn ang="0">
                  <a:pos x="966" y="161"/>
                </a:cxn>
                <a:cxn ang="0">
                  <a:pos x="1075" y="161"/>
                </a:cxn>
                <a:cxn ang="0">
                  <a:pos x="1152" y="187"/>
                </a:cxn>
                <a:cxn ang="0">
                  <a:pos x="1158" y="213"/>
                </a:cxn>
                <a:cxn ang="0">
                  <a:pos x="1299" y="238"/>
                </a:cxn>
                <a:cxn ang="0">
                  <a:pos x="1357" y="341"/>
                </a:cxn>
                <a:cxn ang="0">
                  <a:pos x="1427" y="334"/>
                </a:cxn>
                <a:cxn ang="0">
                  <a:pos x="1485" y="296"/>
                </a:cxn>
                <a:cxn ang="0">
                  <a:pos x="1702" y="334"/>
                </a:cxn>
                <a:cxn ang="0">
                  <a:pos x="1792" y="392"/>
                </a:cxn>
                <a:cxn ang="0">
                  <a:pos x="1933" y="385"/>
                </a:cxn>
                <a:cxn ang="0">
                  <a:pos x="1958" y="392"/>
                </a:cxn>
                <a:cxn ang="0">
                  <a:pos x="1984" y="430"/>
                </a:cxn>
                <a:cxn ang="0">
                  <a:pos x="2029" y="469"/>
                </a:cxn>
                <a:cxn ang="0">
                  <a:pos x="2041" y="507"/>
                </a:cxn>
                <a:cxn ang="0">
                  <a:pos x="2054" y="526"/>
                </a:cxn>
                <a:cxn ang="0">
                  <a:pos x="2073" y="597"/>
                </a:cxn>
                <a:cxn ang="0">
                  <a:pos x="2272" y="584"/>
                </a:cxn>
                <a:cxn ang="0">
                  <a:pos x="2349" y="558"/>
                </a:cxn>
                <a:cxn ang="0">
                  <a:pos x="2496" y="609"/>
                </a:cxn>
              </a:cxnLst>
              <a:rect l="0" t="0" r="r" b="b"/>
              <a:pathLst>
                <a:path w="2496" h="609">
                  <a:moveTo>
                    <a:pt x="0" y="251"/>
                  </a:moveTo>
                  <a:cubicBezTo>
                    <a:pt x="26" y="238"/>
                    <a:pt x="44" y="226"/>
                    <a:pt x="64" y="206"/>
                  </a:cubicBezTo>
                  <a:cubicBezTo>
                    <a:pt x="68" y="192"/>
                    <a:pt x="81" y="182"/>
                    <a:pt x="83" y="168"/>
                  </a:cubicBezTo>
                  <a:cubicBezTo>
                    <a:pt x="88" y="138"/>
                    <a:pt x="79" y="106"/>
                    <a:pt x="89" y="78"/>
                  </a:cubicBezTo>
                  <a:cubicBezTo>
                    <a:pt x="95" y="61"/>
                    <a:pt x="129" y="39"/>
                    <a:pt x="147" y="27"/>
                  </a:cubicBezTo>
                  <a:cubicBezTo>
                    <a:pt x="193" y="32"/>
                    <a:pt x="216" y="25"/>
                    <a:pt x="237" y="65"/>
                  </a:cubicBezTo>
                  <a:cubicBezTo>
                    <a:pt x="242" y="119"/>
                    <a:pt x="234" y="146"/>
                    <a:pt x="269" y="181"/>
                  </a:cubicBezTo>
                  <a:cubicBezTo>
                    <a:pt x="345" y="159"/>
                    <a:pt x="316" y="168"/>
                    <a:pt x="358" y="155"/>
                  </a:cubicBezTo>
                  <a:cubicBezTo>
                    <a:pt x="407" y="119"/>
                    <a:pt x="420" y="127"/>
                    <a:pt x="493" y="117"/>
                  </a:cubicBezTo>
                  <a:cubicBezTo>
                    <a:pt x="495" y="89"/>
                    <a:pt x="490" y="59"/>
                    <a:pt x="499" y="33"/>
                  </a:cubicBezTo>
                  <a:cubicBezTo>
                    <a:pt x="502" y="25"/>
                    <a:pt x="517" y="31"/>
                    <a:pt x="525" y="27"/>
                  </a:cubicBezTo>
                  <a:cubicBezTo>
                    <a:pt x="539" y="20"/>
                    <a:pt x="563" y="1"/>
                    <a:pt x="563" y="1"/>
                  </a:cubicBezTo>
                  <a:cubicBezTo>
                    <a:pt x="614" y="3"/>
                    <a:pt x="666" y="0"/>
                    <a:pt x="717" y="8"/>
                  </a:cubicBezTo>
                  <a:cubicBezTo>
                    <a:pt x="724" y="9"/>
                    <a:pt x="719" y="22"/>
                    <a:pt x="723" y="27"/>
                  </a:cubicBezTo>
                  <a:cubicBezTo>
                    <a:pt x="734" y="40"/>
                    <a:pt x="760" y="52"/>
                    <a:pt x="774" y="59"/>
                  </a:cubicBezTo>
                  <a:cubicBezTo>
                    <a:pt x="795" y="90"/>
                    <a:pt x="823" y="86"/>
                    <a:pt x="857" y="97"/>
                  </a:cubicBezTo>
                  <a:cubicBezTo>
                    <a:pt x="866" y="106"/>
                    <a:pt x="876" y="113"/>
                    <a:pt x="883" y="123"/>
                  </a:cubicBezTo>
                  <a:cubicBezTo>
                    <a:pt x="887" y="128"/>
                    <a:pt x="884" y="138"/>
                    <a:pt x="889" y="142"/>
                  </a:cubicBezTo>
                  <a:cubicBezTo>
                    <a:pt x="910" y="159"/>
                    <a:pt x="940" y="155"/>
                    <a:pt x="966" y="161"/>
                  </a:cubicBezTo>
                  <a:cubicBezTo>
                    <a:pt x="1004" y="180"/>
                    <a:pt x="1031" y="166"/>
                    <a:pt x="1075" y="161"/>
                  </a:cubicBezTo>
                  <a:cubicBezTo>
                    <a:pt x="1079" y="162"/>
                    <a:pt x="1141" y="174"/>
                    <a:pt x="1152" y="187"/>
                  </a:cubicBezTo>
                  <a:cubicBezTo>
                    <a:pt x="1158" y="194"/>
                    <a:pt x="1151" y="207"/>
                    <a:pt x="1158" y="213"/>
                  </a:cubicBezTo>
                  <a:cubicBezTo>
                    <a:pt x="1191" y="242"/>
                    <a:pt x="1269" y="236"/>
                    <a:pt x="1299" y="238"/>
                  </a:cubicBezTo>
                  <a:cubicBezTo>
                    <a:pt x="1345" y="276"/>
                    <a:pt x="1343" y="278"/>
                    <a:pt x="1357" y="341"/>
                  </a:cubicBezTo>
                  <a:cubicBezTo>
                    <a:pt x="1380" y="339"/>
                    <a:pt x="1404" y="339"/>
                    <a:pt x="1427" y="334"/>
                  </a:cubicBezTo>
                  <a:cubicBezTo>
                    <a:pt x="1450" y="329"/>
                    <a:pt x="1461" y="303"/>
                    <a:pt x="1485" y="296"/>
                  </a:cubicBezTo>
                  <a:cubicBezTo>
                    <a:pt x="1561" y="305"/>
                    <a:pt x="1628" y="320"/>
                    <a:pt x="1702" y="334"/>
                  </a:cubicBezTo>
                  <a:cubicBezTo>
                    <a:pt x="1734" y="353"/>
                    <a:pt x="1763" y="368"/>
                    <a:pt x="1792" y="392"/>
                  </a:cubicBezTo>
                  <a:cubicBezTo>
                    <a:pt x="1839" y="390"/>
                    <a:pt x="1886" y="385"/>
                    <a:pt x="1933" y="385"/>
                  </a:cubicBezTo>
                  <a:cubicBezTo>
                    <a:pt x="1942" y="385"/>
                    <a:pt x="1953" y="385"/>
                    <a:pt x="1958" y="392"/>
                  </a:cubicBezTo>
                  <a:cubicBezTo>
                    <a:pt x="1998" y="440"/>
                    <a:pt x="1936" y="415"/>
                    <a:pt x="1984" y="430"/>
                  </a:cubicBezTo>
                  <a:cubicBezTo>
                    <a:pt x="1993" y="437"/>
                    <a:pt x="2023" y="458"/>
                    <a:pt x="2029" y="469"/>
                  </a:cubicBezTo>
                  <a:cubicBezTo>
                    <a:pt x="2035" y="481"/>
                    <a:pt x="2033" y="496"/>
                    <a:pt x="2041" y="507"/>
                  </a:cubicBezTo>
                  <a:cubicBezTo>
                    <a:pt x="2045" y="513"/>
                    <a:pt x="2050" y="520"/>
                    <a:pt x="2054" y="526"/>
                  </a:cubicBezTo>
                  <a:cubicBezTo>
                    <a:pt x="2060" y="550"/>
                    <a:pt x="2067" y="573"/>
                    <a:pt x="2073" y="597"/>
                  </a:cubicBezTo>
                  <a:cubicBezTo>
                    <a:pt x="2111" y="539"/>
                    <a:pt x="2229" y="580"/>
                    <a:pt x="2272" y="584"/>
                  </a:cubicBezTo>
                  <a:cubicBezTo>
                    <a:pt x="2301" y="578"/>
                    <a:pt x="2321" y="566"/>
                    <a:pt x="2349" y="558"/>
                  </a:cubicBezTo>
                  <a:cubicBezTo>
                    <a:pt x="2380" y="560"/>
                    <a:pt x="2496" y="535"/>
                    <a:pt x="2496" y="609"/>
                  </a:cubicBezTo>
                </a:path>
              </a:pathLst>
            </a:custGeom>
            <a:noFill/>
            <a:ln w="38100" cap="flat" cmpd="sng">
              <a:solidFill>
                <a:srgbClr val="FF00FF"/>
              </a:solidFill>
              <a:prstDash val="solid"/>
              <a:round/>
              <a:headEnd/>
              <a:tailEnd/>
            </a:ln>
            <a:effectLst/>
          </p:spPr>
          <p:txBody>
            <a:bodyPr wrap="none" anchor="ctr">
              <a:spAutoFit/>
            </a:bodyPr>
            <a:lstStyle/>
            <a:p>
              <a:endParaRPr lang="en-US"/>
            </a:p>
          </p:txBody>
        </p:sp>
      </p:grpSp>
      <p:sp>
        <p:nvSpPr>
          <p:cNvPr id="1204243" name="WordArt 19"/>
          <p:cNvSpPr>
            <a:spLocks noChangeArrowheads="1" noChangeShapeType="1" noTextEdit="1"/>
          </p:cNvSpPr>
          <p:nvPr/>
        </p:nvSpPr>
        <p:spPr bwMode="auto">
          <a:xfrm rot="2239454">
            <a:off x="6848475" y="5851525"/>
            <a:ext cx="2012950" cy="349250"/>
          </a:xfrm>
          <a:prstGeom prst="rect">
            <a:avLst/>
          </a:prstGeom>
        </p:spPr>
        <p:txBody>
          <a:bodyPr spcFirstLastPara="1" wrap="none" fromWordArt="1">
            <a:prstTxWarp prst="textArchUp">
              <a:avLst>
                <a:gd name="adj" fmla="val 10955041"/>
              </a:avLst>
            </a:prstTxWarp>
          </a:bodyPr>
          <a:lstStyle/>
          <a:p>
            <a:pPr algn="ctr"/>
            <a:r>
              <a:rPr lang="en-US" sz="1200" kern="10">
                <a:ln w="19050">
                  <a:solidFill>
                    <a:srgbClr val="FF0000"/>
                  </a:solidFill>
                  <a:round/>
                  <a:headEnd/>
                  <a:tailEnd/>
                </a:ln>
                <a:solidFill>
                  <a:srgbClr val="0066CC"/>
                </a:solidFill>
                <a:effectLst>
                  <a:outerShdw dist="35921" dir="2700000" algn="ctr" rotWithShape="0">
                    <a:srgbClr val="990000"/>
                  </a:outerShdw>
                </a:effectLst>
                <a:latin typeface="Impact"/>
              </a:rPr>
              <a:t>       Geoid       </a:t>
            </a:r>
          </a:p>
        </p:txBody>
      </p:sp>
      <p:sp>
        <p:nvSpPr>
          <p:cNvPr id="1204246" name="Line 22"/>
          <p:cNvSpPr>
            <a:spLocks noChangeShapeType="1"/>
          </p:cNvSpPr>
          <p:nvPr/>
        </p:nvSpPr>
        <p:spPr bwMode="auto">
          <a:xfrm>
            <a:off x="3798888" y="3557588"/>
            <a:ext cx="92075" cy="582612"/>
          </a:xfrm>
          <a:prstGeom prst="line">
            <a:avLst/>
          </a:prstGeom>
          <a:noFill/>
          <a:ln w="38100">
            <a:solidFill>
              <a:srgbClr val="FFFF00"/>
            </a:solidFill>
            <a:round/>
            <a:headEnd/>
            <a:tailEnd type="triangle" w="med" len="med"/>
          </a:ln>
          <a:effectLst/>
        </p:spPr>
        <p:txBody>
          <a:bodyPr anchor="ctr">
            <a:spAutoFit/>
          </a:bodyPr>
          <a:lstStyle/>
          <a:p>
            <a:endParaRPr lang="en-US"/>
          </a:p>
        </p:txBody>
      </p:sp>
      <p:sp>
        <p:nvSpPr>
          <p:cNvPr id="1204261" name="WordArt 37"/>
          <p:cNvSpPr>
            <a:spLocks noChangeArrowheads="1" noChangeShapeType="1" noTextEdit="1"/>
          </p:cNvSpPr>
          <p:nvPr/>
        </p:nvSpPr>
        <p:spPr bwMode="auto">
          <a:xfrm rot="-2338814">
            <a:off x="255588" y="5276850"/>
            <a:ext cx="2508250" cy="519113"/>
          </a:xfrm>
          <a:prstGeom prst="rect">
            <a:avLst/>
          </a:prstGeom>
        </p:spPr>
        <p:txBody>
          <a:bodyPr spcFirstLastPara="1" wrap="none" fromWordArt="1">
            <a:prstTxWarp prst="textArchUp">
              <a:avLst>
                <a:gd name="adj" fmla="val 10800000"/>
              </a:avLst>
            </a:prstTxWarp>
          </a:bodyPr>
          <a:lstStyle/>
          <a:p>
            <a:pPr algn="ctr"/>
            <a:r>
              <a:rPr lang="en-US" sz="3600" kern="10">
                <a:ln w="19050">
                  <a:solidFill>
                    <a:srgbClr val="FF00FF"/>
                  </a:solidFill>
                  <a:round/>
                  <a:headEnd/>
                  <a:tailEnd/>
                </a:ln>
                <a:solidFill>
                  <a:srgbClr val="0066CC"/>
                </a:solidFill>
                <a:effectLst>
                  <a:outerShdw dist="35921" dir="2700000" algn="ctr" rotWithShape="0">
                    <a:srgbClr val="990000"/>
                  </a:outerShdw>
                </a:effectLst>
                <a:latin typeface="Impact"/>
              </a:rPr>
              <a:t>     Earth's Surface         </a:t>
            </a:r>
          </a:p>
        </p:txBody>
      </p:sp>
      <p:sp>
        <p:nvSpPr>
          <p:cNvPr id="1204264" name="Text Box 40"/>
          <p:cNvSpPr txBox="1">
            <a:spLocks noChangeArrowheads="1"/>
          </p:cNvSpPr>
          <p:nvPr/>
        </p:nvSpPr>
        <p:spPr bwMode="auto">
          <a:xfrm>
            <a:off x="1955800" y="1276350"/>
            <a:ext cx="2987675" cy="1054100"/>
          </a:xfrm>
          <a:prstGeom prst="rect">
            <a:avLst/>
          </a:prstGeom>
          <a:noFill/>
          <a:ln w="9525">
            <a:noFill/>
            <a:miter lim="800000"/>
            <a:headEnd/>
            <a:tailEnd/>
          </a:ln>
          <a:effectLst/>
        </p:spPr>
        <p:txBody>
          <a:bodyPr>
            <a:spAutoFit/>
          </a:bodyPr>
          <a:lstStyle/>
          <a:p>
            <a:pPr algn="ctr" eaLnBrk="0" hangingPunct="0">
              <a:spcBef>
                <a:spcPct val="50000"/>
              </a:spcBef>
            </a:pPr>
            <a:r>
              <a:rPr lang="en-US">
                <a:solidFill>
                  <a:schemeClr val="bg1"/>
                </a:solidFill>
              </a:rPr>
              <a:t>N = separation between geoid and ellipsoid</a:t>
            </a:r>
          </a:p>
          <a:p>
            <a:pPr algn="ctr" eaLnBrk="0" hangingPunct="0">
              <a:spcBef>
                <a:spcPct val="50000"/>
              </a:spcBef>
            </a:pPr>
            <a:r>
              <a:rPr lang="en-US">
                <a:solidFill>
                  <a:schemeClr val="bg1"/>
                </a:solidFill>
              </a:rPr>
              <a:t>(Geoid09)</a:t>
            </a:r>
          </a:p>
        </p:txBody>
      </p:sp>
      <p:sp>
        <p:nvSpPr>
          <p:cNvPr id="1204242" name="Line 18"/>
          <p:cNvSpPr>
            <a:spLocks noChangeShapeType="1"/>
          </p:cNvSpPr>
          <p:nvPr/>
        </p:nvSpPr>
        <p:spPr bwMode="auto">
          <a:xfrm>
            <a:off x="3475038" y="3597275"/>
            <a:ext cx="254000" cy="1404938"/>
          </a:xfrm>
          <a:prstGeom prst="line">
            <a:avLst/>
          </a:prstGeom>
          <a:noFill/>
          <a:ln w="38100">
            <a:solidFill>
              <a:srgbClr val="FF3300"/>
            </a:solidFill>
            <a:prstDash val="sysDot"/>
            <a:round/>
            <a:headEnd type="triangle" w="med" len="med"/>
            <a:tailEnd type="triangle" w="med" len="med"/>
          </a:ln>
          <a:effectLst/>
        </p:spPr>
        <p:txBody>
          <a:bodyPr anchor="ctr">
            <a:spAutoFit/>
          </a:bodyPr>
          <a:lstStyle/>
          <a:p>
            <a:endParaRPr lang="en-US"/>
          </a:p>
        </p:txBody>
      </p:sp>
      <p:sp>
        <p:nvSpPr>
          <p:cNvPr id="1204267" name="Text Box 43"/>
          <p:cNvSpPr txBox="1">
            <a:spLocks noChangeArrowheads="1"/>
          </p:cNvSpPr>
          <p:nvPr/>
        </p:nvSpPr>
        <p:spPr bwMode="auto">
          <a:xfrm>
            <a:off x="2173288" y="636588"/>
            <a:ext cx="2438400" cy="641350"/>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h = elevation relative to ellipsoid (GRS80)</a:t>
            </a:r>
          </a:p>
        </p:txBody>
      </p:sp>
      <p:sp>
        <p:nvSpPr>
          <p:cNvPr id="1204268" name="Text Box 44"/>
          <p:cNvSpPr txBox="1">
            <a:spLocks noChangeArrowheads="1"/>
          </p:cNvSpPr>
          <p:nvPr/>
        </p:nvSpPr>
        <p:spPr bwMode="auto">
          <a:xfrm>
            <a:off x="241300" y="1920875"/>
            <a:ext cx="4135438" cy="1465263"/>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3399"/>
                </a:solidFill>
              </a:rPr>
              <a:t>This is what we reference our project elevations to. These are the elevations you get from the NGS datasheets and traditionally were obtained from geodetic leveling</a:t>
            </a:r>
          </a:p>
        </p:txBody>
      </p:sp>
      <p:sp>
        <p:nvSpPr>
          <p:cNvPr id="1204269" name="Text Box 45"/>
          <p:cNvSpPr txBox="1">
            <a:spLocks noChangeArrowheads="1"/>
          </p:cNvSpPr>
          <p:nvPr/>
        </p:nvSpPr>
        <p:spPr bwMode="auto">
          <a:xfrm>
            <a:off x="4613275" y="3808413"/>
            <a:ext cx="2540000" cy="366712"/>
          </a:xfrm>
          <a:prstGeom prst="rect">
            <a:avLst/>
          </a:prstGeom>
          <a:noFill/>
          <a:ln w="9525">
            <a:noFill/>
            <a:miter lim="800000"/>
            <a:headEnd/>
            <a:tailEnd/>
          </a:ln>
          <a:effectLst/>
        </p:spPr>
        <p:txBody>
          <a:bodyPr>
            <a:spAutoFit/>
          </a:bodyPr>
          <a:lstStyle/>
          <a:p>
            <a:pPr algn="ctr" eaLnBrk="0" hangingPunct="0">
              <a:spcBef>
                <a:spcPct val="50000"/>
              </a:spcBef>
            </a:pPr>
            <a:r>
              <a:rPr lang="en-US" b="1" dirty="0" smtClean="0">
                <a:solidFill>
                  <a:srgbClr val="FFFF00"/>
                </a:solidFill>
              </a:rPr>
              <a:t>H</a:t>
            </a:r>
            <a:r>
              <a:rPr lang="en-US" b="1" dirty="0" smtClean="0">
                <a:solidFill>
                  <a:srgbClr val="FF3399"/>
                </a:solidFill>
                <a:cs typeface="Arial" pitchFamily="34" charset="0"/>
              </a:rPr>
              <a:t>≈ </a:t>
            </a:r>
            <a:r>
              <a:rPr lang="en-US" b="1" dirty="0">
                <a:solidFill>
                  <a:schemeClr val="bg1"/>
                </a:solidFill>
              </a:rPr>
              <a:t>h</a:t>
            </a:r>
            <a:r>
              <a:rPr lang="en-US" b="1" dirty="0" smtClean="0"/>
              <a:t> </a:t>
            </a:r>
            <a:r>
              <a:rPr lang="en-US" b="1" dirty="0">
                <a:solidFill>
                  <a:srgbClr val="FF3399"/>
                </a:solidFill>
              </a:rPr>
              <a:t>-</a:t>
            </a:r>
            <a:r>
              <a:rPr lang="en-US" b="1" dirty="0" smtClean="0">
                <a:solidFill>
                  <a:srgbClr val="FFFF00"/>
                </a:solidFill>
              </a:rPr>
              <a:t> </a:t>
            </a:r>
            <a:r>
              <a:rPr lang="en-US" b="1" dirty="0">
                <a:solidFill>
                  <a:srgbClr val="FF5050"/>
                </a:solidFill>
              </a:rPr>
              <a:t>N</a:t>
            </a:r>
          </a:p>
        </p:txBody>
      </p:sp>
      <p:sp>
        <p:nvSpPr>
          <p:cNvPr id="1204270" name="Text Box 46"/>
          <p:cNvSpPr txBox="1">
            <a:spLocks noChangeArrowheads="1"/>
          </p:cNvSpPr>
          <p:nvPr/>
        </p:nvSpPr>
        <p:spPr bwMode="auto">
          <a:xfrm>
            <a:off x="5710238" y="438150"/>
            <a:ext cx="3433762" cy="1739900"/>
          </a:xfrm>
          <a:prstGeom prst="rect">
            <a:avLst/>
          </a:prstGeom>
          <a:noFill/>
          <a:ln w="9525">
            <a:noFill/>
            <a:miter lim="800000"/>
            <a:headEnd/>
            <a:tailEnd/>
          </a:ln>
          <a:effectLst/>
        </p:spPr>
        <p:txBody>
          <a:bodyPr>
            <a:spAutoFit/>
          </a:bodyPr>
          <a:lstStyle/>
          <a:p>
            <a:pPr eaLnBrk="0" hangingPunct="0">
              <a:spcBef>
                <a:spcPct val="20000"/>
              </a:spcBef>
              <a:buClr>
                <a:srgbClr val="FF3300"/>
              </a:buClr>
            </a:pPr>
            <a:r>
              <a:rPr lang="en-US" b="1">
                <a:solidFill>
                  <a:schemeClr val="bg1"/>
                </a:solidFill>
              </a:rPr>
              <a:t>The geoid is the equipotential surface of the earth’s attraction and rotation which, on the average, coincides with mean sea level in the open ocean.</a:t>
            </a:r>
          </a:p>
        </p:txBody>
      </p:sp>
      <p:sp>
        <p:nvSpPr>
          <p:cNvPr id="1204271" name="Text Box 47"/>
          <p:cNvSpPr txBox="1">
            <a:spLocks noChangeArrowheads="1"/>
          </p:cNvSpPr>
          <p:nvPr/>
        </p:nvSpPr>
        <p:spPr bwMode="auto">
          <a:xfrm>
            <a:off x="5710238" y="219075"/>
            <a:ext cx="3433762" cy="1465263"/>
          </a:xfrm>
          <a:prstGeom prst="rect">
            <a:avLst/>
          </a:prstGeom>
          <a:noFill/>
          <a:ln w="9525">
            <a:noFill/>
            <a:miter lim="800000"/>
            <a:headEnd/>
            <a:tailEnd/>
          </a:ln>
          <a:effectLst/>
        </p:spPr>
        <p:txBody>
          <a:bodyPr>
            <a:spAutoFit/>
          </a:bodyPr>
          <a:lstStyle/>
          <a:p>
            <a:pPr eaLnBrk="0" hangingPunct="0">
              <a:spcBef>
                <a:spcPct val="20000"/>
              </a:spcBef>
              <a:buClr>
                <a:srgbClr val="FF3300"/>
              </a:buClr>
            </a:pPr>
            <a:r>
              <a:rPr lang="en-US" b="1">
                <a:solidFill>
                  <a:srgbClr val="FFFF00"/>
                </a:solidFill>
              </a:rPr>
              <a:t>They are instead referenced to the GRS80 ellipsoid, that squashed sphere that best fits the earth and is used for NAD83</a:t>
            </a:r>
          </a:p>
        </p:txBody>
      </p:sp>
      <p:sp>
        <p:nvSpPr>
          <p:cNvPr id="1204272" name="Line 48"/>
          <p:cNvSpPr>
            <a:spLocks noChangeShapeType="1"/>
          </p:cNvSpPr>
          <p:nvPr/>
        </p:nvSpPr>
        <p:spPr bwMode="auto">
          <a:xfrm flipH="1">
            <a:off x="6065838" y="2193925"/>
            <a:ext cx="1096962" cy="2906713"/>
          </a:xfrm>
          <a:prstGeom prst="line">
            <a:avLst/>
          </a:prstGeom>
          <a:noFill/>
          <a:ln w="38100">
            <a:solidFill>
              <a:srgbClr val="FF3300"/>
            </a:solidFill>
            <a:round/>
            <a:headEnd/>
            <a:tailEnd type="triangle" w="med" len="med"/>
          </a:ln>
          <a:effectLst/>
        </p:spPr>
        <p:txBody>
          <a:bodyPr wrap="none" anchor="ctr">
            <a:spAutoFit/>
          </a:bodyPr>
          <a:lstStyle/>
          <a:p>
            <a:endParaRPr lang="en-US"/>
          </a:p>
        </p:txBody>
      </p:sp>
      <p:sp>
        <p:nvSpPr>
          <p:cNvPr id="1204273" name="Line 49"/>
          <p:cNvSpPr>
            <a:spLocks noChangeShapeType="1"/>
          </p:cNvSpPr>
          <p:nvPr/>
        </p:nvSpPr>
        <p:spPr bwMode="auto">
          <a:xfrm flipH="1">
            <a:off x="5221288" y="1384300"/>
            <a:ext cx="2611437" cy="2079625"/>
          </a:xfrm>
          <a:prstGeom prst="line">
            <a:avLst/>
          </a:prstGeom>
          <a:noFill/>
          <a:ln w="38100">
            <a:solidFill>
              <a:srgbClr val="FFFF00"/>
            </a:solidFill>
            <a:round/>
            <a:headEnd/>
            <a:tailEnd type="triangle" w="med" len="med"/>
          </a:ln>
          <a:effectLst/>
        </p:spPr>
        <p:txBody>
          <a:bodyPr anchor="ctr">
            <a:spAutoFit/>
          </a:bodyPr>
          <a:lstStyle/>
          <a:p>
            <a:endParaRPr lang="en-US"/>
          </a:p>
        </p:txBody>
      </p:sp>
      <p:pic>
        <p:nvPicPr>
          <p:cNvPr id="1204276" name="Picture 52" descr="MCj02291470000[1]"/>
          <p:cNvPicPr>
            <a:picLocks noChangeAspect="1" noChangeArrowheads="1"/>
          </p:cNvPicPr>
          <p:nvPr/>
        </p:nvPicPr>
        <p:blipFill>
          <a:blip r:embed="rId7" cstate="print"/>
          <a:srcRect/>
          <a:stretch>
            <a:fillRect/>
          </a:stretch>
        </p:blipFill>
        <p:spPr bwMode="auto">
          <a:xfrm>
            <a:off x="482600" y="212725"/>
            <a:ext cx="3544888" cy="2651125"/>
          </a:xfrm>
          <a:prstGeom prst="rect">
            <a:avLst/>
          </a:prstGeom>
          <a:noFill/>
        </p:spPr>
      </p:pic>
      <p:sp>
        <p:nvSpPr>
          <p:cNvPr id="1204281" name="Text Box 57"/>
          <p:cNvSpPr txBox="1">
            <a:spLocks noChangeArrowheads="1"/>
          </p:cNvSpPr>
          <p:nvPr/>
        </p:nvSpPr>
        <p:spPr bwMode="auto">
          <a:xfrm>
            <a:off x="485775" y="2425700"/>
            <a:ext cx="5110163" cy="915988"/>
          </a:xfrm>
          <a:prstGeom prst="rect">
            <a:avLst/>
          </a:prstGeom>
          <a:noFill/>
          <a:ln w="9525">
            <a:noFill/>
            <a:miter lim="800000"/>
            <a:headEnd/>
            <a:tailEnd/>
          </a:ln>
          <a:effectLst/>
        </p:spPr>
        <p:txBody>
          <a:bodyPr>
            <a:spAutoFit/>
          </a:bodyPr>
          <a:lstStyle/>
          <a:p>
            <a:pPr eaLnBrk="0" hangingPunct="0">
              <a:spcBef>
                <a:spcPct val="20000"/>
              </a:spcBef>
              <a:buClr>
                <a:srgbClr val="FF3300"/>
              </a:buClr>
            </a:pPr>
            <a:r>
              <a:rPr lang="en-US" b="1">
                <a:solidFill>
                  <a:schemeClr val="bg1"/>
                </a:solidFill>
              </a:rPr>
              <a:t>Let’s take a look at the difference between NAVD88 elevations (orthometric heights) and the ellipsoid heights from GPS</a:t>
            </a:r>
          </a:p>
        </p:txBody>
      </p:sp>
      <p:sp>
        <p:nvSpPr>
          <p:cNvPr id="1204247" name="Line 23"/>
          <p:cNvSpPr>
            <a:spLocks noChangeShapeType="1"/>
          </p:cNvSpPr>
          <p:nvPr/>
        </p:nvSpPr>
        <p:spPr bwMode="auto">
          <a:xfrm flipH="1" flipV="1">
            <a:off x="3911600" y="4130675"/>
            <a:ext cx="193675" cy="676275"/>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204282" name="Text Box 58"/>
          <p:cNvSpPr txBox="1">
            <a:spLocks noChangeArrowheads="1"/>
          </p:cNvSpPr>
          <p:nvPr/>
        </p:nvSpPr>
        <p:spPr bwMode="auto">
          <a:xfrm rot="-1113828">
            <a:off x="3830638" y="4294188"/>
            <a:ext cx="671512" cy="366712"/>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chemeClr val="bg1"/>
                </a:solidFill>
              </a:rPr>
              <a:t>H</a:t>
            </a:r>
          </a:p>
        </p:txBody>
      </p:sp>
      <p:sp>
        <p:nvSpPr>
          <p:cNvPr id="1204283" name="Line 59"/>
          <p:cNvSpPr>
            <a:spLocks noChangeShapeType="1"/>
          </p:cNvSpPr>
          <p:nvPr/>
        </p:nvSpPr>
        <p:spPr bwMode="auto">
          <a:xfrm flipH="1" flipV="1">
            <a:off x="3919538" y="4151313"/>
            <a:ext cx="193675" cy="676275"/>
          </a:xfrm>
          <a:prstGeom prst="line">
            <a:avLst/>
          </a:prstGeom>
          <a:noFill/>
          <a:ln w="38100">
            <a:solidFill>
              <a:schemeClr val="bg1"/>
            </a:solidFill>
            <a:round/>
            <a:headEnd/>
            <a:tailEnd type="triangle" w="med" len="med"/>
          </a:ln>
          <a:effectLst/>
        </p:spPr>
        <p:txBody>
          <a:bodyPr anchor="ctr">
            <a:spAutoFit/>
          </a:bodyPr>
          <a:lstStyle/>
          <a:p>
            <a:endParaRPr lang="en-US"/>
          </a:p>
        </p:txBody>
      </p:sp>
      <p:sp>
        <p:nvSpPr>
          <p:cNvPr id="1204284" name="Text Box 60"/>
          <p:cNvSpPr txBox="1">
            <a:spLocks noChangeArrowheads="1"/>
          </p:cNvSpPr>
          <p:nvPr/>
        </p:nvSpPr>
        <p:spPr bwMode="auto">
          <a:xfrm>
            <a:off x="592138" y="2393950"/>
            <a:ext cx="4398962" cy="915988"/>
          </a:xfrm>
          <a:prstGeom prst="rect">
            <a:avLst/>
          </a:prstGeom>
          <a:noFill/>
          <a:ln w="9525">
            <a:noFill/>
            <a:miter lim="800000"/>
            <a:headEnd/>
            <a:tailEnd/>
          </a:ln>
          <a:effectLst/>
        </p:spPr>
        <p:txBody>
          <a:bodyPr>
            <a:spAutoFit/>
          </a:bodyPr>
          <a:lstStyle/>
          <a:p>
            <a:pPr eaLnBrk="0" hangingPunct="0">
              <a:spcBef>
                <a:spcPct val="20000"/>
              </a:spcBef>
              <a:buClr>
                <a:srgbClr val="FF3300"/>
              </a:buClr>
            </a:pPr>
            <a:r>
              <a:rPr lang="en-US" b="1">
                <a:solidFill>
                  <a:srgbClr val="FFFF00"/>
                </a:solidFill>
              </a:rPr>
              <a:t>GPS heights are not related to either orthometric or hydraulic/tidal elevations.</a:t>
            </a:r>
          </a:p>
        </p:txBody>
      </p:sp>
      <p:sp>
        <p:nvSpPr>
          <p:cNvPr id="1204285" name="Text Box 61"/>
          <p:cNvSpPr txBox="1">
            <a:spLocks noChangeArrowheads="1"/>
          </p:cNvSpPr>
          <p:nvPr/>
        </p:nvSpPr>
        <p:spPr bwMode="auto">
          <a:xfrm rot="-375168">
            <a:off x="3657600" y="3575050"/>
            <a:ext cx="671513" cy="366713"/>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h</a:t>
            </a:r>
          </a:p>
        </p:txBody>
      </p:sp>
      <p:sp>
        <p:nvSpPr>
          <p:cNvPr id="1204287" name="Text Box 63"/>
          <p:cNvSpPr txBox="1">
            <a:spLocks noChangeArrowheads="1"/>
          </p:cNvSpPr>
          <p:nvPr/>
        </p:nvSpPr>
        <p:spPr bwMode="auto">
          <a:xfrm rot="-1113828">
            <a:off x="3116263" y="4529138"/>
            <a:ext cx="671512" cy="366712"/>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6600"/>
                </a:solidFill>
              </a:rPr>
              <a:t>N</a:t>
            </a:r>
          </a:p>
        </p:txBody>
      </p:sp>
      <p:sp>
        <p:nvSpPr>
          <p:cNvPr id="1204288" name="Text Box 64"/>
          <p:cNvSpPr txBox="1">
            <a:spLocks noChangeArrowheads="1"/>
          </p:cNvSpPr>
          <p:nvPr/>
        </p:nvSpPr>
        <p:spPr bwMode="auto">
          <a:xfrm>
            <a:off x="4562475" y="1973263"/>
            <a:ext cx="4135438" cy="915987"/>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3399"/>
                </a:solidFill>
              </a:rPr>
              <a:t>To convert GPS derived heights to NAVD88 you must use the latest geoid model (currently Geoid09)</a:t>
            </a:r>
          </a:p>
        </p:txBody>
      </p:sp>
      <p:sp>
        <p:nvSpPr>
          <p:cNvPr id="1204289" name="Text Box 65"/>
          <p:cNvSpPr txBox="1">
            <a:spLocks noChangeArrowheads="1"/>
          </p:cNvSpPr>
          <p:nvPr/>
        </p:nvSpPr>
        <p:spPr bwMode="auto">
          <a:xfrm>
            <a:off x="1782763" y="0"/>
            <a:ext cx="4135437" cy="641350"/>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3399"/>
                </a:solidFill>
              </a:rPr>
              <a:t>H = elevation relative to geoid (orthometric or NAVD88)</a:t>
            </a:r>
          </a:p>
        </p:txBody>
      </p:sp>
      <p:pic>
        <p:nvPicPr>
          <p:cNvPr id="1204294" name="Picture 70" descr="ch03_GPS_sa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566565">
            <a:off x="8353425" y="2433638"/>
            <a:ext cx="790575" cy="711200"/>
          </a:xfrm>
          <a:prstGeom prst="rect">
            <a:avLst/>
          </a:prstGeom>
          <a:noFill/>
        </p:spPr>
      </p:pic>
      <p:pic>
        <p:nvPicPr>
          <p:cNvPr id="1204295" name="Picture 71" descr="ch03_GPS_sa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566565">
            <a:off x="4972050" y="552450"/>
            <a:ext cx="790575" cy="711200"/>
          </a:xfrm>
          <a:prstGeom prst="rect">
            <a:avLst/>
          </a:prstGeom>
          <a:noFill/>
        </p:spPr>
      </p:pic>
      <p:pic>
        <p:nvPicPr>
          <p:cNvPr id="1204296" name="Picture 72" descr="ch03_GPS_sa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566565">
            <a:off x="812800" y="1101725"/>
            <a:ext cx="790575" cy="711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4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204276"/>
                                        </p:tgtEl>
                                      </p:cBhvr>
                                      <p:by x="10000" y="10000"/>
                                    </p:animScale>
                                  </p:childTnLst>
                                </p:cTn>
                              </p:par>
                              <p:par>
                                <p:cTn id="11" presetID="1" presetClass="exit" presetSubtype="0" fill="hold" nodeType="withEffect">
                                  <p:stCondLst>
                                    <p:cond delay="0"/>
                                  </p:stCondLst>
                                  <p:childTnLst>
                                    <p:set>
                                      <p:cBhvr>
                                        <p:cTn id="12" dur="1" fill="hold">
                                          <p:stCondLst>
                                            <p:cond delay="0"/>
                                          </p:stCondLst>
                                        </p:cTn>
                                        <p:tgtEl>
                                          <p:spTgt spid="1204290"/>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1.66667E-6 7.40741E-7 C 0.04393 0.00162 0.08785 0.00324 0.129 0.02222 C 0.17014 0.0412 0.22518 0.07708 0.2467 0.11412 C 0.26823 0.15115 0.26007 0.20324 0.25781 0.24444 C 0.25556 0.28564 0.24427 0.33727 0.23334 0.36134 C 0.2224 0.38541 0.19913 0.38495 0.19219 0.38958 " pathEditMode="relative" ptsTypes="aaaaaA">
                                      <p:cBhvr>
                                        <p:cTn id="14" dur="2000" fill="hold"/>
                                        <p:tgtEl>
                                          <p:spTgt spid="1204276"/>
                                        </p:tgtEl>
                                        <p:attrNameLst>
                                          <p:attrName>ppt_x</p:attrName>
                                          <p:attrName>ppt_y</p:attrName>
                                        </p:attrNameLst>
                                      </p:cBhvr>
                                    </p:animMotion>
                                  </p:childTnLst>
                                </p:cTn>
                              </p:par>
                              <p:par>
                                <p:cTn id="15" presetID="2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04261"/>
                                        </p:tgtEl>
                                        <p:attrNameLst>
                                          <p:attrName>style.visibility</p:attrName>
                                        </p:attrNameLst>
                                      </p:cBhvr>
                                      <p:to>
                                        <p:strVal val="visible"/>
                                      </p:to>
                                    </p:set>
                                    <p:animEffect transition="in" filter="fade">
                                      <p:cBhvr>
                                        <p:cTn id="20" dur="1000"/>
                                        <p:tgtEl>
                                          <p:spTgt spid="120426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204281"/>
                                        </p:tgtEl>
                                        <p:attrNameLst>
                                          <p:attrName>style.visibility</p:attrName>
                                        </p:attrNameLst>
                                      </p:cBhvr>
                                      <p:to>
                                        <p:strVal val="visible"/>
                                      </p:to>
                                    </p:set>
                                    <p:animEffect transition="in" filter="fade">
                                      <p:cBhvr>
                                        <p:cTn id="23" dur="2000"/>
                                        <p:tgtEl>
                                          <p:spTgt spid="1204281"/>
                                        </p:tgtEl>
                                      </p:cBhvr>
                                    </p:animEffect>
                                  </p:childTnLst>
                                </p:cTn>
                              </p:par>
                            </p:childTnLst>
                          </p:cTn>
                        </p:par>
                        <p:par>
                          <p:cTn id="24" fill="hold">
                            <p:stCondLst>
                              <p:cond delay="5000"/>
                            </p:stCondLst>
                            <p:childTnLst>
                              <p:par>
                                <p:cTn id="25" presetID="1" presetClass="entr" presetSubtype="0" fill="hold" nodeType="afterEffect">
                                  <p:stCondLst>
                                    <p:cond delay="0"/>
                                  </p:stCondLst>
                                  <p:childTnLst>
                                    <p:set>
                                      <p:cBhvr>
                                        <p:cTn id="26" dur="1" fill="hold">
                                          <p:stCondLst>
                                            <p:cond delay="0"/>
                                          </p:stCondLst>
                                        </p:cTn>
                                        <p:tgtEl>
                                          <p:spTgt spid="12042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04241"/>
                                        </p:tgtEl>
                                        <p:attrNameLst>
                                          <p:attrName>style.visibility</p:attrName>
                                        </p:attrNameLst>
                                      </p:cBhvr>
                                      <p:to>
                                        <p:strVal val="visible"/>
                                      </p:to>
                                    </p:set>
                                    <p:animEffect transition="in" filter="wipe(down)">
                                      <p:cBhvr>
                                        <p:cTn id="31" dur="1000"/>
                                        <p:tgtEl>
                                          <p:spTgt spid="1204241"/>
                                        </p:tgtEl>
                                      </p:cBhvr>
                                    </p:animEffect>
                                  </p:childTnLst>
                                </p:cTn>
                              </p:par>
                              <p:par>
                                <p:cTn id="32" presetID="1" presetClass="exit" presetSubtype="0" fill="hold" nodeType="withEffect">
                                  <p:stCondLst>
                                    <p:cond delay="0"/>
                                  </p:stCondLst>
                                  <p:childTnLst>
                                    <p:set>
                                      <p:cBhvr>
                                        <p:cTn id="33" dur="1" fill="hold">
                                          <p:stCondLst>
                                            <p:cond delay="0"/>
                                          </p:stCondLst>
                                        </p:cTn>
                                        <p:tgtEl>
                                          <p:spTgt spid="120429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1204281"/>
                                        </p:tgtEl>
                                      </p:cBhvr>
                                    </p:animEffect>
                                    <p:set>
                                      <p:cBhvr>
                                        <p:cTn id="36" dur="1" fill="hold">
                                          <p:stCondLst>
                                            <p:cond delay="1999"/>
                                          </p:stCondLst>
                                        </p:cTn>
                                        <p:tgtEl>
                                          <p:spTgt spid="120428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04243"/>
                                        </p:tgtEl>
                                        <p:attrNameLst>
                                          <p:attrName>style.visibility</p:attrName>
                                        </p:attrNameLst>
                                      </p:cBhvr>
                                      <p:to>
                                        <p:strVal val="visible"/>
                                      </p:to>
                                    </p:set>
                                    <p:animEffect transition="in" filter="fade">
                                      <p:cBhvr>
                                        <p:cTn id="39" dur="2000"/>
                                        <p:tgtEl>
                                          <p:spTgt spid="12042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04270"/>
                                        </p:tgtEl>
                                        <p:attrNameLst>
                                          <p:attrName>style.visibility</p:attrName>
                                        </p:attrNameLst>
                                      </p:cBhvr>
                                      <p:to>
                                        <p:strVal val="visible"/>
                                      </p:to>
                                    </p:set>
                                    <p:animEffect transition="in" filter="fade">
                                      <p:cBhvr>
                                        <p:cTn id="42" dur="2000"/>
                                        <p:tgtEl>
                                          <p:spTgt spid="1204270"/>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204272"/>
                                        </p:tgtEl>
                                        <p:attrNameLst>
                                          <p:attrName>style.visibility</p:attrName>
                                        </p:attrNameLst>
                                      </p:cBhvr>
                                      <p:to>
                                        <p:strVal val="visible"/>
                                      </p:to>
                                    </p:set>
                                    <p:animEffect transition="in" filter="wipe(up)">
                                      <p:cBhvr>
                                        <p:cTn id="46" dur="500"/>
                                        <p:tgtEl>
                                          <p:spTgt spid="1204272"/>
                                        </p:tgtEl>
                                      </p:cBhvr>
                                    </p:animEffect>
                                  </p:childTnLst>
                                </p:cTn>
                              </p:par>
                            </p:childTnLst>
                          </p:cTn>
                        </p:par>
                        <p:par>
                          <p:cTn id="47" fill="hold">
                            <p:stCondLst>
                              <p:cond delay="2500"/>
                            </p:stCondLst>
                            <p:childTnLst>
                              <p:par>
                                <p:cTn id="48" presetID="10" presetClass="entr" presetSubtype="0" fill="hold" grpId="0" nodeType="afterEffect">
                                  <p:stCondLst>
                                    <p:cond delay="1000"/>
                                  </p:stCondLst>
                                  <p:childTnLst>
                                    <p:set>
                                      <p:cBhvr>
                                        <p:cTn id="49" dur="1" fill="hold">
                                          <p:stCondLst>
                                            <p:cond delay="0"/>
                                          </p:stCondLst>
                                        </p:cTn>
                                        <p:tgtEl>
                                          <p:spTgt spid="1204268"/>
                                        </p:tgtEl>
                                        <p:attrNameLst>
                                          <p:attrName>style.visibility</p:attrName>
                                        </p:attrNameLst>
                                      </p:cBhvr>
                                      <p:to>
                                        <p:strVal val="visible"/>
                                      </p:to>
                                    </p:set>
                                    <p:animEffect transition="in" filter="fade">
                                      <p:cBhvr>
                                        <p:cTn id="50" dur="1000"/>
                                        <p:tgtEl>
                                          <p:spTgt spid="1204268"/>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1204289"/>
                                        </p:tgtEl>
                                        <p:attrNameLst>
                                          <p:attrName>style.visibility</p:attrName>
                                        </p:attrNameLst>
                                      </p:cBhvr>
                                      <p:to>
                                        <p:strVal val="visible"/>
                                      </p:to>
                                    </p:set>
                                    <p:animEffect transition="in" filter="fade">
                                      <p:cBhvr>
                                        <p:cTn id="54" dur="1000"/>
                                        <p:tgtEl>
                                          <p:spTgt spid="1204289"/>
                                        </p:tgtEl>
                                      </p:cBhvr>
                                    </p:animEffect>
                                  </p:childTnLst>
                                </p:cTn>
                              </p:par>
                              <p:par>
                                <p:cTn id="55" presetID="22" presetClass="entr" presetSubtype="4" fill="hold" grpId="0" nodeType="withEffect">
                                  <p:stCondLst>
                                    <p:cond delay="1000"/>
                                  </p:stCondLst>
                                  <p:childTnLst>
                                    <p:set>
                                      <p:cBhvr>
                                        <p:cTn id="56" dur="1" fill="hold">
                                          <p:stCondLst>
                                            <p:cond delay="0"/>
                                          </p:stCondLst>
                                        </p:cTn>
                                        <p:tgtEl>
                                          <p:spTgt spid="1204247"/>
                                        </p:tgtEl>
                                        <p:attrNameLst>
                                          <p:attrName>style.visibility</p:attrName>
                                        </p:attrNameLst>
                                      </p:cBhvr>
                                      <p:to>
                                        <p:strVal val="visible"/>
                                      </p:to>
                                    </p:set>
                                    <p:animEffect transition="in" filter="wipe(down)">
                                      <p:cBhvr>
                                        <p:cTn id="57" dur="1000"/>
                                        <p:tgtEl>
                                          <p:spTgt spid="1204247"/>
                                        </p:tgtEl>
                                      </p:cBhvr>
                                    </p:animEffect>
                                  </p:childTnLst>
                                </p:cTn>
                              </p:par>
                            </p:childTnLst>
                          </p:cTn>
                        </p:par>
                        <p:par>
                          <p:cTn id="58" fill="hold">
                            <p:stCondLst>
                              <p:cond delay="6500"/>
                            </p:stCondLst>
                            <p:childTnLst>
                              <p:par>
                                <p:cTn id="59" presetID="22" presetClass="entr" presetSubtype="4" fill="hold" grpId="0" nodeType="afterEffect">
                                  <p:stCondLst>
                                    <p:cond delay="0"/>
                                  </p:stCondLst>
                                  <p:childTnLst>
                                    <p:set>
                                      <p:cBhvr>
                                        <p:cTn id="60" dur="1" fill="hold">
                                          <p:stCondLst>
                                            <p:cond delay="0"/>
                                          </p:stCondLst>
                                        </p:cTn>
                                        <p:tgtEl>
                                          <p:spTgt spid="1204282"/>
                                        </p:tgtEl>
                                        <p:attrNameLst>
                                          <p:attrName>style.visibility</p:attrName>
                                        </p:attrNameLst>
                                      </p:cBhvr>
                                      <p:to>
                                        <p:strVal val="visible"/>
                                      </p:to>
                                    </p:set>
                                    <p:animEffect transition="in" filter="wipe(down)">
                                      <p:cBhvr>
                                        <p:cTn id="61" dur="500"/>
                                        <p:tgtEl>
                                          <p:spTgt spid="1204282"/>
                                        </p:tgtEl>
                                      </p:cBhvr>
                                    </p:animEffect>
                                  </p:childTnLst>
                                </p:cTn>
                              </p:par>
                              <p:par>
                                <p:cTn id="62" presetID="35" presetClass="emph" presetSubtype="0" repeatCount="indefinite" fill="hold" grpId="1" nodeType="withEffect">
                                  <p:stCondLst>
                                    <p:cond delay="0"/>
                                  </p:stCondLst>
                                  <p:endCondLst>
                                    <p:cond evt="onNext" delay="0">
                                      <p:tgtEl>
                                        <p:sldTgt/>
                                      </p:tgtEl>
                                    </p:cond>
                                  </p:endCondLst>
                                  <p:childTnLst>
                                    <p:anim calcmode="discrete" valueType="str">
                                      <p:cBhvr>
                                        <p:cTn id="63" dur="1000" fill="hold"/>
                                        <p:tgtEl>
                                          <p:spTgt spid="1204247"/>
                                        </p:tgtEl>
                                        <p:attrNameLst>
                                          <p:attrName>style.visibility</p:attrName>
                                        </p:attrNameLst>
                                      </p:cBhvr>
                                      <p:tavLst>
                                        <p:tav tm="0">
                                          <p:val>
                                            <p:strVal val="hidden"/>
                                          </p:val>
                                        </p:tav>
                                        <p:tav tm="50000">
                                          <p:val>
                                            <p:strVal val="visible"/>
                                          </p:val>
                                        </p:tav>
                                      </p:tavLst>
                                    </p:anim>
                                  </p:childTnLst>
                                </p:cTn>
                              </p:par>
                            </p:childTnLst>
                          </p:cTn>
                        </p:par>
                        <p:par>
                          <p:cTn id="64" fill="hold">
                            <p:stCondLst>
                              <p:cond delay="7500"/>
                            </p:stCondLst>
                            <p:childTnLst>
                              <p:par>
                                <p:cTn id="65" presetID="1" presetClass="entr" presetSubtype="0" fill="hold" nodeType="afterEffect">
                                  <p:stCondLst>
                                    <p:cond delay="0"/>
                                  </p:stCondLst>
                                  <p:childTnLst>
                                    <p:set>
                                      <p:cBhvr>
                                        <p:cTn id="66" dur="1" fill="hold">
                                          <p:stCondLst>
                                            <p:cond delay="0"/>
                                          </p:stCondLst>
                                        </p:cTn>
                                        <p:tgtEl>
                                          <p:spTgt spid="12042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20429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204283"/>
                                        </p:tgtEl>
                                        <p:attrNameLst>
                                          <p:attrName>style.visibility</p:attrName>
                                        </p:attrNameLst>
                                      </p:cBhvr>
                                      <p:to>
                                        <p:strVal val="visible"/>
                                      </p:to>
                                    </p:set>
                                  </p:childTnLst>
                                </p:cTn>
                              </p:par>
                              <p:par>
                                <p:cTn id="73" presetID="10" presetClass="entr" presetSubtype="0" fill="hold" grpId="1" nodeType="withEffect">
                                  <p:stCondLst>
                                    <p:cond delay="0"/>
                                  </p:stCondLst>
                                  <p:childTnLst>
                                    <p:set>
                                      <p:cBhvr>
                                        <p:cTn id="74" dur="1" fill="hold">
                                          <p:stCondLst>
                                            <p:cond delay="0"/>
                                          </p:stCondLst>
                                        </p:cTn>
                                        <p:tgtEl>
                                          <p:spTgt spid="1204284"/>
                                        </p:tgtEl>
                                        <p:attrNameLst>
                                          <p:attrName>style.visibility</p:attrName>
                                        </p:attrNameLst>
                                      </p:cBhvr>
                                      <p:to>
                                        <p:strVal val="visible"/>
                                      </p:to>
                                    </p:set>
                                    <p:animEffect transition="in" filter="fade">
                                      <p:cBhvr>
                                        <p:cTn id="75" dur="2000"/>
                                        <p:tgtEl>
                                          <p:spTgt spid="1204284"/>
                                        </p:tgtEl>
                                      </p:cBhvr>
                                    </p:animEffect>
                                  </p:childTnLst>
                                </p:cTn>
                              </p:par>
                              <p:par>
                                <p:cTn id="76" presetID="10" presetClass="exit" presetSubtype="0" fill="hold" grpId="1" nodeType="withEffect">
                                  <p:stCondLst>
                                    <p:cond delay="0"/>
                                  </p:stCondLst>
                                  <p:childTnLst>
                                    <p:animEffect transition="out" filter="fade">
                                      <p:cBhvr>
                                        <p:cTn id="77" dur="2000"/>
                                        <p:tgtEl>
                                          <p:spTgt spid="1204268"/>
                                        </p:tgtEl>
                                      </p:cBhvr>
                                    </p:animEffect>
                                    <p:set>
                                      <p:cBhvr>
                                        <p:cTn id="78" dur="1" fill="hold">
                                          <p:stCondLst>
                                            <p:cond delay="1999"/>
                                          </p:stCondLst>
                                        </p:cTn>
                                        <p:tgtEl>
                                          <p:spTgt spid="120426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204272"/>
                                        </p:tgtEl>
                                      </p:cBhvr>
                                    </p:animEffect>
                                    <p:set>
                                      <p:cBhvr>
                                        <p:cTn id="81" dur="1" fill="hold">
                                          <p:stCondLst>
                                            <p:cond delay="999"/>
                                          </p:stCondLst>
                                        </p:cTn>
                                        <p:tgtEl>
                                          <p:spTgt spid="120427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000"/>
                                        <p:tgtEl>
                                          <p:spTgt spid="1204270"/>
                                        </p:tgtEl>
                                      </p:cBhvr>
                                    </p:animEffect>
                                    <p:set>
                                      <p:cBhvr>
                                        <p:cTn id="84" dur="1" fill="hold">
                                          <p:stCondLst>
                                            <p:cond delay="1999"/>
                                          </p:stCondLst>
                                        </p:cTn>
                                        <p:tgtEl>
                                          <p:spTgt spid="1204270"/>
                                        </p:tgtEl>
                                        <p:attrNameLst>
                                          <p:attrName>style.visibility</p:attrName>
                                        </p:attrNameLst>
                                      </p:cBhvr>
                                      <p:to>
                                        <p:strVal val="hidden"/>
                                      </p:to>
                                    </p:set>
                                  </p:childTnLst>
                                </p:cTn>
                              </p:par>
                            </p:childTnLst>
                          </p:cTn>
                        </p:par>
                        <p:par>
                          <p:cTn id="85" fill="hold">
                            <p:stCondLst>
                              <p:cond delay="2000"/>
                            </p:stCondLst>
                            <p:childTnLst>
                              <p:par>
                                <p:cTn id="86" presetID="22" presetClass="entr" presetSubtype="4" fill="hold" grpId="0" nodeType="afterEffect">
                                  <p:stCondLst>
                                    <p:cond delay="1500"/>
                                  </p:stCondLst>
                                  <p:childTnLst>
                                    <p:set>
                                      <p:cBhvr>
                                        <p:cTn id="87" dur="1" fill="hold">
                                          <p:stCondLst>
                                            <p:cond delay="0"/>
                                          </p:stCondLst>
                                        </p:cTn>
                                        <p:tgtEl>
                                          <p:spTgt spid="1204233"/>
                                        </p:tgtEl>
                                        <p:attrNameLst>
                                          <p:attrName>style.visibility</p:attrName>
                                        </p:attrNameLst>
                                      </p:cBhvr>
                                      <p:to>
                                        <p:strVal val="visible"/>
                                      </p:to>
                                    </p:set>
                                    <p:animEffect transition="in" filter="wipe(down)">
                                      <p:cBhvr>
                                        <p:cTn id="88" dur="500"/>
                                        <p:tgtEl>
                                          <p:spTgt spid="1204233"/>
                                        </p:tgtEl>
                                      </p:cBhvr>
                                    </p:animEffect>
                                  </p:childTnLst>
                                </p:cTn>
                              </p:par>
                            </p:childTnLst>
                          </p:cTn>
                        </p:par>
                        <p:par>
                          <p:cTn id="89" fill="hold">
                            <p:stCondLst>
                              <p:cond delay="4000"/>
                            </p:stCondLst>
                            <p:childTnLst>
                              <p:par>
                                <p:cTn id="90" presetID="10" presetClass="entr" presetSubtype="0" fill="hold" grpId="0" nodeType="afterEffect">
                                  <p:stCondLst>
                                    <p:cond delay="0"/>
                                  </p:stCondLst>
                                  <p:childTnLst>
                                    <p:set>
                                      <p:cBhvr>
                                        <p:cTn id="91" dur="1" fill="hold">
                                          <p:stCondLst>
                                            <p:cond delay="0"/>
                                          </p:stCondLst>
                                        </p:cTn>
                                        <p:tgtEl>
                                          <p:spTgt spid="1204240"/>
                                        </p:tgtEl>
                                        <p:attrNameLst>
                                          <p:attrName>style.visibility</p:attrName>
                                        </p:attrNameLst>
                                      </p:cBhvr>
                                      <p:to>
                                        <p:strVal val="visible"/>
                                      </p:to>
                                    </p:set>
                                    <p:animEffect transition="in" filter="fade">
                                      <p:cBhvr>
                                        <p:cTn id="92" dur="2000"/>
                                        <p:tgtEl>
                                          <p:spTgt spid="1204240"/>
                                        </p:tgtEl>
                                      </p:cBhvr>
                                    </p:animEffect>
                                  </p:childTnLst>
                                </p:cTn>
                              </p:par>
                            </p:childTnLst>
                          </p:cTn>
                        </p:par>
                        <p:par>
                          <p:cTn id="93" fill="hold">
                            <p:stCondLst>
                              <p:cond delay="6000"/>
                            </p:stCondLst>
                            <p:childTnLst>
                              <p:par>
                                <p:cTn id="94" presetID="22" presetClass="entr" presetSubtype="1"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up)">
                                      <p:cBhvr>
                                        <p:cTn id="96" dur="500"/>
                                        <p:tgtEl>
                                          <p:spTgt spid="2"/>
                                        </p:tgtEl>
                                      </p:cBhvr>
                                    </p:animEffect>
                                  </p:childTnLst>
                                </p:cTn>
                              </p:par>
                              <p:par>
                                <p:cTn id="97" presetID="1" presetClass="entr" presetSubtype="0" fill="hold" nodeType="withEffect">
                                  <p:stCondLst>
                                    <p:cond delay="0"/>
                                  </p:stCondLst>
                                  <p:childTnLst>
                                    <p:set>
                                      <p:cBhvr>
                                        <p:cTn id="98" dur="1" fill="hold">
                                          <p:stCondLst>
                                            <p:cond delay="0"/>
                                          </p:stCondLst>
                                        </p:cTn>
                                        <p:tgtEl>
                                          <p:spTgt spid="120429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0429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04295"/>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1204271"/>
                                        </p:tgtEl>
                                        <p:attrNameLst>
                                          <p:attrName>style.visibility</p:attrName>
                                        </p:attrNameLst>
                                      </p:cBhvr>
                                      <p:to>
                                        <p:strVal val="visible"/>
                                      </p:to>
                                    </p:set>
                                    <p:animEffect transition="in" filter="fade">
                                      <p:cBhvr>
                                        <p:cTn id="105" dur="2000"/>
                                        <p:tgtEl>
                                          <p:spTgt spid="1204271"/>
                                        </p:tgtEl>
                                      </p:cBhvr>
                                    </p:animEffect>
                                  </p:childTnLst>
                                </p:cTn>
                              </p:par>
                              <p:par>
                                <p:cTn id="106" presetID="10" presetClass="entr" presetSubtype="0" fill="hold" nodeType="withEffect">
                                  <p:stCondLst>
                                    <p:cond delay="0"/>
                                  </p:stCondLst>
                                  <p:childTnLst>
                                    <p:set>
                                      <p:cBhvr>
                                        <p:cTn id="107" dur="1" fill="hold">
                                          <p:stCondLst>
                                            <p:cond delay="0"/>
                                          </p:stCondLst>
                                        </p:cTn>
                                        <p:tgtEl>
                                          <p:spTgt spid="1204267"/>
                                        </p:tgtEl>
                                        <p:attrNameLst>
                                          <p:attrName>style.visibility</p:attrName>
                                        </p:attrNameLst>
                                      </p:cBhvr>
                                      <p:to>
                                        <p:strVal val="visible"/>
                                      </p:to>
                                    </p:set>
                                    <p:animEffect transition="in" filter="fade">
                                      <p:cBhvr>
                                        <p:cTn id="108" dur="1000"/>
                                        <p:tgtEl>
                                          <p:spTgt spid="1204267"/>
                                        </p:tgtEl>
                                      </p:cBhvr>
                                    </p:animEffect>
                                  </p:childTnLst>
                                </p:cTn>
                              </p:par>
                            </p:childTnLst>
                          </p:cTn>
                        </p:par>
                        <p:par>
                          <p:cTn id="109" fill="hold">
                            <p:stCondLst>
                              <p:cond delay="8000"/>
                            </p:stCondLst>
                            <p:childTnLst>
                              <p:par>
                                <p:cTn id="110" presetID="22" presetClass="entr" presetSubtype="1" fill="hold" grpId="0" nodeType="afterEffect">
                                  <p:stCondLst>
                                    <p:cond delay="0"/>
                                  </p:stCondLst>
                                  <p:childTnLst>
                                    <p:set>
                                      <p:cBhvr>
                                        <p:cTn id="111" dur="1" fill="hold">
                                          <p:stCondLst>
                                            <p:cond delay="0"/>
                                          </p:stCondLst>
                                        </p:cTn>
                                        <p:tgtEl>
                                          <p:spTgt spid="1204273"/>
                                        </p:tgtEl>
                                        <p:attrNameLst>
                                          <p:attrName>style.visibility</p:attrName>
                                        </p:attrNameLst>
                                      </p:cBhvr>
                                      <p:to>
                                        <p:strVal val="visible"/>
                                      </p:to>
                                    </p:set>
                                    <p:animEffect transition="in" filter="wipe(up)">
                                      <p:cBhvr>
                                        <p:cTn id="112" dur="500"/>
                                        <p:tgtEl>
                                          <p:spTgt spid="1204273"/>
                                        </p:tgtEl>
                                      </p:cBhvr>
                                    </p:animEffect>
                                  </p:childTnLst>
                                </p:cTn>
                              </p:par>
                            </p:childTnLst>
                          </p:cTn>
                        </p:par>
                        <p:par>
                          <p:cTn id="113" fill="hold">
                            <p:stCondLst>
                              <p:cond delay="8500"/>
                            </p:stCondLst>
                            <p:childTnLst>
                              <p:par>
                                <p:cTn id="114" presetID="22" presetClass="entr" presetSubtype="1" fill="hold" grpId="0" nodeType="afterEffect">
                                  <p:stCondLst>
                                    <p:cond delay="0"/>
                                  </p:stCondLst>
                                  <p:childTnLst>
                                    <p:set>
                                      <p:cBhvr>
                                        <p:cTn id="115" dur="1" fill="hold">
                                          <p:stCondLst>
                                            <p:cond delay="0"/>
                                          </p:stCondLst>
                                        </p:cTn>
                                        <p:tgtEl>
                                          <p:spTgt spid="1204246"/>
                                        </p:tgtEl>
                                        <p:attrNameLst>
                                          <p:attrName>style.visibility</p:attrName>
                                        </p:attrNameLst>
                                      </p:cBhvr>
                                      <p:to>
                                        <p:strVal val="visible"/>
                                      </p:to>
                                    </p:set>
                                    <p:animEffect transition="in" filter="wipe(up)">
                                      <p:cBhvr>
                                        <p:cTn id="116" dur="500"/>
                                        <p:tgtEl>
                                          <p:spTgt spid="1204246"/>
                                        </p:tgtEl>
                                      </p:cBhvr>
                                    </p:animEffect>
                                  </p:childTnLst>
                                </p:cTn>
                              </p:par>
                            </p:childTnLst>
                          </p:cTn>
                        </p:par>
                        <p:par>
                          <p:cTn id="117" fill="hold">
                            <p:stCondLst>
                              <p:cond delay="9000"/>
                            </p:stCondLst>
                            <p:childTnLst>
                              <p:par>
                                <p:cTn id="118" presetID="22" presetClass="entr" presetSubtype="4" fill="hold" grpId="0" nodeType="afterEffect">
                                  <p:stCondLst>
                                    <p:cond delay="0"/>
                                  </p:stCondLst>
                                  <p:childTnLst>
                                    <p:set>
                                      <p:cBhvr>
                                        <p:cTn id="119" dur="1" fill="hold">
                                          <p:stCondLst>
                                            <p:cond delay="0"/>
                                          </p:stCondLst>
                                        </p:cTn>
                                        <p:tgtEl>
                                          <p:spTgt spid="1204285"/>
                                        </p:tgtEl>
                                        <p:attrNameLst>
                                          <p:attrName>style.visibility</p:attrName>
                                        </p:attrNameLst>
                                      </p:cBhvr>
                                      <p:to>
                                        <p:strVal val="visible"/>
                                      </p:to>
                                    </p:set>
                                    <p:animEffect transition="in" filter="wipe(down)">
                                      <p:cBhvr>
                                        <p:cTn id="120" dur="500"/>
                                        <p:tgtEl>
                                          <p:spTgt spid="1204285"/>
                                        </p:tgtEl>
                                      </p:cBhvr>
                                    </p:animEffect>
                                  </p:childTnLst>
                                </p:cTn>
                              </p:par>
                            </p:childTnLst>
                          </p:cTn>
                        </p:par>
                        <p:par>
                          <p:cTn id="121" fill="hold">
                            <p:stCondLst>
                              <p:cond delay="9500"/>
                            </p:stCondLst>
                            <p:childTnLst>
                              <p:par>
                                <p:cTn id="122" presetID="1" presetClass="entr" presetSubtype="0" fill="hold" nodeType="afterEffect">
                                  <p:stCondLst>
                                    <p:cond delay="0"/>
                                  </p:stCondLst>
                                  <p:childTnLst>
                                    <p:set>
                                      <p:cBhvr>
                                        <p:cTn id="123" dur="1" fill="hold">
                                          <p:stCondLst>
                                            <p:cond delay="0"/>
                                          </p:stCondLst>
                                        </p:cTn>
                                        <p:tgtEl>
                                          <p:spTgt spid="120429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120429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1204284"/>
                                        </p:tgtEl>
                                      </p:cBhvr>
                                    </p:animEffect>
                                    <p:set>
                                      <p:cBhvr>
                                        <p:cTn id="130" dur="1" fill="hold">
                                          <p:stCondLst>
                                            <p:cond delay="1999"/>
                                          </p:stCondLst>
                                        </p:cTn>
                                        <p:tgtEl>
                                          <p:spTgt spid="1204284"/>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
                                        </p:tgtEl>
                                        <p:attrNameLst>
                                          <p:attrName>style.visibility</p:attrName>
                                        </p:attrNameLst>
                                      </p:cBhvr>
                                      <p:to>
                                        <p:strVal val="hidden"/>
                                      </p:to>
                                    </p:set>
                                  </p:childTnLst>
                                </p:cTn>
                              </p:par>
                            </p:childTnLst>
                          </p:cTn>
                        </p:par>
                        <p:par>
                          <p:cTn id="133" fill="hold">
                            <p:stCondLst>
                              <p:cond delay="2000"/>
                            </p:stCondLst>
                            <p:childTnLst>
                              <p:par>
                                <p:cTn id="134" presetID="1" presetClass="entr" presetSubtype="0" fill="hold" nodeType="afterEffect">
                                  <p:stCondLst>
                                    <p:cond delay="0"/>
                                  </p:stCondLst>
                                  <p:childTnLst>
                                    <p:set>
                                      <p:cBhvr>
                                        <p:cTn id="135" dur="1" fill="hold">
                                          <p:stCondLst>
                                            <p:cond delay="0"/>
                                          </p:stCondLst>
                                        </p:cTn>
                                        <p:tgtEl>
                                          <p:spTgt spid="1204290"/>
                                        </p:tgtEl>
                                        <p:attrNameLst>
                                          <p:attrName>style.visibility</p:attrName>
                                        </p:attrNameLst>
                                      </p:cBhvr>
                                      <p:to>
                                        <p:strVal val="visible"/>
                                      </p:to>
                                    </p:set>
                                  </p:child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1204242"/>
                                        </p:tgtEl>
                                        <p:attrNameLst>
                                          <p:attrName>style.visibility</p:attrName>
                                        </p:attrNameLst>
                                      </p:cBhvr>
                                      <p:to>
                                        <p:strVal val="visible"/>
                                      </p:to>
                                    </p:set>
                                    <p:animEffect transition="in" filter="wipe(down)">
                                      <p:cBhvr>
                                        <p:cTn id="139" dur="500"/>
                                        <p:tgtEl>
                                          <p:spTgt spid="1204242"/>
                                        </p:tgtEl>
                                      </p:cBhvr>
                                    </p:animEffect>
                                  </p:childTnLst>
                                </p:cTn>
                              </p:par>
                              <p:par>
                                <p:cTn id="140" presetID="1" presetClass="exit" presetSubtype="0" fill="hold" nodeType="withEffect">
                                  <p:stCondLst>
                                    <p:cond delay="0"/>
                                  </p:stCondLst>
                                  <p:childTnLst>
                                    <p:set>
                                      <p:cBhvr>
                                        <p:cTn id="141" dur="1" fill="hold">
                                          <p:stCondLst>
                                            <p:cond delay="0"/>
                                          </p:stCondLst>
                                        </p:cTn>
                                        <p:tgtEl>
                                          <p:spTgt spid="120429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2000"/>
                                        <p:tgtEl>
                                          <p:spTgt spid="1204271"/>
                                        </p:tgtEl>
                                      </p:cBhvr>
                                    </p:animEffect>
                                    <p:set>
                                      <p:cBhvr>
                                        <p:cTn id="144" dur="1" fill="hold">
                                          <p:stCondLst>
                                            <p:cond delay="1999"/>
                                          </p:stCondLst>
                                        </p:cTn>
                                        <p:tgtEl>
                                          <p:spTgt spid="120427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2000"/>
                                        <p:tgtEl>
                                          <p:spTgt spid="1204273"/>
                                        </p:tgtEl>
                                      </p:cBhvr>
                                    </p:animEffect>
                                    <p:set>
                                      <p:cBhvr>
                                        <p:cTn id="147" dur="1" fill="hold">
                                          <p:stCondLst>
                                            <p:cond delay="1999"/>
                                          </p:stCondLst>
                                        </p:cTn>
                                        <p:tgtEl>
                                          <p:spTgt spid="1204273"/>
                                        </p:tgtEl>
                                        <p:attrNameLst>
                                          <p:attrName>style.visibility</p:attrName>
                                        </p:attrNameLst>
                                      </p:cBhvr>
                                      <p:to>
                                        <p:strVal val="hidden"/>
                                      </p:to>
                                    </p:set>
                                  </p:childTnLst>
                                </p:cTn>
                              </p:par>
                            </p:childTnLst>
                          </p:cTn>
                        </p:par>
                        <p:par>
                          <p:cTn id="148" fill="hold">
                            <p:stCondLst>
                              <p:cond delay="4000"/>
                            </p:stCondLst>
                            <p:childTnLst>
                              <p:par>
                                <p:cTn id="149" presetID="10" presetClass="entr" presetSubtype="0" fill="hold" grpId="0" nodeType="afterEffect">
                                  <p:stCondLst>
                                    <p:cond delay="0"/>
                                  </p:stCondLst>
                                  <p:childTnLst>
                                    <p:set>
                                      <p:cBhvr>
                                        <p:cTn id="150" dur="1" fill="hold">
                                          <p:stCondLst>
                                            <p:cond delay="0"/>
                                          </p:stCondLst>
                                        </p:cTn>
                                        <p:tgtEl>
                                          <p:spTgt spid="1204288"/>
                                        </p:tgtEl>
                                        <p:attrNameLst>
                                          <p:attrName>style.visibility</p:attrName>
                                        </p:attrNameLst>
                                      </p:cBhvr>
                                      <p:to>
                                        <p:strVal val="visible"/>
                                      </p:to>
                                    </p:set>
                                    <p:animEffect transition="in" filter="fade">
                                      <p:cBhvr>
                                        <p:cTn id="151" dur="1000"/>
                                        <p:tgtEl>
                                          <p:spTgt spid="1204288"/>
                                        </p:tgtEl>
                                      </p:cBhvr>
                                    </p:animEffect>
                                  </p:childTnLst>
                                </p:cTn>
                              </p:par>
                              <p:par>
                                <p:cTn id="152" presetID="10" presetClass="entr" presetSubtype="0" fill="hold" nodeType="withEffect">
                                  <p:stCondLst>
                                    <p:cond delay="0"/>
                                  </p:stCondLst>
                                  <p:childTnLst>
                                    <p:set>
                                      <p:cBhvr>
                                        <p:cTn id="153" dur="1" fill="hold">
                                          <p:stCondLst>
                                            <p:cond delay="0"/>
                                          </p:stCondLst>
                                        </p:cTn>
                                        <p:tgtEl>
                                          <p:spTgt spid="1204264"/>
                                        </p:tgtEl>
                                        <p:attrNameLst>
                                          <p:attrName>style.visibility</p:attrName>
                                        </p:attrNameLst>
                                      </p:cBhvr>
                                      <p:to>
                                        <p:strVal val="visible"/>
                                      </p:to>
                                    </p:set>
                                    <p:animEffect transition="in" filter="fade">
                                      <p:cBhvr>
                                        <p:cTn id="154" dur="1000"/>
                                        <p:tgtEl>
                                          <p:spTgt spid="1204264"/>
                                        </p:tgtEl>
                                      </p:cBhvr>
                                    </p:animEffect>
                                  </p:childTnLst>
                                </p:cTn>
                              </p:par>
                            </p:childTnLst>
                          </p:cTn>
                        </p:par>
                        <p:par>
                          <p:cTn id="155" fill="hold">
                            <p:stCondLst>
                              <p:cond delay="5000"/>
                            </p:stCondLst>
                            <p:childTnLst>
                              <p:par>
                                <p:cTn id="156" presetID="10" presetClass="entr" presetSubtype="0" fill="hold" nodeType="afterEffect">
                                  <p:stCondLst>
                                    <p:cond delay="0"/>
                                  </p:stCondLst>
                                  <p:childTnLst>
                                    <p:set>
                                      <p:cBhvr>
                                        <p:cTn id="157" dur="1" fill="hold">
                                          <p:stCondLst>
                                            <p:cond delay="0"/>
                                          </p:stCondLst>
                                        </p:cTn>
                                        <p:tgtEl>
                                          <p:spTgt spid="1204269"/>
                                        </p:tgtEl>
                                        <p:attrNameLst>
                                          <p:attrName>style.visibility</p:attrName>
                                        </p:attrNameLst>
                                      </p:cBhvr>
                                      <p:to>
                                        <p:strVal val="visible"/>
                                      </p:to>
                                    </p:set>
                                    <p:animEffect transition="in" filter="fade">
                                      <p:cBhvr>
                                        <p:cTn id="158" dur="2000"/>
                                        <p:tgtEl>
                                          <p:spTgt spid="1204269"/>
                                        </p:tgtEl>
                                      </p:cBhvr>
                                    </p:animEffect>
                                  </p:childTnLst>
                                </p:cTn>
                              </p:par>
                            </p:childTnLst>
                          </p:cTn>
                        </p:par>
                        <p:par>
                          <p:cTn id="159" fill="hold">
                            <p:stCondLst>
                              <p:cond delay="7000"/>
                            </p:stCondLst>
                            <p:childTnLst>
                              <p:par>
                                <p:cTn id="160" presetID="22" presetClass="entr" presetSubtype="4" fill="hold" grpId="0" nodeType="afterEffect">
                                  <p:stCondLst>
                                    <p:cond delay="0"/>
                                  </p:stCondLst>
                                  <p:childTnLst>
                                    <p:set>
                                      <p:cBhvr>
                                        <p:cTn id="161" dur="1" fill="hold">
                                          <p:stCondLst>
                                            <p:cond delay="0"/>
                                          </p:stCondLst>
                                        </p:cTn>
                                        <p:tgtEl>
                                          <p:spTgt spid="1204287"/>
                                        </p:tgtEl>
                                        <p:attrNameLst>
                                          <p:attrName>style.visibility</p:attrName>
                                        </p:attrNameLst>
                                      </p:cBhvr>
                                      <p:to>
                                        <p:strVal val="visible"/>
                                      </p:to>
                                    </p:set>
                                    <p:animEffect transition="in" filter="wipe(down)">
                                      <p:cBhvr>
                                        <p:cTn id="162" dur="500"/>
                                        <p:tgtEl>
                                          <p:spTgt spid="1204287"/>
                                        </p:tgtEl>
                                      </p:cBhvr>
                                    </p:animEffect>
                                  </p:childTnLst>
                                </p:cTn>
                              </p:par>
                            </p:childTnLst>
                          </p:cTn>
                        </p:par>
                        <p:par>
                          <p:cTn id="163" fill="hold">
                            <p:stCondLst>
                              <p:cond delay="7500"/>
                            </p:stCondLst>
                            <p:childTnLst>
                              <p:par>
                                <p:cTn id="164" presetID="1" presetClass="entr" presetSubtype="0" fill="hold" nodeType="afterEffect">
                                  <p:stCondLst>
                                    <p:cond delay="0"/>
                                  </p:stCondLst>
                                  <p:childTnLst>
                                    <p:set>
                                      <p:cBhvr>
                                        <p:cTn id="165" dur="1" fill="hold">
                                          <p:stCondLst>
                                            <p:cond delay="0"/>
                                          </p:stCondLst>
                                        </p:cTn>
                                        <p:tgtEl>
                                          <p:spTgt spid="1204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33" grpId="0" animBg="1"/>
      <p:bldP spid="1204240" grpId="0" animBg="1"/>
      <p:bldP spid="1204241" grpId="0" animBg="1"/>
      <p:bldP spid="1204243" grpId="0" animBg="1"/>
      <p:bldP spid="1204246" grpId="0" animBg="1"/>
      <p:bldP spid="1204261" grpId="0" animBg="1"/>
      <p:bldP spid="1204242" grpId="0" animBg="1"/>
      <p:bldP spid="1204268" grpId="0"/>
      <p:bldP spid="1204268" grpId="1"/>
      <p:bldP spid="1204270" grpId="0"/>
      <p:bldP spid="1204270" grpId="1"/>
      <p:bldP spid="1204272" grpId="0" animBg="1"/>
      <p:bldP spid="1204272" grpId="1" animBg="1"/>
      <p:bldP spid="1204273" grpId="0" animBg="1"/>
      <p:bldP spid="1204273" grpId="1" animBg="1"/>
      <p:bldP spid="1204281" grpId="0"/>
      <p:bldP spid="1204281" grpId="1"/>
      <p:bldP spid="1204247" grpId="0" animBg="1"/>
      <p:bldP spid="1204247" grpId="1" animBg="1"/>
      <p:bldP spid="1204282" grpId="0"/>
      <p:bldP spid="1204283" grpId="0" animBg="1"/>
      <p:bldP spid="1204284" grpId="0"/>
      <p:bldP spid="1204284" grpId="1"/>
      <p:bldP spid="1204285" grpId="0"/>
      <p:bldP spid="1204287" grpId="0"/>
      <p:bldP spid="1204288" grpId="0"/>
      <p:bldP spid="12042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1"/>
          <p:cNvSpPr>
            <a:spLocks noGrp="1"/>
          </p:cNvSpPr>
          <p:nvPr>
            <p:ph type="sldNum" sz="quarter" idx="10"/>
          </p:nvPr>
        </p:nvSpPr>
        <p:spPr/>
        <p:txBody>
          <a:bodyPr/>
          <a:lstStyle/>
          <a:p>
            <a:fld id="{4ADB5458-E5A7-47FB-95B3-C6BF2C1E3F18}" type="slidenum">
              <a:rPr lang="en-US"/>
              <a:pPr/>
              <a:t>21</a:t>
            </a:fld>
            <a:endParaRPr lang="en-US"/>
          </a:p>
        </p:txBody>
      </p:sp>
      <p:pic>
        <p:nvPicPr>
          <p:cNvPr id="1486850" name="Picture 2" descr="m3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486851" name="Picture 3"/>
          <p:cNvPicPr>
            <a:picLocks noChangeAspect="1" noChangeArrowheads="1"/>
          </p:cNvPicPr>
          <p:nvPr/>
        </p:nvPicPr>
        <p:blipFill>
          <a:blip r:embed="rId4" cstate="print">
            <a:clrChange>
              <a:clrFrom>
                <a:srgbClr val="0B0D08"/>
              </a:clrFrom>
              <a:clrTo>
                <a:srgbClr val="0B0D08">
                  <a:alpha val="0"/>
                </a:srgbClr>
              </a:clrTo>
            </a:clrChange>
          </a:blip>
          <a:srcRect/>
          <a:stretch>
            <a:fillRect/>
          </a:stretch>
        </p:blipFill>
        <p:spPr bwMode="auto">
          <a:xfrm>
            <a:off x="0" y="0"/>
            <a:ext cx="9144000" cy="6899275"/>
          </a:xfrm>
          <a:prstGeom prst="rect">
            <a:avLst/>
          </a:prstGeom>
          <a:noFill/>
        </p:spPr>
      </p:pic>
      <p:sp>
        <p:nvSpPr>
          <p:cNvPr id="1486852" name="Line 4"/>
          <p:cNvSpPr>
            <a:spLocks noChangeShapeType="1"/>
          </p:cNvSpPr>
          <p:nvPr/>
        </p:nvSpPr>
        <p:spPr bwMode="auto">
          <a:xfrm>
            <a:off x="4953000" y="6307138"/>
            <a:ext cx="2286000" cy="0"/>
          </a:xfrm>
          <a:prstGeom prst="line">
            <a:avLst/>
          </a:prstGeom>
          <a:noFill/>
          <a:ln w="9525">
            <a:solidFill>
              <a:schemeClr val="tx1"/>
            </a:solidFill>
            <a:round/>
            <a:headEnd type="triangle" w="med" len="med"/>
            <a:tailEnd type="triangle" w="med" len="med"/>
          </a:ln>
          <a:effectLst/>
        </p:spPr>
        <p:txBody>
          <a:bodyPr anchor="ctr">
            <a:spAutoFit/>
          </a:bodyPr>
          <a:lstStyle/>
          <a:p>
            <a:endParaRPr lang="en-US"/>
          </a:p>
        </p:txBody>
      </p:sp>
      <p:sp>
        <p:nvSpPr>
          <p:cNvPr id="1486853" name="Line 5"/>
          <p:cNvSpPr>
            <a:spLocks noChangeShapeType="1"/>
          </p:cNvSpPr>
          <p:nvPr/>
        </p:nvSpPr>
        <p:spPr bwMode="auto">
          <a:xfrm flipV="1">
            <a:off x="8001000" y="1752600"/>
            <a:ext cx="0" cy="2057400"/>
          </a:xfrm>
          <a:prstGeom prst="line">
            <a:avLst/>
          </a:prstGeom>
          <a:noFill/>
          <a:ln w="9525">
            <a:solidFill>
              <a:schemeClr val="tx1"/>
            </a:solidFill>
            <a:round/>
            <a:headEnd type="triangle" w="med" len="med"/>
            <a:tailEnd type="triangle" w="med" len="med"/>
          </a:ln>
          <a:effectLst/>
        </p:spPr>
        <p:txBody>
          <a:bodyPr anchor="ctr">
            <a:spAutoFit/>
          </a:bodyPr>
          <a:lstStyle/>
          <a:p>
            <a:endParaRPr lang="en-US"/>
          </a:p>
        </p:txBody>
      </p:sp>
      <p:sp>
        <p:nvSpPr>
          <p:cNvPr id="1486854" name="WordArt 6"/>
          <p:cNvSpPr>
            <a:spLocks noChangeArrowheads="1" noChangeShapeType="1" noTextEdit="1"/>
          </p:cNvSpPr>
          <p:nvPr/>
        </p:nvSpPr>
        <p:spPr bwMode="auto">
          <a:xfrm>
            <a:off x="4084638" y="228600"/>
            <a:ext cx="1920875" cy="5111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Geoid Model</a:t>
            </a:r>
          </a:p>
        </p:txBody>
      </p:sp>
      <p:pic>
        <p:nvPicPr>
          <p:cNvPr id="1486856" name="Picture 8"/>
          <p:cNvPicPr>
            <a:picLocks noChangeAspect="1" noChangeArrowheads="1"/>
          </p:cNvPicPr>
          <p:nvPr/>
        </p:nvPicPr>
        <p:blipFill>
          <a:blip r:embed="rId5" cstate="print">
            <a:clrChange>
              <a:clrFrom>
                <a:srgbClr val="DA00FA"/>
              </a:clrFrom>
              <a:clrTo>
                <a:srgbClr val="DA00FA">
                  <a:alpha val="0"/>
                </a:srgbClr>
              </a:clrTo>
            </a:clrChange>
          </a:blip>
          <a:srcRect/>
          <a:stretch>
            <a:fillRect/>
          </a:stretch>
        </p:blipFill>
        <p:spPr bwMode="auto">
          <a:xfrm>
            <a:off x="2254250" y="1131888"/>
            <a:ext cx="4991100" cy="4991100"/>
          </a:xfrm>
          <a:prstGeom prst="rect">
            <a:avLst/>
          </a:prstGeom>
          <a:noFill/>
          <a:ln w="9525">
            <a:noFill/>
            <a:miter lim="800000"/>
            <a:headEnd/>
            <a:tailEnd/>
          </a:ln>
          <a:effectLst/>
        </p:spPr>
      </p:pic>
      <p:sp>
        <p:nvSpPr>
          <p:cNvPr id="1486857" name="Line 9"/>
          <p:cNvSpPr>
            <a:spLocks noChangeShapeType="1"/>
          </p:cNvSpPr>
          <p:nvPr/>
        </p:nvSpPr>
        <p:spPr bwMode="auto">
          <a:xfrm>
            <a:off x="3776663" y="1179513"/>
            <a:ext cx="344487" cy="630237"/>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58" name="Line 10"/>
          <p:cNvSpPr>
            <a:spLocks noChangeShapeType="1"/>
          </p:cNvSpPr>
          <p:nvPr/>
        </p:nvSpPr>
        <p:spPr bwMode="auto">
          <a:xfrm flipH="1">
            <a:off x="4843463" y="1011238"/>
            <a:ext cx="0" cy="985837"/>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59" name="Line 11"/>
          <p:cNvSpPr>
            <a:spLocks noChangeShapeType="1"/>
          </p:cNvSpPr>
          <p:nvPr/>
        </p:nvSpPr>
        <p:spPr bwMode="auto">
          <a:xfrm flipH="1">
            <a:off x="4997450" y="1073150"/>
            <a:ext cx="373063" cy="1077913"/>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0" name="Line 12"/>
          <p:cNvSpPr>
            <a:spLocks noChangeShapeType="1"/>
          </p:cNvSpPr>
          <p:nvPr/>
        </p:nvSpPr>
        <p:spPr bwMode="auto">
          <a:xfrm flipH="1">
            <a:off x="5310188" y="1193800"/>
            <a:ext cx="631825" cy="1071563"/>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1" name="Line 13"/>
          <p:cNvSpPr>
            <a:spLocks noChangeShapeType="1"/>
          </p:cNvSpPr>
          <p:nvPr/>
        </p:nvSpPr>
        <p:spPr bwMode="auto">
          <a:xfrm>
            <a:off x="4144963" y="1020763"/>
            <a:ext cx="242887" cy="793750"/>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2" name="Line 14"/>
          <p:cNvSpPr>
            <a:spLocks noChangeShapeType="1"/>
          </p:cNvSpPr>
          <p:nvPr/>
        </p:nvSpPr>
        <p:spPr bwMode="auto">
          <a:xfrm>
            <a:off x="3946525" y="2085975"/>
            <a:ext cx="238125" cy="228600"/>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3" name="Line 15"/>
          <p:cNvSpPr>
            <a:spLocks noChangeShapeType="1"/>
          </p:cNvSpPr>
          <p:nvPr/>
        </p:nvSpPr>
        <p:spPr bwMode="auto">
          <a:xfrm>
            <a:off x="4383088" y="2055813"/>
            <a:ext cx="53975" cy="388937"/>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4" name="Line 16"/>
          <p:cNvSpPr>
            <a:spLocks noChangeShapeType="1"/>
          </p:cNvSpPr>
          <p:nvPr/>
        </p:nvSpPr>
        <p:spPr bwMode="auto">
          <a:xfrm flipH="1">
            <a:off x="4908550" y="2306638"/>
            <a:ext cx="180975" cy="158750"/>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5" name="Line 17"/>
          <p:cNvSpPr>
            <a:spLocks noChangeShapeType="1"/>
          </p:cNvSpPr>
          <p:nvPr/>
        </p:nvSpPr>
        <p:spPr bwMode="auto">
          <a:xfrm flipH="1">
            <a:off x="4703763" y="2184400"/>
            <a:ext cx="6350" cy="258763"/>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6" name="Line 18"/>
          <p:cNvSpPr>
            <a:spLocks noChangeShapeType="1"/>
          </p:cNvSpPr>
          <p:nvPr/>
        </p:nvSpPr>
        <p:spPr bwMode="auto">
          <a:xfrm flipV="1">
            <a:off x="4121150" y="2587625"/>
            <a:ext cx="123825" cy="209550"/>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7" name="Line 19"/>
          <p:cNvSpPr>
            <a:spLocks noChangeShapeType="1"/>
          </p:cNvSpPr>
          <p:nvPr/>
        </p:nvSpPr>
        <p:spPr bwMode="auto">
          <a:xfrm flipV="1">
            <a:off x="4351338" y="2649538"/>
            <a:ext cx="69850" cy="265112"/>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8" name="Line 20"/>
          <p:cNvSpPr>
            <a:spLocks noChangeShapeType="1"/>
          </p:cNvSpPr>
          <p:nvPr/>
        </p:nvSpPr>
        <p:spPr bwMode="auto">
          <a:xfrm flipH="1" flipV="1">
            <a:off x="4605338" y="2673350"/>
            <a:ext cx="26987" cy="323850"/>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1486869" name="Line 21"/>
          <p:cNvSpPr>
            <a:spLocks noChangeShapeType="1"/>
          </p:cNvSpPr>
          <p:nvPr/>
        </p:nvSpPr>
        <p:spPr bwMode="auto">
          <a:xfrm flipH="1" flipV="1">
            <a:off x="4859338" y="2682875"/>
            <a:ext cx="33337" cy="269875"/>
          </a:xfrm>
          <a:prstGeom prst="line">
            <a:avLst/>
          </a:prstGeom>
          <a:noFill/>
          <a:ln w="38100">
            <a:solidFill>
              <a:srgbClr val="FF0000"/>
            </a:solidFill>
            <a:round/>
            <a:headEnd/>
            <a:tailEnd type="triangle" w="med" len="med"/>
          </a:ln>
          <a:effectLst/>
        </p:spPr>
        <p:txBody>
          <a:bodyPr anchor="ctr">
            <a:spAutoFit/>
          </a:bodyPr>
          <a:lstStyle/>
          <a:p>
            <a:endParaRPr lang="en-US"/>
          </a:p>
        </p:txBody>
      </p:sp>
      <p:pic>
        <p:nvPicPr>
          <p:cNvPr id="1486870" name="Picture 2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5813" y="738188"/>
            <a:ext cx="5584825" cy="5546725"/>
          </a:xfrm>
          <a:prstGeom prst="rect">
            <a:avLst/>
          </a:prstGeom>
          <a:noFill/>
          <a:ln w="9525">
            <a:noFill/>
            <a:miter lim="800000"/>
            <a:headEnd/>
            <a:tailEnd/>
          </a:ln>
          <a:effectLst/>
        </p:spPr>
      </p:pic>
      <p:pic>
        <p:nvPicPr>
          <p:cNvPr id="1486871" name="Picture 2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66925" y="746125"/>
            <a:ext cx="5584825" cy="5546725"/>
          </a:xfrm>
          <a:prstGeom prst="rect">
            <a:avLst/>
          </a:prstGeom>
          <a:noFill/>
          <a:ln w="9525">
            <a:noFill/>
            <a:miter lim="800000"/>
            <a:headEnd/>
            <a:tailEnd/>
          </a:ln>
          <a:effectLst/>
        </p:spPr>
      </p:pic>
      <p:sp>
        <p:nvSpPr>
          <p:cNvPr id="1486872" name="WordArt 24"/>
          <p:cNvSpPr>
            <a:spLocks noChangeArrowheads="1" noChangeShapeType="1" noTextEdit="1"/>
          </p:cNvSpPr>
          <p:nvPr/>
        </p:nvSpPr>
        <p:spPr bwMode="auto">
          <a:xfrm>
            <a:off x="279400" y="1903413"/>
            <a:ext cx="1493838" cy="5111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GRS80</a:t>
            </a:r>
          </a:p>
        </p:txBody>
      </p:sp>
      <p:sp>
        <p:nvSpPr>
          <p:cNvPr id="1486873" name="Line 25"/>
          <p:cNvSpPr>
            <a:spLocks noChangeShapeType="1"/>
          </p:cNvSpPr>
          <p:nvPr/>
        </p:nvSpPr>
        <p:spPr bwMode="auto">
          <a:xfrm>
            <a:off x="1889125" y="2062163"/>
            <a:ext cx="508000" cy="163512"/>
          </a:xfrm>
          <a:prstGeom prst="line">
            <a:avLst/>
          </a:prstGeom>
          <a:noFill/>
          <a:ln w="57150">
            <a:solidFill>
              <a:schemeClr val="bg1"/>
            </a:solidFill>
            <a:round/>
            <a:headEnd/>
            <a:tailEnd type="triangle" w="med" len="med"/>
          </a:ln>
          <a:effectLst/>
        </p:spPr>
        <p:txBody>
          <a:bodyPr wrap="none"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86870"/>
                                        </p:tgtEl>
                                        <p:attrNameLst>
                                          <p:attrName>style.opacity</p:attrName>
                                        </p:attrNameLst>
                                      </p:cBhvr>
                                      <p:to>
                                        <p:strVal val="0.4"/>
                                      </p:to>
                                    </p:set>
                                    <p:animEffect filter="image" prLst="opacity: 0.4">
                                      <p:cBhvr rctx="IE">
                                        <p:cTn id="7" dur="indefinite"/>
                                        <p:tgtEl>
                                          <p:spTgt spid="14868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486871"/>
                                        </p:tgtEl>
                                      </p:cBhvr>
                                    </p:animEffect>
                                    <p:set>
                                      <p:cBhvr>
                                        <p:cTn id="12" dur="1" fill="hold">
                                          <p:stCondLst>
                                            <p:cond delay="1999"/>
                                          </p:stCondLst>
                                        </p:cTn>
                                        <p:tgtEl>
                                          <p:spTgt spid="14868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p>
            <a:fld id="{A69DC821-B29D-4933-A8F3-09F08A72BAD1}" type="slidenum">
              <a:rPr lang="en-US"/>
              <a:pPr/>
              <a:t>22</a:t>
            </a:fld>
            <a:endParaRPr lang="en-US"/>
          </a:p>
        </p:txBody>
      </p:sp>
      <p:pic>
        <p:nvPicPr>
          <p:cNvPr id="1463298" name="Picture 2"/>
          <p:cNvPicPr>
            <a:picLocks noChangeAspect="1" noChangeArrowheads="1"/>
          </p:cNvPicPr>
          <p:nvPr/>
        </p:nvPicPr>
        <p:blipFill>
          <a:blip r:embed="rId2" cstate="print">
            <a:lum bright="18000" contrast="-60000"/>
          </a:blip>
          <a:srcRect/>
          <a:stretch>
            <a:fillRect/>
          </a:stretch>
        </p:blipFill>
        <p:spPr bwMode="auto">
          <a:xfrm>
            <a:off x="0" y="0"/>
            <a:ext cx="9144000" cy="6867525"/>
          </a:xfrm>
          <a:prstGeom prst="rect">
            <a:avLst/>
          </a:prstGeom>
          <a:noFill/>
        </p:spPr>
      </p:pic>
      <p:sp>
        <p:nvSpPr>
          <p:cNvPr id="1463299" name="Freeform 3"/>
          <p:cNvSpPr>
            <a:spLocks/>
          </p:cNvSpPr>
          <p:nvPr/>
        </p:nvSpPr>
        <p:spPr bwMode="auto">
          <a:xfrm>
            <a:off x="-7938" y="1770063"/>
            <a:ext cx="9159876" cy="798512"/>
          </a:xfrm>
          <a:custGeom>
            <a:avLst/>
            <a:gdLst/>
            <a:ahLst/>
            <a:cxnLst>
              <a:cxn ang="0">
                <a:pos x="0" y="503"/>
              </a:cxn>
              <a:cxn ang="0">
                <a:pos x="2851" y="3"/>
              </a:cxn>
              <a:cxn ang="0">
                <a:pos x="5770" y="483"/>
              </a:cxn>
            </a:cxnLst>
            <a:rect l="0" t="0" r="r" b="b"/>
            <a:pathLst>
              <a:path w="5770" h="503">
                <a:moveTo>
                  <a:pt x="0" y="503"/>
                </a:moveTo>
                <a:cubicBezTo>
                  <a:pt x="944" y="254"/>
                  <a:pt x="1889" y="6"/>
                  <a:pt x="2851" y="3"/>
                </a:cubicBezTo>
                <a:cubicBezTo>
                  <a:pt x="3813" y="0"/>
                  <a:pt x="4791" y="241"/>
                  <a:pt x="5770" y="483"/>
                </a:cubicBezTo>
              </a:path>
            </a:pathLst>
          </a:custGeom>
          <a:noFill/>
          <a:ln w="28575" cap="flat" cmpd="sng">
            <a:solidFill>
              <a:schemeClr val="tx1"/>
            </a:solidFill>
            <a:prstDash val="solid"/>
            <a:round/>
            <a:headEnd/>
            <a:tailEnd/>
          </a:ln>
          <a:effectLst/>
        </p:spPr>
        <p:txBody>
          <a:bodyPr wrap="none" anchor="ctr">
            <a:spAutoFit/>
          </a:bodyPr>
          <a:lstStyle/>
          <a:p>
            <a:endParaRPr lang="en-US"/>
          </a:p>
        </p:txBody>
      </p:sp>
      <p:pic>
        <p:nvPicPr>
          <p:cNvPr id="146330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3470275"/>
            <a:ext cx="9077325" cy="1809750"/>
          </a:xfrm>
          <a:prstGeom prst="rect">
            <a:avLst/>
          </a:prstGeom>
          <a:noFill/>
          <a:ln w="9525">
            <a:noFill/>
            <a:miter lim="800000"/>
            <a:headEnd/>
            <a:tailEnd/>
          </a:ln>
          <a:effectLst/>
        </p:spPr>
      </p:pic>
      <p:grpSp>
        <p:nvGrpSpPr>
          <p:cNvPr id="2" name="Group 5"/>
          <p:cNvGrpSpPr>
            <a:grpSpLocks/>
          </p:cNvGrpSpPr>
          <p:nvPr/>
        </p:nvGrpSpPr>
        <p:grpSpPr bwMode="auto">
          <a:xfrm>
            <a:off x="2087563" y="1792288"/>
            <a:ext cx="4994275" cy="2563812"/>
            <a:chOff x="1315" y="1129"/>
            <a:chExt cx="3146" cy="1615"/>
          </a:xfrm>
        </p:grpSpPr>
        <p:sp>
          <p:nvSpPr>
            <p:cNvPr id="1463302" name="Line 6"/>
            <p:cNvSpPr>
              <a:spLocks noChangeShapeType="1"/>
            </p:cNvSpPr>
            <p:nvPr/>
          </p:nvSpPr>
          <p:spPr bwMode="auto">
            <a:xfrm>
              <a:off x="1315" y="1296"/>
              <a:ext cx="174" cy="1191"/>
            </a:xfrm>
            <a:prstGeom prst="line">
              <a:avLst/>
            </a:prstGeom>
            <a:noFill/>
            <a:ln w="57150">
              <a:solidFill>
                <a:schemeClr val="accent2"/>
              </a:solidFill>
              <a:round/>
              <a:headEnd/>
              <a:tailEnd type="triangle" w="med" len="med"/>
            </a:ln>
            <a:effectLst/>
          </p:spPr>
          <p:txBody>
            <a:bodyPr anchor="ctr">
              <a:spAutoFit/>
            </a:bodyPr>
            <a:lstStyle/>
            <a:p>
              <a:endParaRPr lang="en-US"/>
            </a:p>
          </p:txBody>
        </p:sp>
        <p:sp>
          <p:nvSpPr>
            <p:cNvPr id="1463303" name="Line 7"/>
            <p:cNvSpPr>
              <a:spLocks noChangeShapeType="1"/>
            </p:cNvSpPr>
            <p:nvPr/>
          </p:nvSpPr>
          <p:spPr bwMode="auto">
            <a:xfrm>
              <a:off x="1949" y="1192"/>
              <a:ext cx="63" cy="1397"/>
            </a:xfrm>
            <a:prstGeom prst="line">
              <a:avLst/>
            </a:prstGeom>
            <a:noFill/>
            <a:ln w="57150">
              <a:solidFill>
                <a:schemeClr val="accent2"/>
              </a:solidFill>
              <a:round/>
              <a:headEnd/>
              <a:tailEnd type="triangle" w="med" len="med"/>
            </a:ln>
            <a:effectLst/>
          </p:spPr>
          <p:txBody>
            <a:bodyPr anchor="ctr">
              <a:spAutoFit/>
            </a:bodyPr>
            <a:lstStyle/>
            <a:p>
              <a:endParaRPr lang="en-US"/>
            </a:p>
          </p:txBody>
        </p:sp>
        <p:sp>
          <p:nvSpPr>
            <p:cNvPr id="1463304" name="Line 8"/>
            <p:cNvSpPr>
              <a:spLocks noChangeShapeType="1"/>
            </p:cNvSpPr>
            <p:nvPr/>
          </p:nvSpPr>
          <p:spPr bwMode="auto">
            <a:xfrm flipH="1">
              <a:off x="2708" y="1129"/>
              <a:ext cx="9" cy="1536"/>
            </a:xfrm>
            <a:prstGeom prst="line">
              <a:avLst/>
            </a:prstGeom>
            <a:noFill/>
            <a:ln w="57150">
              <a:solidFill>
                <a:schemeClr val="accent2"/>
              </a:solidFill>
              <a:round/>
              <a:headEnd/>
              <a:tailEnd type="triangle" w="med" len="med"/>
            </a:ln>
            <a:effectLst/>
          </p:spPr>
          <p:txBody>
            <a:bodyPr anchor="ctr">
              <a:spAutoFit/>
            </a:bodyPr>
            <a:lstStyle/>
            <a:p>
              <a:endParaRPr lang="en-US"/>
            </a:p>
          </p:txBody>
        </p:sp>
        <p:sp>
          <p:nvSpPr>
            <p:cNvPr id="1463305" name="Line 9"/>
            <p:cNvSpPr>
              <a:spLocks noChangeShapeType="1"/>
            </p:cNvSpPr>
            <p:nvPr/>
          </p:nvSpPr>
          <p:spPr bwMode="auto">
            <a:xfrm>
              <a:off x="3538" y="1153"/>
              <a:ext cx="1" cy="1489"/>
            </a:xfrm>
            <a:prstGeom prst="line">
              <a:avLst/>
            </a:prstGeom>
            <a:noFill/>
            <a:ln w="57150">
              <a:solidFill>
                <a:schemeClr val="accent2"/>
              </a:solidFill>
              <a:round/>
              <a:headEnd/>
              <a:tailEnd type="triangle" w="med" len="med"/>
            </a:ln>
            <a:effectLst/>
          </p:spPr>
          <p:txBody>
            <a:bodyPr anchor="ctr">
              <a:spAutoFit/>
            </a:bodyPr>
            <a:lstStyle/>
            <a:p>
              <a:endParaRPr lang="en-US"/>
            </a:p>
          </p:txBody>
        </p:sp>
        <p:sp>
          <p:nvSpPr>
            <p:cNvPr id="1463306" name="Line 10"/>
            <p:cNvSpPr>
              <a:spLocks noChangeShapeType="1"/>
            </p:cNvSpPr>
            <p:nvPr/>
          </p:nvSpPr>
          <p:spPr bwMode="auto">
            <a:xfrm flipH="1">
              <a:off x="4164" y="1308"/>
              <a:ext cx="297" cy="1436"/>
            </a:xfrm>
            <a:prstGeom prst="line">
              <a:avLst/>
            </a:prstGeom>
            <a:noFill/>
            <a:ln w="57150">
              <a:solidFill>
                <a:schemeClr val="accent2"/>
              </a:solidFill>
              <a:round/>
              <a:headEnd/>
              <a:tailEnd type="triangle" w="med" len="med"/>
            </a:ln>
            <a:effectLst/>
          </p:spPr>
          <p:txBody>
            <a:bodyPr anchor="ctr">
              <a:spAutoFit/>
            </a:bodyPr>
            <a:lstStyle/>
            <a:p>
              <a:endParaRPr lang="en-US"/>
            </a:p>
          </p:txBody>
        </p:sp>
      </p:grpSp>
      <p:sp>
        <p:nvSpPr>
          <p:cNvPr id="1463307" name="WordArt 11"/>
          <p:cNvSpPr>
            <a:spLocks noChangeArrowheads="1" noChangeShapeType="1" noTextEdit="1"/>
          </p:cNvSpPr>
          <p:nvPr/>
        </p:nvSpPr>
        <p:spPr bwMode="auto">
          <a:xfrm rot="-985524">
            <a:off x="434975" y="2005013"/>
            <a:ext cx="12192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GRS80</a:t>
            </a:r>
          </a:p>
        </p:txBody>
      </p:sp>
      <p:sp>
        <p:nvSpPr>
          <p:cNvPr id="1463308" name="WordArt 12"/>
          <p:cNvSpPr>
            <a:spLocks noChangeArrowheads="1" noChangeShapeType="1" noTextEdit="1"/>
          </p:cNvSpPr>
          <p:nvPr/>
        </p:nvSpPr>
        <p:spPr bwMode="auto">
          <a:xfrm>
            <a:off x="2068513" y="5300663"/>
            <a:ext cx="1082675"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Geoid</a:t>
            </a:r>
          </a:p>
        </p:txBody>
      </p:sp>
      <p:grpSp>
        <p:nvGrpSpPr>
          <p:cNvPr id="3" name="Group 13"/>
          <p:cNvGrpSpPr>
            <a:grpSpLocks/>
          </p:cNvGrpSpPr>
          <p:nvPr/>
        </p:nvGrpSpPr>
        <p:grpSpPr bwMode="auto">
          <a:xfrm>
            <a:off x="2273300" y="2520950"/>
            <a:ext cx="5038725" cy="517525"/>
            <a:chOff x="1432" y="1588"/>
            <a:chExt cx="3174" cy="326"/>
          </a:xfrm>
        </p:grpSpPr>
        <p:sp>
          <p:nvSpPr>
            <p:cNvPr id="1463310" name="WordArt 14"/>
            <p:cNvSpPr>
              <a:spLocks noChangeArrowheads="1" noChangeShapeType="1" noTextEdit="1"/>
            </p:cNvSpPr>
            <p:nvPr/>
          </p:nvSpPr>
          <p:spPr bwMode="auto">
            <a:xfrm>
              <a:off x="1432" y="1774"/>
              <a:ext cx="173" cy="1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t>
              </a:r>
            </a:p>
          </p:txBody>
        </p:sp>
        <p:sp>
          <p:nvSpPr>
            <p:cNvPr id="1463311" name="WordArt 15"/>
            <p:cNvSpPr>
              <a:spLocks noChangeArrowheads="1" noChangeShapeType="1" noTextEdit="1"/>
            </p:cNvSpPr>
            <p:nvPr/>
          </p:nvSpPr>
          <p:spPr bwMode="auto">
            <a:xfrm>
              <a:off x="2028" y="1684"/>
              <a:ext cx="173" cy="1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t>
              </a:r>
            </a:p>
          </p:txBody>
        </p:sp>
        <p:sp>
          <p:nvSpPr>
            <p:cNvPr id="1463312" name="WordArt 16"/>
            <p:cNvSpPr>
              <a:spLocks noChangeArrowheads="1" noChangeShapeType="1" noTextEdit="1"/>
            </p:cNvSpPr>
            <p:nvPr/>
          </p:nvSpPr>
          <p:spPr bwMode="auto">
            <a:xfrm>
              <a:off x="2768" y="1588"/>
              <a:ext cx="173" cy="1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t>
              </a:r>
            </a:p>
          </p:txBody>
        </p:sp>
        <p:sp>
          <p:nvSpPr>
            <p:cNvPr id="1463313" name="WordArt 17"/>
            <p:cNvSpPr>
              <a:spLocks noChangeArrowheads="1" noChangeShapeType="1" noTextEdit="1"/>
            </p:cNvSpPr>
            <p:nvPr/>
          </p:nvSpPr>
          <p:spPr bwMode="auto">
            <a:xfrm>
              <a:off x="3579" y="1640"/>
              <a:ext cx="173" cy="1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t>
              </a:r>
            </a:p>
          </p:txBody>
        </p:sp>
        <p:sp>
          <p:nvSpPr>
            <p:cNvPr id="1463314" name="WordArt 18"/>
            <p:cNvSpPr>
              <a:spLocks noChangeArrowheads="1" noChangeShapeType="1" noTextEdit="1"/>
            </p:cNvSpPr>
            <p:nvPr/>
          </p:nvSpPr>
          <p:spPr bwMode="auto">
            <a:xfrm>
              <a:off x="4433" y="1727"/>
              <a:ext cx="173" cy="1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t>
              </a:r>
            </a:p>
          </p:txBody>
        </p:sp>
      </p:grpSp>
      <p:sp>
        <p:nvSpPr>
          <p:cNvPr id="1463315" name="Text Box 19"/>
          <p:cNvSpPr txBox="1">
            <a:spLocks noChangeArrowheads="1"/>
          </p:cNvSpPr>
          <p:nvPr/>
        </p:nvSpPr>
        <p:spPr bwMode="auto">
          <a:xfrm>
            <a:off x="2439988" y="365125"/>
            <a:ext cx="4378325" cy="701675"/>
          </a:xfrm>
          <a:prstGeom prst="rect">
            <a:avLst/>
          </a:prstGeom>
          <a:noFill/>
          <a:ln w="9525">
            <a:noFill/>
            <a:miter lim="800000"/>
            <a:headEnd/>
            <a:tailEnd/>
          </a:ln>
          <a:effectLst/>
        </p:spPr>
        <p:txBody>
          <a:bodyPr>
            <a:spAutoFit/>
          </a:bodyPr>
          <a:lstStyle/>
          <a:p>
            <a:pPr algn="ctr" eaLnBrk="0" hangingPunct="0">
              <a:spcBef>
                <a:spcPct val="50000"/>
              </a:spcBef>
            </a:pPr>
            <a:r>
              <a:rPr lang="en-US" sz="4000" b="1">
                <a:solidFill>
                  <a:schemeClr val="accent2"/>
                </a:solidFill>
                <a:effectLst>
                  <a:outerShdw blurRad="38100" dist="38100" dir="2700000" algn="tl">
                    <a:srgbClr val="C0C0C0"/>
                  </a:outerShdw>
                </a:effectLst>
              </a:rPr>
              <a:t>Geoid Model</a:t>
            </a:r>
          </a:p>
        </p:txBody>
      </p:sp>
      <p:sp>
        <p:nvSpPr>
          <p:cNvPr id="1463317" name="WordArt 21"/>
          <p:cNvSpPr>
            <a:spLocks noChangeArrowheads="1" noChangeShapeType="1" noTextEdit="1"/>
          </p:cNvSpPr>
          <p:nvPr/>
        </p:nvSpPr>
        <p:spPr bwMode="auto">
          <a:xfrm>
            <a:off x="1254125" y="6010275"/>
            <a:ext cx="2887663" cy="36512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(Equipotential Surface)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2" name="Picture 12">
            <a:hlinkClick r:id="rId3" action="ppaction://hlinkpres?slideindex=1&amp;slidetitle="/>
          </p:cNvPr>
          <p:cNvPicPr>
            <a:picLocks noChangeAspect="1" noChangeArrowheads="1"/>
          </p:cNvPicPr>
          <p:nvPr/>
        </p:nvPicPr>
        <p:blipFill>
          <a:blip r:embed="rId4"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11266" name="Slide Number Placeholder 3"/>
          <p:cNvSpPr>
            <a:spLocks noGrp="1"/>
          </p:cNvSpPr>
          <p:nvPr>
            <p:ph type="sldNum" sz="quarter" idx="10"/>
          </p:nvPr>
        </p:nvSpPr>
        <p:spPr>
          <a:noFill/>
        </p:spPr>
        <p:txBody>
          <a:bodyPr/>
          <a:lstStyle/>
          <a:p>
            <a:fld id="{CD0FCE8D-B5AE-4170-9EF2-E0092D117249}" type="slidenum">
              <a:rPr lang="en-US" smtClean="0"/>
              <a:pPr/>
              <a:t>23</a:t>
            </a:fld>
            <a:endParaRPr lang="en-US" smtClean="0"/>
          </a:p>
        </p:txBody>
      </p:sp>
      <p:pic>
        <p:nvPicPr>
          <p:cNvPr id="1126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
        <p:nvSpPr>
          <p:cNvPr id="11268" name="WordArt 3"/>
          <p:cNvSpPr>
            <a:spLocks noChangeArrowheads="1" noChangeShapeType="1" noTextEdit="1"/>
          </p:cNvSpPr>
          <p:nvPr/>
        </p:nvSpPr>
        <p:spPr bwMode="auto">
          <a:xfrm>
            <a:off x="703263" y="238125"/>
            <a:ext cx="70945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Vertical Segment of the NSRS</a:t>
            </a:r>
          </a:p>
        </p:txBody>
      </p:sp>
      <p:pic>
        <p:nvPicPr>
          <p:cNvPr id="1474564" name="Picture 4"/>
          <p:cNvPicPr>
            <a:picLocks noChangeAspect="1" noChangeArrowheads="1"/>
          </p:cNvPicPr>
          <p:nvPr/>
        </p:nvPicPr>
        <p:blipFill>
          <a:blip r:embed="rId6" cstate="print"/>
          <a:srcRect/>
          <a:stretch>
            <a:fillRect/>
          </a:stretch>
        </p:blipFill>
        <p:spPr bwMode="auto">
          <a:xfrm>
            <a:off x="4581525" y="3925888"/>
            <a:ext cx="1965325" cy="1462087"/>
          </a:xfrm>
          <a:prstGeom prst="rect">
            <a:avLst/>
          </a:prstGeom>
          <a:noFill/>
          <a:ln w="9525">
            <a:noFill/>
            <a:miter lim="800000"/>
            <a:headEnd/>
            <a:tailEnd/>
          </a:ln>
        </p:spPr>
      </p:pic>
      <p:pic>
        <p:nvPicPr>
          <p:cNvPr id="1474565" name="Picture 5"/>
          <p:cNvPicPr>
            <a:picLocks noChangeAspect="1" noChangeArrowheads="1"/>
          </p:cNvPicPr>
          <p:nvPr/>
        </p:nvPicPr>
        <p:blipFill>
          <a:blip r:embed="rId7" cstate="print"/>
          <a:srcRect/>
          <a:stretch>
            <a:fillRect/>
          </a:stretch>
        </p:blipFill>
        <p:spPr bwMode="auto">
          <a:xfrm>
            <a:off x="6057900" y="3743325"/>
            <a:ext cx="1543050" cy="1516063"/>
          </a:xfrm>
          <a:prstGeom prst="rect">
            <a:avLst/>
          </a:prstGeom>
          <a:noFill/>
          <a:ln w="9525">
            <a:noFill/>
            <a:miter lim="800000"/>
            <a:headEnd/>
            <a:tailEnd/>
          </a:ln>
        </p:spPr>
      </p:pic>
      <p:pic>
        <p:nvPicPr>
          <p:cNvPr id="1474566" name="Picture 6"/>
          <p:cNvPicPr>
            <a:picLocks noChangeAspect="1" noChangeArrowheads="1"/>
          </p:cNvPicPr>
          <p:nvPr/>
        </p:nvPicPr>
        <p:blipFill>
          <a:blip r:embed="rId8" cstate="print"/>
          <a:srcRect/>
          <a:stretch>
            <a:fillRect/>
          </a:stretch>
        </p:blipFill>
        <p:spPr bwMode="auto">
          <a:xfrm>
            <a:off x="3533775" y="2201863"/>
            <a:ext cx="1581150" cy="1541462"/>
          </a:xfrm>
          <a:prstGeom prst="rect">
            <a:avLst/>
          </a:prstGeom>
          <a:noFill/>
          <a:ln w="9525">
            <a:noFill/>
            <a:miter lim="800000"/>
            <a:headEnd/>
            <a:tailEnd/>
          </a:ln>
        </p:spPr>
      </p:pic>
      <p:pic>
        <p:nvPicPr>
          <p:cNvPr id="1474567" name="Picture 7"/>
          <p:cNvPicPr>
            <a:picLocks noChangeAspect="1" noChangeArrowheads="1"/>
          </p:cNvPicPr>
          <p:nvPr/>
        </p:nvPicPr>
        <p:blipFill>
          <a:blip r:embed="rId9" cstate="print"/>
          <a:srcRect/>
          <a:stretch>
            <a:fillRect/>
          </a:stretch>
        </p:blipFill>
        <p:spPr bwMode="auto">
          <a:xfrm>
            <a:off x="2290763" y="3635375"/>
            <a:ext cx="1581150" cy="1657350"/>
          </a:xfrm>
          <a:prstGeom prst="rect">
            <a:avLst/>
          </a:prstGeom>
          <a:noFill/>
          <a:ln w="9525">
            <a:noFill/>
            <a:miter lim="800000"/>
            <a:headEnd/>
            <a:tailEnd/>
          </a:ln>
        </p:spPr>
      </p:pic>
      <p:pic>
        <p:nvPicPr>
          <p:cNvPr id="1474568" name="Picture 8"/>
          <p:cNvPicPr>
            <a:picLocks noChangeAspect="1" noChangeArrowheads="1"/>
          </p:cNvPicPr>
          <p:nvPr/>
        </p:nvPicPr>
        <p:blipFill>
          <a:blip r:embed="rId10" cstate="print"/>
          <a:srcRect/>
          <a:stretch>
            <a:fillRect/>
          </a:stretch>
        </p:blipFill>
        <p:spPr bwMode="auto">
          <a:xfrm>
            <a:off x="534988" y="2973388"/>
            <a:ext cx="2135187" cy="1601787"/>
          </a:xfrm>
          <a:prstGeom prst="rect">
            <a:avLst/>
          </a:prstGeom>
          <a:noFill/>
          <a:ln w="9525">
            <a:noFill/>
            <a:miter lim="800000"/>
            <a:headEnd/>
            <a:tailEnd/>
          </a:ln>
        </p:spPr>
      </p:pic>
      <p:pic>
        <p:nvPicPr>
          <p:cNvPr id="1474569" name="Picture 9"/>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3546475" y="4502150"/>
            <a:ext cx="1431925" cy="1249363"/>
          </a:xfrm>
          <a:prstGeom prst="rect">
            <a:avLst/>
          </a:prstGeom>
          <a:noFill/>
          <a:ln w="9525">
            <a:noFill/>
            <a:miter lim="800000"/>
            <a:headEnd/>
            <a:tailEnd/>
          </a:ln>
        </p:spPr>
      </p:pic>
      <p:pic>
        <p:nvPicPr>
          <p:cNvPr id="1474570" name="Picture 10"/>
          <p:cNvPicPr>
            <a:picLocks noChangeAspect="1" noChangeArrowheads="1"/>
          </p:cNvPicPr>
          <p:nvPr/>
        </p:nvPicPr>
        <p:blipFill>
          <a:blip r:embed="rId12" cstate="print"/>
          <a:srcRect/>
          <a:stretch>
            <a:fillRect/>
          </a:stretch>
        </p:blipFill>
        <p:spPr bwMode="auto">
          <a:xfrm>
            <a:off x="557213" y="1995488"/>
            <a:ext cx="1609725" cy="1481137"/>
          </a:xfrm>
          <a:prstGeom prst="rect">
            <a:avLst/>
          </a:prstGeom>
          <a:noFill/>
          <a:ln w="9525">
            <a:noFill/>
            <a:miter lim="800000"/>
            <a:headEnd/>
            <a:tailEnd/>
          </a:ln>
        </p:spPr>
      </p:pic>
      <p:pic>
        <p:nvPicPr>
          <p:cNvPr id="1474571" name="Picture 11" descr="coe_disk"/>
          <p:cNvPicPr>
            <a:picLocks noChangeAspect="1" noChangeArrowheads="1"/>
          </p:cNvPicPr>
          <p:nvPr/>
        </p:nvPicPr>
        <p:blipFill>
          <a:blip r:embed="rId13" cstate="print"/>
          <a:srcRect/>
          <a:stretch>
            <a:fillRect/>
          </a:stretch>
        </p:blipFill>
        <p:spPr bwMode="auto">
          <a:xfrm>
            <a:off x="3705225" y="3355975"/>
            <a:ext cx="1198563" cy="1271588"/>
          </a:xfrm>
          <a:prstGeom prst="rect">
            <a:avLst/>
          </a:prstGeom>
          <a:noFill/>
          <a:ln w="19050">
            <a:solidFill>
              <a:schemeClr val="tx1"/>
            </a:solidFill>
            <a:miter lim="800000"/>
            <a:headEnd/>
            <a:tailEnd/>
          </a:ln>
        </p:spPr>
      </p:pic>
      <p:pic>
        <p:nvPicPr>
          <p:cNvPr id="1474574" name="Picture 14" descr="2277936162_9c95553513"/>
          <p:cNvPicPr>
            <a:picLocks noChangeAspect="1" noChangeArrowheads="1"/>
          </p:cNvPicPr>
          <p:nvPr/>
        </p:nvPicPr>
        <p:blipFill>
          <a:blip r:embed="rId14" cstate="print"/>
          <a:srcRect/>
          <a:stretch>
            <a:fillRect/>
          </a:stretch>
        </p:blipFill>
        <p:spPr bwMode="auto">
          <a:xfrm>
            <a:off x="4922838" y="2278063"/>
            <a:ext cx="1673225" cy="1673225"/>
          </a:xfrm>
          <a:prstGeom prst="rect">
            <a:avLst/>
          </a:prstGeom>
          <a:noFill/>
          <a:ln w="9525">
            <a:noFill/>
            <a:miter lim="800000"/>
            <a:headEnd/>
            <a:tailEnd/>
          </a:ln>
        </p:spPr>
      </p:pic>
      <p:pic>
        <p:nvPicPr>
          <p:cNvPr id="1474575" name="Picture 15"/>
          <p:cNvPicPr>
            <a:picLocks noChangeAspect="1" noChangeArrowheads="1"/>
          </p:cNvPicPr>
          <p:nvPr/>
        </p:nvPicPr>
        <p:blipFill>
          <a:blip r:embed="rId15" cstate="print"/>
          <a:srcRect/>
          <a:stretch>
            <a:fillRect/>
          </a:stretch>
        </p:blipFill>
        <p:spPr bwMode="auto">
          <a:xfrm>
            <a:off x="6357938" y="2297113"/>
            <a:ext cx="1439862" cy="1430337"/>
          </a:xfrm>
          <a:prstGeom prst="rect">
            <a:avLst/>
          </a:prstGeom>
          <a:noFill/>
          <a:ln w="9525">
            <a:noFill/>
            <a:miter lim="800000"/>
            <a:headEnd/>
            <a:tailEnd/>
          </a:ln>
        </p:spPr>
      </p:pic>
      <p:pic>
        <p:nvPicPr>
          <p:cNvPr id="1474576" name="Picture 16" descr="16470fa6-2782-4e89-987d-73dba203cf82"/>
          <p:cNvPicPr>
            <a:picLocks noChangeAspect="1" noChangeArrowheads="1"/>
          </p:cNvPicPr>
          <p:nvPr/>
        </p:nvPicPr>
        <p:blipFill>
          <a:blip r:embed="rId16" cstate="print"/>
          <a:srcRect/>
          <a:stretch>
            <a:fillRect/>
          </a:stretch>
        </p:blipFill>
        <p:spPr bwMode="auto">
          <a:xfrm>
            <a:off x="2090738" y="2219325"/>
            <a:ext cx="1893887" cy="1420813"/>
          </a:xfrm>
          <a:prstGeom prst="rect">
            <a:avLst/>
          </a:prstGeom>
          <a:noFill/>
          <a:ln w="9525">
            <a:noFill/>
            <a:miter lim="800000"/>
            <a:headEnd/>
            <a:tailEnd/>
          </a:ln>
        </p:spPr>
      </p:pic>
      <p:sp>
        <p:nvSpPr>
          <p:cNvPr id="1474577" name="Text Box 17"/>
          <p:cNvSpPr txBox="1">
            <a:spLocks noChangeArrowheads="1"/>
          </p:cNvSpPr>
          <p:nvPr/>
        </p:nvSpPr>
        <p:spPr bwMode="auto">
          <a:xfrm>
            <a:off x="530225" y="2301875"/>
            <a:ext cx="7507288" cy="4054475"/>
          </a:xfrm>
          <a:prstGeom prst="rect">
            <a:avLst/>
          </a:prstGeom>
          <a:solidFill>
            <a:schemeClr val="tx1"/>
          </a:solidFill>
          <a:ln w="9525">
            <a:noFill/>
            <a:miter lim="800000"/>
            <a:headEnd/>
            <a:tailEnd/>
          </a:ln>
        </p:spPr>
        <p:txBody>
          <a:bodyPr>
            <a:spAutoFit/>
          </a:bodyPr>
          <a:lstStyle/>
          <a:p>
            <a:pPr eaLnBrk="0" hangingPunct="0">
              <a:buFontTx/>
              <a:buChar char="•"/>
            </a:pPr>
            <a:r>
              <a:rPr lang="en-US" sz="2000" b="1" dirty="0">
                <a:solidFill>
                  <a:schemeClr val="bg1"/>
                </a:solidFill>
              </a:rPr>
              <a:t>  NOAA's National Geodetic Survey (NGS) defines and manages a national coordinate system. </a:t>
            </a:r>
          </a:p>
          <a:p>
            <a:pPr eaLnBrk="0" hangingPunct="0"/>
            <a:endParaRPr lang="en-US" sz="2000" b="1" dirty="0">
              <a:solidFill>
                <a:schemeClr val="bg1"/>
              </a:solidFill>
            </a:endParaRPr>
          </a:p>
          <a:p>
            <a:pPr eaLnBrk="0" hangingPunct="0">
              <a:buFontTx/>
              <a:buChar char="•"/>
            </a:pPr>
            <a:r>
              <a:rPr lang="en-US" sz="2000" b="1" dirty="0">
                <a:solidFill>
                  <a:schemeClr val="bg1"/>
                </a:solidFill>
              </a:rPr>
              <a:t>  This network, the National Spatial Reference System (NSRS), provides the foundation for our spatial infrastructure</a:t>
            </a:r>
          </a:p>
          <a:p>
            <a:pPr eaLnBrk="0" hangingPunct="0">
              <a:buFontTx/>
              <a:buChar char="•"/>
            </a:pPr>
            <a:endParaRPr lang="en-US" sz="2000" b="1" dirty="0">
              <a:solidFill>
                <a:schemeClr val="bg1"/>
              </a:solidFill>
            </a:endParaRPr>
          </a:p>
          <a:p>
            <a:pPr eaLnBrk="0" hangingPunct="0">
              <a:buFontTx/>
              <a:buChar char="•"/>
            </a:pPr>
            <a:r>
              <a:rPr lang="en-US" sz="2000" b="1" dirty="0">
                <a:solidFill>
                  <a:schemeClr val="bg1"/>
                </a:solidFill>
              </a:rPr>
              <a:t>  NGS develops Federal standards for geodetic surveys and helps to coordinate surveying methods. </a:t>
            </a:r>
          </a:p>
          <a:p>
            <a:pPr eaLnBrk="0" hangingPunct="0">
              <a:buFontTx/>
              <a:buChar char="•"/>
            </a:pPr>
            <a:endParaRPr lang="en-US" sz="2000" b="1" dirty="0">
              <a:solidFill>
                <a:schemeClr val="bg1"/>
              </a:solidFill>
            </a:endParaRPr>
          </a:p>
          <a:p>
            <a:pPr eaLnBrk="0" hangingPunct="0">
              <a:buFontTx/>
              <a:buChar char="•"/>
            </a:pPr>
            <a:r>
              <a:rPr lang="en-US" sz="2000" b="1" dirty="0">
                <a:solidFill>
                  <a:schemeClr val="bg1"/>
                </a:solidFill>
              </a:rPr>
              <a:t>  </a:t>
            </a:r>
            <a:r>
              <a:rPr lang="en-US" sz="2000" b="1" dirty="0">
                <a:solidFill>
                  <a:schemeClr val="bg1"/>
                </a:solidFill>
                <a:hlinkClick r:id="rId17"/>
              </a:rPr>
              <a:t>NGS State Geodetic Advisors </a:t>
            </a:r>
            <a:r>
              <a:rPr lang="en-US" sz="2000" b="1" dirty="0">
                <a:solidFill>
                  <a:schemeClr val="bg1"/>
                </a:solidFill>
              </a:rPr>
              <a:t>are stationed in several states to work with local communities to expand surveying capabilities. </a:t>
            </a:r>
          </a:p>
        </p:txBody>
      </p:sp>
      <p:pic>
        <p:nvPicPr>
          <p:cNvPr id="1474578" name="Picture 18"/>
          <p:cNvPicPr>
            <a:picLocks noChangeAspect="1" noChangeArrowheads="1"/>
          </p:cNvPicPr>
          <p:nvPr/>
        </p:nvPicPr>
        <p:blipFill>
          <a:blip r:embed="rId18" cstate="print"/>
          <a:srcRect/>
          <a:stretch>
            <a:fillRect/>
          </a:stretch>
        </p:blipFill>
        <p:spPr bwMode="auto">
          <a:xfrm>
            <a:off x="550863" y="0"/>
            <a:ext cx="7507287" cy="2314575"/>
          </a:xfrm>
          <a:prstGeom prst="rect">
            <a:avLst/>
          </a:prstGeom>
          <a:noFill/>
          <a:ln w="9525">
            <a:noFill/>
            <a:miter lim="800000"/>
            <a:headEnd/>
            <a:tailEnd/>
          </a:ln>
        </p:spPr>
      </p:pic>
      <p:pic>
        <p:nvPicPr>
          <p:cNvPr id="5124" name="Picture 4" descr="http://www.ngs.noaa.gov/ADVISORS/AdvisorsMap20080804.jpg"/>
          <p:cNvPicPr>
            <a:picLocks noChangeAspect="1" noChangeArrowheads="1"/>
          </p:cNvPicPr>
          <p:nvPr/>
        </p:nvPicPr>
        <p:blipFill>
          <a:blip r:embed="rId19" cstate="print"/>
          <a:srcRect/>
          <a:stretch>
            <a:fillRect/>
          </a:stretch>
        </p:blipFill>
        <p:spPr bwMode="auto">
          <a:xfrm>
            <a:off x="1483213" y="2486025"/>
            <a:ext cx="5715000" cy="43719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4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1474570"/>
                                        </p:tgtEl>
                                        <p:attrNameLst>
                                          <p:attrName>style.visibility</p:attrName>
                                        </p:attrNameLst>
                                      </p:cBhvr>
                                      <p:to>
                                        <p:strVal val="visible"/>
                                      </p:to>
                                    </p:set>
                                    <p:anim calcmode="lin" valueType="num">
                                      <p:cBhvr additive="base">
                                        <p:cTn id="11" dur="500" fill="hold"/>
                                        <p:tgtEl>
                                          <p:spTgt spid="1474570"/>
                                        </p:tgtEl>
                                        <p:attrNameLst>
                                          <p:attrName>ppt_x</p:attrName>
                                        </p:attrNameLst>
                                      </p:cBhvr>
                                      <p:tavLst>
                                        <p:tav tm="0">
                                          <p:val>
                                            <p:strVal val="0-#ppt_w/2"/>
                                          </p:val>
                                        </p:tav>
                                        <p:tav tm="100000">
                                          <p:val>
                                            <p:strVal val="#ppt_x"/>
                                          </p:val>
                                        </p:tav>
                                      </p:tavLst>
                                    </p:anim>
                                    <p:anim calcmode="lin" valueType="num">
                                      <p:cBhvr additive="base">
                                        <p:cTn id="12" dur="500" fill="hold"/>
                                        <p:tgtEl>
                                          <p:spTgt spid="1474570"/>
                                        </p:tgtEl>
                                        <p:attrNameLst>
                                          <p:attrName>ppt_y</p:attrName>
                                        </p:attrNameLst>
                                      </p:cBhvr>
                                      <p:tavLst>
                                        <p:tav tm="0">
                                          <p:val>
                                            <p:strVal val="0-#ppt_h/2"/>
                                          </p:val>
                                        </p:tav>
                                        <p:tav tm="100000">
                                          <p:val>
                                            <p:strVal val="#ppt_y"/>
                                          </p:val>
                                        </p:tav>
                                      </p:tavLst>
                                    </p:anim>
                                  </p:childTnLst>
                                </p:cTn>
                              </p:par>
                              <p:par>
                                <p:cTn id="13" presetID="1" presetClass="exit" presetSubtype="0" fill="hold" nodeType="withEffect">
                                  <p:stCondLst>
                                    <p:cond delay="0"/>
                                  </p:stCondLst>
                                  <p:childTnLst>
                                    <p:set>
                                      <p:cBhvr>
                                        <p:cTn id="14" dur="1" fill="hold">
                                          <p:stCondLst>
                                            <p:cond delay="0"/>
                                          </p:stCondLst>
                                        </p:cTn>
                                        <p:tgtEl>
                                          <p:spTgt spid="1474572"/>
                                        </p:tgtEl>
                                        <p:attrNameLst>
                                          <p:attrName>style.visibility</p:attrName>
                                        </p:attrNameLst>
                                      </p:cBhvr>
                                      <p:to>
                                        <p:strVal val="hidden"/>
                                      </p:to>
                                    </p:set>
                                  </p:childTnLst>
                                </p:cTn>
                              </p:par>
                              <p:par>
                                <p:cTn id="15" presetID="20" presetClass="entr" presetSubtype="0" fill="hold" nodeType="withEffect">
                                  <p:stCondLst>
                                    <p:cond delay="0"/>
                                  </p:stCondLst>
                                  <p:childTnLst>
                                    <p:set>
                                      <p:cBhvr>
                                        <p:cTn id="16" dur="1" fill="hold">
                                          <p:stCondLst>
                                            <p:cond delay="0"/>
                                          </p:stCondLst>
                                        </p:cTn>
                                        <p:tgtEl>
                                          <p:spTgt spid="1474568"/>
                                        </p:tgtEl>
                                        <p:attrNameLst>
                                          <p:attrName>style.visibility</p:attrName>
                                        </p:attrNameLst>
                                      </p:cBhvr>
                                      <p:to>
                                        <p:strVal val="visible"/>
                                      </p:to>
                                    </p:set>
                                    <p:animEffect transition="in" filter="wedge">
                                      <p:cBhvr>
                                        <p:cTn id="17" dur="1000"/>
                                        <p:tgtEl>
                                          <p:spTgt spid="1474568"/>
                                        </p:tgtEl>
                                      </p:cBhvr>
                                    </p:animEffect>
                                  </p:childTnLst>
                                </p:cTn>
                              </p:par>
                              <p:par>
                                <p:cTn id="18" presetID="37" presetClass="entr" presetSubtype="0" fill="hold" nodeType="withEffect">
                                  <p:stCondLst>
                                    <p:cond delay="0"/>
                                  </p:stCondLst>
                                  <p:childTnLst>
                                    <p:set>
                                      <p:cBhvr>
                                        <p:cTn id="19" dur="1" fill="hold">
                                          <p:stCondLst>
                                            <p:cond delay="0"/>
                                          </p:stCondLst>
                                        </p:cTn>
                                        <p:tgtEl>
                                          <p:spTgt spid="1474564"/>
                                        </p:tgtEl>
                                        <p:attrNameLst>
                                          <p:attrName>style.visibility</p:attrName>
                                        </p:attrNameLst>
                                      </p:cBhvr>
                                      <p:to>
                                        <p:strVal val="visible"/>
                                      </p:to>
                                    </p:set>
                                    <p:animEffect transition="in" filter="fade">
                                      <p:cBhvr>
                                        <p:cTn id="20" dur="1000"/>
                                        <p:tgtEl>
                                          <p:spTgt spid="1474564"/>
                                        </p:tgtEl>
                                      </p:cBhvr>
                                    </p:animEffect>
                                    <p:anim calcmode="lin" valueType="num">
                                      <p:cBhvr>
                                        <p:cTn id="21" dur="1000" fill="hold"/>
                                        <p:tgtEl>
                                          <p:spTgt spid="1474564"/>
                                        </p:tgtEl>
                                        <p:attrNameLst>
                                          <p:attrName>ppt_x</p:attrName>
                                        </p:attrNameLst>
                                      </p:cBhvr>
                                      <p:tavLst>
                                        <p:tav tm="0">
                                          <p:val>
                                            <p:strVal val="#ppt_x"/>
                                          </p:val>
                                        </p:tav>
                                        <p:tav tm="100000">
                                          <p:val>
                                            <p:strVal val="#ppt_x"/>
                                          </p:val>
                                        </p:tav>
                                      </p:tavLst>
                                    </p:anim>
                                    <p:anim calcmode="lin" valueType="num">
                                      <p:cBhvr>
                                        <p:cTn id="22" dur="900" decel="100000" fill="hold"/>
                                        <p:tgtEl>
                                          <p:spTgt spid="147456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74564"/>
                                        </p:tgtEl>
                                        <p:attrNameLst>
                                          <p:attrName>ppt_y</p:attrName>
                                        </p:attrNameLst>
                                      </p:cBhvr>
                                      <p:tavLst>
                                        <p:tav tm="0">
                                          <p:val>
                                            <p:strVal val="#ppt_y-.03"/>
                                          </p:val>
                                        </p:tav>
                                        <p:tav tm="100000">
                                          <p:val>
                                            <p:strVal val="#ppt_y"/>
                                          </p:val>
                                        </p:tav>
                                      </p:tavLst>
                                    </p:anim>
                                  </p:childTnLst>
                                </p:cTn>
                              </p:par>
                              <p:par>
                                <p:cTn id="24" presetID="23" presetClass="entr" presetSubtype="36" fill="hold" nodeType="withEffect">
                                  <p:stCondLst>
                                    <p:cond delay="0"/>
                                  </p:stCondLst>
                                  <p:childTnLst>
                                    <p:set>
                                      <p:cBhvr>
                                        <p:cTn id="25" dur="1" fill="hold">
                                          <p:stCondLst>
                                            <p:cond delay="0"/>
                                          </p:stCondLst>
                                        </p:cTn>
                                        <p:tgtEl>
                                          <p:spTgt spid="1474576"/>
                                        </p:tgtEl>
                                        <p:attrNameLst>
                                          <p:attrName>style.visibility</p:attrName>
                                        </p:attrNameLst>
                                      </p:cBhvr>
                                      <p:to>
                                        <p:strVal val="visible"/>
                                      </p:to>
                                    </p:set>
                                    <p:anim calcmode="lin" valueType="num">
                                      <p:cBhvr>
                                        <p:cTn id="26" dur="500" fill="hold"/>
                                        <p:tgtEl>
                                          <p:spTgt spid="1474576"/>
                                        </p:tgtEl>
                                        <p:attrNameLst>
                                          <p:attrName>ppt_w</p:attrName>
                                        </p:attrNameLst>
                                      </p:cBhvr>
                                      <p:tavLst>
                                        <p:tav tm="0">
                                          <p:val>
                                            <p:strVal val="(6*min(max(#ppt_w*#ppt_h,.3),1)-7.4)/-.7*#ppt_w"/>
                                          </p:val>
                                        </p:tav>
                                        <p:tav tm="100000">
                                          <p:val>
                                            <p:strVal val="#ppt_w"/>
                                          </p:val>
                                        </p:tav>
                                      </p:tavLst>
                                    </p:anim>
                                    <p:anim calcmode="lin" valueType="num">
                                      <p:cBhvr>
                                        <p:cTn id="27" dur="500" fill="hold"/>
                                        <p:tgtEl>
                                          <p:spTgt spid="1474576"/>
                                        </p:tgtEl>
                                        <p:attrNameLst>
                                          <p:attrName>ppt_h</p:attrName>
                                        </p:attrNameLst>
                                      </p:cBhvr>
                                      <p:tavLst>
                                        <p:tav tm="0">
                                          <p:val>
                                            <p:strVal val="(6*min(max(#ppt_w*#ppt_h,.3),1)-7.4)/-.7*#ppt_h"/>
                                          </p:val>
                                        </p:tav>
                                        <p:tav tm="100000">
                                          <p:val>
                                            <p:strVal val="#ppt_h"/>
                                          </p:val>
                                        </p:tav>
                                      </p:tavLst>
                                    </p:anim>
                                    <p:anim calcmode="lin" valueType="num">
                                      <p:cBhvr>
                                        <p:cTn id="28" dur="500" fill="hold"/>
                                        <p:tgtEl>
                                          <p:spTgt spid="1474576"/>
                                        </p:tgtEl>
                                        <p:attrNameLst>
                                          <p:attrName>ppt_x</p:attrName>
                                        </p:attrNameLst>
                                      </p:cBhvr>
                                      <p:tavLst>
                                        <p:tav tm="0">
                                          <p:val>
                                            <p:fltVal val="0.5"/>
                                          </p:val>
                                        </p:tav>
                                        <p:tav tm="100000">
                                          <p:val>
                                            <p:strVal val="#ppt_x"/>
                                          </p:val>
                                        </p:tav>
                                      </p:tavLst>
                                    </p:anim>
                                    <p:anim calcmode="lin" valueType="num">
                                      <p:cBhvr>
                                        <p:cTn id="29" dur="500" fill="hold"/>
                                        <p:tgtEl>
                                          <p:spTgt spid="1474576"/>
                                        </p:tgtEl>
                                        <p:attrNameLst>
                                          <p:attrName>ppt_y</p:attrName>
                                        </p:attrNameLst>
                                      </p:cBhvr>
                                      <p:tavLst>
                                        <p:tav tm="0">
                                          <p:val>
                                            <p:strVal val="1+(6*min(max(#ppt_w*#ppt_h,.3),1)-7.4)/-.7*#ppt_h/2"/>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1474566"/>
                                        </p:tgtEl>
                                        <p:attrNameLst>
                                          <p:attrName>style.visibility</p:attrName>
                                        </p:attrNameLst>
                                      </p:cBhvr>
                                      <p:to>
                                        <p:strVal val="visible"/>
                                      </p:to>
                                    </p:set>
                                    <p:animEffect transition="in" filter="wipe(down)">
                                      <p:cBhvr>
                                        <p:cTn id="32" dur="500"/>
                                        <p:tgtEl>
                                          <p:spTgt spid="1474566"/>
                                        </p:tgtEl>
                                      </p:cBhvr>
                                    </p:animEffect>
                                  </p:childTnLst>
                                </p:cTn>
                              </p:par>
                              <p:par>
                                <p:cTn id="33" presetID="2" presetClass="entr" presetSubtype="8" fill="hold" nodeType="withEffect">
                                  <p:stCondLst>
                                    <p:cond delay="0"/>
                                  </p:stCondLst>
                                  <p:childTnLst>
                                    <p:set>
                                      <p:cBhvr>
                                        <p:cTn id="34" dur="1" fill="hold">
                                          <p:stCondLst>
                                            <p:cond delay="0"/>
                                          </p:stCondLst>
                                        </p:cTn>
                                        <p:tgtEl>
                                          <p:spTgt spid="1474575"/>
                                        </p:tgtEl>
                                        <p:attrNameLst>
                                          <p:attrName>style.visibility</p:attrName>
                                        </p:attrNameLst>
                                      </p:cBhvr>
                                      <p:to>
                                        <p:strVal val="visible"/>
                                      </p:to>
                                    </p:set>
                                    <p:anim calcmode="lin" valueType="num">
                                      <p:cBhvr additive="base">
                                        <p:cTn id="35" dur="500" fill="hold"/>
                                        <p:tgtEl>
                                          <p:spTgt spid="1474575"/>
                                        </p:tgtEl>
                                        <p:attrNameLst>
                                          <p:attrName>ppt_x</p:attrName>
                                        </p:attrNameLst>
                                      </p:cBhvr>
                                      <p:tavLst>
                                        <p:tav tm="0">
                                          <p:val>
                                            <p:strVal val="0-#ppt_w/2"/>
                                          </p:val>
                                        </p:tav>
                                        <p:tav tm="100000">
                                          <p:val>
                                            <p:strVal val="#ppt_x"/>
                                          </p:val>
                                        </p:tav>
                                      </p:tavLst>
                                    </p:anim>
                                    <p:anim calcmode="lin" valueType="num">
                                      <p:cBhvr additive="base">
                                        <p:cTn id="36" dur="500" fill="hold"/>
                                        <p:tgtEl>
                                          <p:spTgt spid="1474575"/>
                                        </p:tgtEl>
                                        <p:attrNameLst>
                                          <p:attrName>ppt_y</p:attrName>
                                        </p:attrNameLst>
                                      </p:cBhvr>
                                      <p:tavLst>
                                        <p:tav tm="0">
                                          <p:val>
                                            <p:strVal val="#ppt_y"/>
                                          </p:val>
                                        </p:tav>
                                        <p:tav tm="100000">
                                          <p:val>
                                            <p:strVal val="#ppt_y"/>
                                          </p:val>
                                        </p:tav>
                                      </p:tavLst>
                                    </p:anim>
                                  </p:childTnLst>
                                </p:cTn>
                              </p:par>
                              <p:par>
                                <p:cTn id="37" presetID="53" presetClass="entr" presetSubtype="0" fill="hold" nodeType="withEffect">
                                  <p:stCondLst>
                                    <p:cond delay="0"/>
                                  </p:stCondLst>
                                  <p:childTnLst>
                                    <p:set>
                                      <p:cBhvr>
                                        <p:cTn id="38" dur="1" fill="hold">
                                          <p:stCondLst>
                                            <p:cond delay="0"/>
                                          </p:stCondLst>
                                        </p:cTn>
                                        <p:tgtEl>
                                          <p:spTgt spid="1474574"/>
                                        </p:tgtEl>
                                        <p:attrNameLst>
                                          <p:attrName>style.visibility</p:attrName>
                                        </p:attrNameLst>
                                      </p:cBhvr>
                                      <p:to>
                                        <p:strVal val="visible"/>
                                      </p:to>
                                    </p:set>
                                    <p:anim calcmode="lin" valueType="num">
                                      <p:cBhvr>
                                        <p:cTn id="39" dur="500" fill="hold"/>
                                        <p:tgtEl>
                                          <p:spTgt spid="1474574"/>
                                        </p:tgtEl>
                                        <p:attrNameLst>
                                          <p:attrName>ppt_w</p:attrName>
                                        </p:attrNameLst>
                                      </p:cBhvr>
                                      <p:tavLst>
                                        <p:tav tm="0">
                                          <p:val>
                                            <p:fltVal val="0"/>
                                          </p:val>
                                        </p:tav>
                                        <p:tav tm="100000">
                                          <p:val>
                                            <p:strVal val="#ppt_w"/>
                                          </p:val>
                                        </p:tav>
                                      </p:tavLst>
                                    </p:anim>
                                    <p:anim calcmode="lin" valueType="num">
                                      <p:cBhvr>
                                        <p:cTn id="40" dur="500" fill="hold"/>
                                        <p:tgtEl>
                                          <p:spTgt spid="1474574"/>
                                        </p:tgtEl>
                                        <p:attrNameLst>
                                          <p:attrName>ppt_h</p:attrName>
                                        </p:attrNameLst>
                                      </p:cBhvr>
                                      <p:tavLst>
                                        <p:tav tm="0">
                                          <p:val>
                                            <p:fltVal val="0"/>
                                          </p:val>
                                        </p:tav>
                                        <p:tav tm="100000">
                                          <p:val>
                                            <p:strVal val="#ppt_h"/>
                                          </p:val>
                                        </p:tav>
                                      </p:tavLst>
                                    </p:anim>
                                    <p:animEffect transition="in" filter="fade">
                                      <p:cBhvr>
                                        <p:cTn id="41" dur="500"/>
                                        <p:tgtEl>
                                          <p:spTgt spid="1474574"/>
                                        </p:tgtEl>
                                      </p:cBhvr>
                                    </p:animEffect>
                                  </p:childTnLst>
                                </p:cTn>
                              </p:par>
                              <p:par>
                                <p:cTn id="42" presetID="2" presetClass="entr" presetSubtype="12" fill="hold" nodeType="withEffect">
                                  <p:stCondLst>
                                    <p:cond delay="0"/>
                                  </p:stCondLst>
                                  <p:childTnLst>
                                    <p:set>
                                      <p:cBhvr>
                                        <p:cTn id="43" dur="1" fill="hold">
                                          <p:stCondLst>
                                            <p:cond delay="0"/>
                                          </p:stCondLst>
                                        </p:cTn>
                                        <p:tgtEl>
                                          <p:spTgt spid="1474571"/>
                                        </p:tgtEl>
                                        <p:attrNameLst>
                                          <p:attrName>style.visibility</p:attrName>
                                        </p:attrNameLst>
                                      </p:cBhvr>
                                      <p:to>
                                        <p:strVal val="visible"/>
                                      </p:to>
                                    </p:set>
                                    <p:anim calcmode="lin" valueType="num">
                                      <p:cBhvr additive="base">
                                        <p:cTn id="44" dur="500" fill="hold"/>
                                        <p:tgtEl>
                                          <p:spTgt spid="1474571"/>
                                        </p:tgtEl>
                                        <p:attrNameLst>
                                          <p:attrName>ppt_x</p:attrName>
                                        </p:attrNameLst>
                                      </p:cBhvr>
                                      <p:tavLst>
                                        <p:tav tm="0">
                                          <p:val>
                                            <p:strVal val="0-#ppt_w/2"/>
                                          </p:val>
                                        </p:tav>
                                        <p:tav tm="100000">
                                          <p:val>
                                            <p:strVal val="#ppt_x"/>
                                          </p:val>
                                        </p:tav>
                                      </p:tavLst>
                                    </p:anim>
                                    <p:anim calcmode="lin" valueType="num">
                                      <p:cBhvr additive="base">
                                        <p:cTn id="45" dur="500" fill="hold"/>
                                        <p:tgtEl>
                                          <p:spTgt spid="1474571"/>
                                        </p:tgtEl>
                                        <p:attrNameLst>
                                          <p:attrName>ppt_y</p:attrName>
                                        </p:attrNameLst>
                                      </p:cBhvr>
                                      <p:tavLst>
                                        <p:tav tm="0">
                                          <p:val>
                                            <p:strVal val="1+#ppt_h/2"/>
                                          </p:val>
                                        </p:tav>
                                        <p:tav tm="100000">
                                          <p:val>
                                            <p:strVal val="#ppt_y"/>
                                          </p:val>
                                        </p:tav>
                                      </p:tavLst>
                                    </p:anim>
                                  </p:childTnLst>
                                </p:cTn>
                              </p:par>
                              <p:par>
                                <p:cTn id="46" presetID="12" presetClass="entr" presetSubtype="4" fill="hold" nodeType="withEffect">
                                  <p:stCondLst>
                                    <p:cond delay="0"/>
                                  </p:stCondLst>
                                  <p:childTnLst>
                                    <p:set>
                                      <p:cBhvr>
                                        <p:cTn id="47" dur="1" fill="hold">
                                          <p:stCondLst>
                                            <p:cond delay="0"/>
                                          </p:stCondLst>
                                        </p:cTn>
                                        <p:tgtEl>
                                          <p:spTgt spid="1474565"/>
                                        </p:tgtEl>
                                        <p:attrNameLst>
                                          <p:attrName>style.visibility</p:attrName>
                                        </p:attrNameLst>
                                      </p:cBhvr>
                                      <p:to>
                                        <p:strVal val="visible"/>
                                      </p:to>
                                    </p:set>
                                    <p:animEffect transition="in" filter="slide(fromBottom)">
                                      <p:cBhvr>
                                        <p:cTn id="48" dur="500"/>
                                        <p:tgtEl>
                                          <p:spTgt spid="1474565"/>
                                        </p:tgtEl>
                                      </p:cBhvr>
                                    </p:animEffect>
                                  </p:childTnLst>
                                </p:cTn>
                              </p:par>
                              <p:par>
                                <p:cTn id="49" presetID="7" presetClass="entr" presetSubtype="4" fill="hold" nodeType="withEffect">
                                  <p:stCondLst>
                                    <p:cond delay="0"/>
                                  </p:stCondLst>
                                  <p:childTnLst>
                                    <p:set>
                                      <p:cBhvr>
                                        <p:cTn id="50" dur="1" fill="hold">
                                          <p:stCondLst>
                                            <p:cond delay="0"/>
                                          </p:stCondLst>
                                        </p:cTn>
                                        <p:tgtEl>
                                          <p:spTgt spid="1474567"/>
                                        </p:tgtEl>
                                        <p:attrNameLst>
                                          <p:attrName>style.visibility</p:attrName>
                                        </p:attrNameLst>
                                      </p:cBhvr>
                                      <p:to>
                                        <p:strVal val="visible"/>
                                      </p:to>
                                    </p:set>
                                    <p:anim calcmode="lin" valueType="num">
                                      <p:cBhvr additive="base">
                                        <p:cTn id="51" dur="1000" fill="hold"/>
                                        <p:tgtEl>
                                          <p:spTgt spid="1474567"/>
                                        </p:tgtEl>
                                        <p:attrNameLst>
                                          <p:attrName>ppt_x</p:attrName>
                                        </p:attrNameLst>
                                      </p:cBhvr>
                                      <p:tavLst>
                                        <p:tav tm="0">
                                          <p:val>
                                            <p:strVal val="#ppt_x"/>
                                          </p:val>
                                        </p:tav>
                                        <p:tav tm="100000">
                                          <p:val>
                                            <p:strVal val="#ppt_x"/>
                                          </p:val>
                                        </p:tav>
                                      </p:tavLst>
                                    </p:anim>
                                    <p:anim calcmode="lin" valueType="num">
                                      <p:cBhvr additive="base">
                                        <p:cTn id="52" dur="1000" fill="hold"/>
                                        <p:tgtEl>
                                          <p:spTgt spid="1474567"/>
                                        </p:tgtEl>
                                        <p:attrNameLst>
                                          <p:attrName>ppt_y</p:attrName>
                                        </p:attrNameLst>
                                      </p:cBhvr>
                                      <p:tavLst>
                                        <p:tav tm="0">
                                          <p:val>
                                            <p:strVal val="1+#ppt_h/2"/>
                                          </p:val>
                                        </p:tav>
                                        <p:tav tm="100000">
                                          <p:val>
                                            <p:strVal val="#ppt_y"/>
                                          </p:val>
                                        </p:tav>
                                      </p:tavLst>
                                    </p:anim>
                                  </p:childTnLst>
                                </p:cTn>
                              </p:par>
                              <p:par>
                                <p:cTn id="53" presetID="2" presetClass="entr" presetSubtype="6" fill="hold" nodeType="withEffect">
                                  <p:stCondLst>
                                    <p:cond delay="0"/>
                                  </p:stCondLst>
                                  <p:childTnLst>
                                    <p:set>
                                      <p:cBhvr>
                                        <p:cTn id="54" dur="1" fill="hold">
                                          <p:stCondLst>
                                            <p:cond delay="0"/>
                                          </p:stCondLst>
                                        </p:cTn>
                                        <p:tgtEl>
                                          <p:spTgt spid="1474569"/>
                                        </p:tgtEl>
                                        <p:attrNameLst>
                                          <p:attrName>style.visibility</p:attrName>
                                        </p:attrNameLst>
                                      </p:cBhvr>
                                      <p:to>
                                        <p:strVal val="visible"/>
                                      </p:to>
                                    </p:set>
                                    <p:anim calcmode="lin" valueType="num">
                                      <p:cBhvr additive="base">
                                        <p:cTn id="55" dur="500" fill="hold"/>
                                        <p:tgtEl>
                                          <p:spTgt spid="1474569"/>
                                        </p:tgtEl>
                                        <p:attrNameLst>
                                          <p:attrName>ppt_x</p:attrName>
                                        </p:attrNameLst>
                                      </p:cBhvr>
                                      <p:tavLst>
                                        <p:tav tm="0">
                                          <p:val>
                                            <p:strVal val="1+#ppt_w/2"/>
                                          </p:val>
                                        </p:tav>
                                        <p:tav tm="100000">
                                          <p:val>
                                            <p:strVal val="#ppt_x"/>
                                          </p:val>
                                        </p:tav>
                                      </p:tavLst>
                                    </p:anim>
                                    <p:anim calcmode="lin" valueType="num">
                                      <p:cBhvr additive="base">
                                        <p:cTn id="56" dur="500" fill="hold"/>
                                        <p:tgtEl>
                                          <p:spTgt spid="1474569"/>
                                        </p:tgtEl>
                                        <p:attrNameLst>
                                          <p:attrName>ppt_y</p:attrName>
                                        </p:attrNameLst>
                                      </p:cBhvr>
                                      <p:tavLst>
                                        <p:tav tm="0">
                                          <p:val>
                                            <p:strVal val="1+#ppt_h/2"/>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1474578"/>
                                        </p:tgtEl>
                                        <p:attrNameLst>
                                          <p:attrName>style.visibility</p:attrName>
                                        </p:attrNameLst>
                                      </p:cBhvr>
                                      <p:to>
                                        <p:strVal val="visible"/>
                                      </p:to>
                                    </p:set>
                                    <p:animEffect transition="in" filter="fade">
                                      <p:cBhvr>
                                        <p:cTn id="59" dur="3000"/>
                                        <p:tgtEl>
                                          <p:spTgt spid="1474578"/>
                                        </p:tgtEl>
                                      </p:cBhvr>
                                    </p:animEffect>
                                  </p:childTnLst>
                                </p:cTn>
                              </p:par>
                            </p:childTnLst>
                          </p:cTn>
                        </p:par>
                        <p:par>
                          <p:cTn id="60" fill="hold">
                            <p:stCondLst>
                              <p:cond delay="3000"/>
                            </p:stCondLst>
                            <p:childTnLst>
                              <p:par>
                                <p:cTn id="61" presetID="1" presetClass="entr" presetSubtype="0" fill="hold" nodeType="afterEffect">
                                  <p:stCondLst>
                                    <p:cond delay="0"/>
                                  </p:stCondLst>
                                  <p:childTnLst>
                                    <p:set>
                                      <p:cBhvr>
                                        <p:cTn id="62" dur="1" fill="hold">
                                          <p:stCondLst>
                                            <p:cond delay="0"/>
                                          </p:stCondLst>
                                        </p:cTn>
                                        <p:tgtEl>
                                          <p:spTgt spid="14745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nodeType="clickEffect">
                                  <p:stCondLst>
                                    <p:cond delay="0"/>
                                  </p:stCondLst>
                                  <p:childTnLst>
                                    <p:set>
                                      <p:cBhvr>
                                        <p:cTn id="66" dur="1" fill="hold">
                                          <p:stCondLst>
                                            <p:cond delay="0"/>
                                          </p:stCondLst>
                                        </p:cTn>
                                        <p:tgtEl>
                                          <p:spTgt spid="1474577"/>
                                        </p:tgtEl>
                                        <p:attrNameLst>
                                          <p:attrName>style.visibility</p:attrName>
                                        </p:attrNameLst>
                                      </p:cBhvr>
                                      <p:to>
                                        <p:strVal val="visible"/>
                                      </p:to>
                                    </p:set>
                                    <p:anim calcmode="lin" valueType="num">
                                      <p:cBhvr>
                                        <p:cTn id="67" dur="500" fill="hold"/>
                                        <p:tgtEl>
                                          <p:spTgt spid="1474577"/>
                                        </p:tgtEl>
                                        <p:attrNameLst>
                                          <p:attrName>ppt_w</p:attrName>
                                        </p:attrNameLst>
                                      </p:cBhvr>
                                      <p:tavLst>
                                        <p:tav tm="0">
                                          <p:val>
                                            <p:fltVal val="0"/>
                                          </p:val>
                                        </p:tav>
                                        <p:tav tm="100000">
                                          <p:val>
                                            <p:strVal val="#ppt_w"/>
                                          </p:val>
                                        </p:tav>
                                      </p:tavLst>
                                    </p:anim>
                                    <p:anim calcmode="lin" valueType="num">
                                      <p:cBhvr>
                                        <p:cTn id="68" dur="500" fill="hold"/>
                                        <p:tgtEl>
                                          <p:spTgt spid="1474577"/>
                                        </p:tgtEl>
                                        <p:attrNameLst>
                                          <p:attrName>ppt_h</p:attrName>
                                        </p:attrNameLst>
                                      </p:cBhvr>
                                      <p:tavLst>
                                        <p:tav tm="0">
                                          <p:val>
                                            <p:strVal val="#ppt_h"/>
                                          </p:val>
                                        </p:tav>
                                        <p:tav tm="100000">
                                          <p:val>
                                            <p:strVal val="#ppt_h"/>
                                          </p:val>
                                        </p:tav>
                                      </p:tavLst>
                                    </p:anim>
                                  </p:childTnLst>
                                </p:cTn>
                              </p:par>
                              <p:par>
                                <p:cTn id="69" presetID="1" presetClass="exit" presetSubtype="0" fill="hold" nodeType="withEffect">
                                  <p:stCondLst>
                                    <p:cond delay="0"/>
                                  </p:stCondLst>
                                  <p:childTnLst>
                                    <p:set>
                                      <p:cBhvr>
                                        <p:cTn id="70" dur="1" fill="hold">
                                          <p:stCondLst>
                                            <p:cond delay="0"/>
                                          </p:stCondLst>
                                        </p:cTn>
                                        <p:tgtEl>
                                          <p:spTgt spid="1474572"/>
                                        </p:tgtEl>
                                        <p:attrNameLst>
                                          <p:attrName>style.visibility</p:attrName>
                                        </p:attrNameLst>
                                      </p:cBhvr>
                                      <p:to>
                                        <p:strVal val="hidden"/>
                                      </p:to>
                                    </p:set>
                                  </p:childTnLst>
                                </p:cTn>
                              </p:par>
                            </p:childTnLst>
                          </p:cTn>
                        </p:par>
                        <p:par>
                          <p:cTn id="71" fill="hold">
                            <p:stCondLst>
                              <p:cond delay="500"/>
                            </p:stCondLst>
                            <p:childTnLst>
                              <p:par>
                                <p:cTn id="72" presetID="1" presetClass="entr" presetSubtype="0" fill="hold" nodeType="afterEffect">
                                  <p:stCondLst>
                                    <p:cond delay="0"/>
                                  </p:stCondLst>
                                  <p:childTnLst>
                                    <p:set>
                                      <p:cBhvr>
                                        <p:cTn id="73" dur="1" fill="hold">
                                          <p:stCondLst>
                                            <p:cond delay="0"/>
                                          </p:stCondLst>
                                        </p:cTn>
                                        <p:tgtEl>
                                          <p:spTgt spid="147457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5124"/>
                                        </p:tgtEl>
                                        <p:attrNameLst>
                                          <p:attrName>style.visibility</p:attrName>
                                        </p:attrNameLst>
                                      </p:cBhvr>
                                      <p:to>
                                        <p:strVal val="visible"/>
                                      </p:to>
                                    </p:set>
                                    <p:anim calcmode="lin" valueType="num">
                                      <p:cBhvr>
                                        <p:cTn id="78" dur="500" fill="hold"/>
                                        <p:tgtEl>
                                          <p:spTgt spid="5124"/>
                                        </p:tgtEl>
                                        <p:attrNameLst>
                                          <p:attrName>ppt_w</p:attrName>
                                        </p:attrNameLst>
                                      </p:cBhvr>
                                      <p:tavLst>
                                        <p:tav tm="0">
                                          <p:val>
                                            <p:fltVal val="0"/>
                                          </p:val>
                                        </p:tav>
                                        <p:tav tm="100000">
                                          <p:val>
                                            <p:strVal val="#ppt_w"/>
                                          </p:val>
                                        </p:tav>
                                      </p:tavLst>
                                    </p:anim>
                                    <p:anim calcmode="lin" valueType="num">
                                      <p:cBhvr>
                                        <p:cTn id="79" dur="500" fill="hold"/>
                                        <p:tgtEl>
                                          <p:spTgt spid="5124"/>
                                        </p:tgtEl>
                                        <p:attrNameLst>
                                          <p:attrName>ppt_h</p:attrName>
                                        </p:attrNameLst>
                                      </p:cBhvr>
                                      <p:tavLst>
                                        <p:tav tm="0">
                                          <p:val>
                                            <p:fltVal val="0"/>
                                          </p:val>
                                        </p:tav>
                                        <p:tav tm="100000">
                                          <p:val>
                                            <p:strVal val="#ppt_h"/>
                                          </p:val>
                                        </p:tav>
                                      </p:tavLst>
                                    </p:anim>
                                    <p:animEffect transition="in" filter="fade">
                                      <p:cBhvr>
                                        <p:cTn id="8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0" y="242888"/>
            <a:ext cx="9143999" cy="646331"/>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3600" b="1" dirty="0" smtClean="0">
                <a:solidFill>
                  <a:schemeClr val="accent2"/>
                </a:solidFill>
                <a:effectLst>
                  <a:outerShdw blurRad="38100" dist="38100" dir="2700000" algn="tl">
                    <a:srgbClr val="C0C0C0"/>
                  </a:outerShdw>
                </a:effectLst>
              </a:rPr>
              <a:t>Questions On The NSRS?</a:t>
            </a:r>
            <a:endParaRPr lang="en-US" sz="3600" b="1" dirty="0">
              <a:solidFill>
                <a:schemeClr val="accent2"/>
              </a:solidFill>
              <a:effectLst>
                <a:outerShdw blurRad="38100" dist="38100" dir="2700000" algn="tl">
                  <a:srgbClr val="C0C0C0"/>
                </a:outerShdw>
              </a:effectLst>
            </a:endParaRPr>
          </a:p>
        </p:txBody>
      </p:sp>
      <p:sp>
        <p:nvSpPr>
          <p:cNvPr id="4" name="Text Box 14"/>
          <p:cNvSpPr txBox="1">
            <a:spLocks noChangeArrowheads="1"/>
          </p:cNvSpPr>
          <p:nvPr/>
        </p:nvSpPr>
        <p:spPr bwMode="auto">
          <a:xfrm>
            <a:off x="457200" y="2087940"/>
            <a:ext cx="8229600" cy="2185214"/>
          </a:xfrm>
          <a:prstGeom prst="rect">
            <a:avLst/>
          </a:prstGeom>
          <a:noFill/>
          <a:ln w="9525">
            <a:noFill/>
            <a:miter lim="800000"/>
            <a:headEnd/>
            <a:tailEnd/>
          </a:ln>
        </p:spPr>
        <p:txBody>
          <a:bodyPr wrap="square">
            <a:spAutoFit/>
          </a:bodyPr>
          <a:lstStyle/>
          <a:p>
            <a:r>
              <a:rPr lang="en-US" sz="2000" b="1" dirty="0" smtClean="0">
                <a:solidFill>
                  <a:schemeClr val="accent6">
                    <a:lumMod val="75000"/>
                  </a:schemeClr>
                </a:solidFill>
              </a:rPr>
              <a:t>Name:         	Denis Riordan </a:t>
            </a:r>
          </a:p>
          <a:p>
            <a:r>
              <a:rPr lang="en-US" sz="2000" b="1" dirty="0" smtClean="0">
                <a:solidFill>
                  <a:schemeClr val="accent6">
                    <a:lumMod val="75000"/>
                  </a:schemeClr>
                </a:solidFill>
              </a:rPr>
              <a:t>E-Mail:        	Denis.Riordan@noaa.gov</a:t>
            </a:r>
          </a:p>
          <a:p>
            <a:r>
              <a:rPr lang="en-US" sz="2000" b="1" dirty="0" smtClean="0">
                <a:solidFill>
                  <a:schemeClr val="accent6">
                    <a:lumMod val="75000"/>
                  </a:schemeClr>
                </a:solidFill>
              </a:rPr>
              <a:t>Organization: 	National Geodetic Survey</a:t>
            </a:r>
          </a:p>
          <a:p>
            <a:endParaRPr lang="en-US" sz="2000" b="1" dirty="0" smtClean="0">
              <a:solidFill>
                <a:schemeClr val="accent6">
                  <a:lumMod val="75000"/>
                </a:schemeClr>
              </a:solidFill>
            </a:endParaRPr>
          </a:p>
          <a:p>
            <a:r>
              <a:rPr lang="en-US" sz="2000" b="1" dirty="0" smtClean="0">
                <a:solidFill>
                  <a:schemeClr val="accent6">
                    <a:lumMod val="75000"/>
                  </a:schemeClr>
                </a:solidFill>
              </a:rPr>
              <a:t>Web:		geodesy.noaa.gov</a:t>
            </a:r>
          </a:p>
          <a:p>
            <a:endParaRPr lang="en-US" dirty="0" smtClean="0">
              <a:solidFill>
                <a:schemeClr val="accent6">
                  <a:lumMod val="75000"/>
                </a:schemeClr>
              </a:solidFill>
            </a:endParaRPr>
          </a:p>
          <a:p>
            <a:endParaRPr lang="en-US" dirty="0" smtClean="0">
              <a:solidFill>
                <a:schemeClr val="accent6">
                  <a:lumMod val="75000"/>
                </a:schemeClr>
              </a:solidFill>
            </a:endParaRPr>
          </a:p>
        </p:txBody>
      </p:sp>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 y="3903882"/>
            <a:ext cx="2789237" cy="2954118"/>
          </a:xfrm>
          <a:prstGeom prst="rect">
            <a:avLst/>
          </a:prstGeom>
          <a:noFill/>
          <a:ln w="9525">
            <a:noFill/>
            <a:miter lim="800000"/>
            <a:headEnd/>
            <a:tailEnd/>
          </a:ln>
        </p:spPr>
      </p:pic>
      <p:sp>
        <p:nvSpPr>
          <p:cNvPr id="125954" name="AutoShape 2" descr="data:image/jpeg;base64,/9j/4AAQSkZJRgABAQAAAQABAAD/2wCEAAkGBxMQEhUUExQWFhUXGBsZGBcYGR8dHBkcIB0fGxwbHBscHCogHhwlHB0YITEjJSkrLi4uGR8zODMsNygtLisBCgoKDg0OGxAQGywmICUvLDQtLDQsLCwsNC8vLCw0LSwsLCwsLCwsLywvLCwsLCwvLCwsLCw0LCwsLCwsLywsLP/AABEIAOEA4QMBEQACEQEDEQH/xAAcAAACAwEBAQEAAAAAAAAAAAAABwQFBgMCAQj/xABMEAABAwIEAwUDCQUFBgQHAAABAgMRAAQFEiExBkFRBxMiYXEUMoEVI0JSU3KCkaEzYpOx0iRDksHRFmNzorLCCCWU8DQ1RIOz4fH/xAAbAQABBQEBAAAAAAAAAAAAAAAAAQIEBQYDB//EAEERAAEDAgMEBwYEBAUFAQEAAAEAAgMEERIhMQVBUWEGEyJxgZGhFDKxwdHwI0JSkmKC4fEVNHKy0jNDk6LCJLP/2gAMAwEAAhEDEQA/AHjQhFCEUIRQhFCEUIRQhFCF8JjU7UIWQxjtJsLdWRDirl3WG7ZPeGRykeH9Zrp1TsON2TeJNh5lJfcqVfGOLXJi2sG7dB2cuVyY/wCGkgg+WtV0+1tnQDtS4jwaCfU2b6rq2GR2g81FuMNxi4PzuJ92k7pYaCfyVooesmq1/SmlaPw4ST/E63oAuopHb3KE9w9bJM3OJ3Ln7rt3A/KQf1qOdvbRmH4MAHMMc743HonezxA5u9VBcwTAZJU62Sdz7Qskn/HSiv2+dGH/AMbf+KOrp+Pqvq+HcCSopK0JUkwQbhYIPnK9DSN2lt5zQ4NJB39W0j0ajq6cG1/VS2uG7RZm2xK4b8mrsEfzJ/Wgbe2lCPxoAeZY5vwsPRHURE5O9VKawfF2D8ziqlp5Jfbz/mpWY/lFd4+lNO4fiQkH+F3yP1TTSO3FSk8W4zan5+yZukD6dusoVH3VEknfQJFWMG2NnTDKTCeDh8xcLm6CRu66t8J7U7B1Xdvly0d5ouU5P+b3QPUirIRlzcbCHDiDcei5aZFbVp1KwFJIUk6ggyCOoIpiF7oQihCKEIoQihCKEIoQihCKEIoQihCKEIoQihCKELw64EgqUQlIEkkwAOpJ2oQsPinaIHFFrDWTduAwXJysIPUuH3+sJ3602olhpW46h4aNw1ce5uvwHNK0F5s0XWfxLB3bhJcxe9zNjXuW1d0wB0OxV6nXzrPy9IpZH9Xs+I34kYneAzA9VJbTAZyFVD3HmHWQKLNjOQICkJCEE+aj4z6wZ6mhnR7adacdXJa+4kuPkOyO64twR7RFHkwLMYl2lXzshCkMj9xIJ/xLn9AKvKforQRe+C88zYeQsuDqqQ6ZLNv4vcOe/cPKnq6s/wDdV1HQ00fuRNH8o+i4l7jqSoMVKTFsuzHh32u571aZZZ8R6KX9FPw94+g61m+k20/ZabqmHtvy7m7z8h48FJposbrnQK97XOH5y3rYnZDsf8q9P8JPmmqrontKxNFIebfm35jxXarj/OEsIrcqAprGLXDfuXDyY+q6sf8AdUWSippPfiae9o+ieHuGhK0eG9pN8zGdaHkjk4kA/wCJMH85qmqOi1BL7gLDyOXkb/Jdm1Ug1zWot+0DD7wBF5b5SRBUpAWgeih4wPONKopOje0aMl9JJfkCWu8tD5ruKmN+TwrGw4c7od9g16Wgf7vP3jCuspM66b6n0pkfSCohf1dfHfnbC75ApTTNcLxlXmHdpC7dQaxW3NuomBcNythXmYko/XzitDTVEFW3FTvxctHDvH0UZzHM94JgWl028gONLStChKVIIUkjyI0NdE1dqEIoQihCKEIoQihCKEIoQihCKEIoQihCo+KeKbfDkBTyiVq0baRq44eiU9NtToJHUU9jC7Tdqdw5kpCbLBXlndYn87iagxbJ8SbRCoTA1zPL0kj9P3daoK7pCyM9VQDE85Y7b/4Bv7z4AqRHTE9qTIcPqqDG+0Vi2T3OHtIIEjPlytg9UpA8froNt6bRdGaiqd11e83O693HvJ09fBOfUtZ2YwlximKv3JKnnVuHUgKUSB91OyfgK2dLRwUzcMLA3uGZ7zqfFQnPc7UpqY52XWreEquLdTjjwbS+FqPvIjMpIQPD7pMaEyBrXJlS4yYTogjK6UFTk1FCF0trdbq0obSVLWQlKRzJ2Fc5ZWRMMkhs0Zk8koBJsE3MdeTgmGJZaPzzkpChAOdQlbh9BoPwivPKGN+2tpmaX3G523WHut8d/irF5EEVhqVC7McZTdMOWFxK4Sopza5mzAKZPNJIjyPlUrpLQupZ218GWYvbKztx8bZ8+9Npnh7TG5L7iLB1WVw4wvXKfCr6yD7qvUjfzBrX7Orm1tM2du/UcDvH05KHIwscWlQrW2W6tDbacy1qCEJ6qUYA18zU0kAXK5r9AWHCWGYJZd7eoadUIzuuNhwlZ0ytpIMCdAB6mqwyySvsxPsAM1Ev+FMLxy0U/YJQ04nMAptHd+MCcjjYABkEaxOsg04SywuwvzRYEZJH4diT9srM0440qdQkkajkpOxjoRUqppIKluGZgcOY+B1Hgka9zc2lMbA+0hp9JZxFtMHQry5kHUznQdUxptPPasZXdFpoHddQOOW69nD/AEu3+NvFTY6prhaQK5awd+wV7Vg7qVNuHOu1UZacBEyg8le7ER6xoedFt8h3UV4IIyxWzv8AxD4nXklkp79qPyW54N42YxIFABZuUftbdei0EaEj6yZ5jaRIE1oy3IOBuDoRoe5ReS1FNQihCKEIoQihCKEIoQihCKEIoQsnxjxh7IpNtbpD164PA39FA+0dI2SN43MctwriyON00pwsbqfkOJO4IzJsNVjX+5wwG8vnS/duT4yJUTH7NpOyUjaRA15TFZWaqq9ty+zUzcMQ3X/9nneeA3btLqW1jIBifmfvRLLini24xBULORoGUspPhHQqP0leZHoBWv2XsWn2e27M373HXw4Dl5lRJZnSa6cE1+zzs5w97D23nWy8u4bClKUfcnk3Huwee/8AKu09RIHkDKyYGiyXnH3Z6/hZKwS7bE6OgaonZLg5GdArY6bExUqGdsmW9NIsmd2IYsLnDlW7hzFhRbgmZbUMyfhqpPokVEq24X4hvTm8Fh2+x28cuXUpyM26XVBDi1ZlFvN4SEDUnLG5HrUj2tgaOKTCVjeLMCVh907bLObIRlVEZ0kSFRJjnz5V3jeHtDki2PZLgY8d87ASiUtEnaAe8WfIDSfvVjele0CcNDFqbFw/2jzz8lNpI/zlZLjHHjf3S3dkDwNjogHQ+qve+PlWi2Ps4UNK2L8xzd3n6aKNNJ1j7quwu/XbPNvN++2oKHnyIPkRI+NTKqmZUwuhk0cLf18DmmMcWuBCaHHFkjFLBu+YHjbSVRucn94gxzSRPwV1rC7EqH7L2g6imOTjbx/K7uI+I4KfO0Sxh4WF7PbhDeJ2almE98kSdgVApH6kVvZheNwVeNU3u3DBLm7Zt+5SpaEOEuhCSpSQQAF5BqoJGbQa61BpHtaTdOcFMb4Vbs7Q3FjcP2YS33qwsEoVlTqpxh33VEATBSaaZS52F4B++IRbK4S27JeFlYneKuXwCy0srcBH7R1UqCQOgJzH0AjXSXUyCNmEapALpocYcDWOLLdyqS3dt5c7jcFQJSCjvUT4gUgRMGNjUOKZ8YHD70TiAUqXWcS4cehYK7dSvMsuc9D/AHbhSJ6/eiudfs2l2mztCzxo7eO/iOXwTo5XRnJaxCbbGkJuLdZYvGgkhaf2jSvqqiMyPeAPr5isg2Ss2FN1UoxREnLceY4HS48+KmEMqG3GRWq4N40Wt32K/Slq8A8Kh7lwPrI/e0MjnBjmE6qKSKoiE8Buw+YPAjcVDILThdqtzSoRQhFCEUIRQhFCEUIRQhZTjbipVrktrZIcvHh82jk2nYuudEjX1g9DQ50cUbppjZjdT8hxJ3BGZNhqsReXTOCMrccX3949KlKV77qup5paH/63ist/+rb9SGtGGJvk0fN5+8lM7NO3iT9+SyXB2Bu8QXq1XL8JQMywCM+UnRDSDMJn6UGNNya20UEOz4BHA2w+J4k7z96KC5xkdcqm434Rewt8trBU0oktOxotPQmICwNx8djUyKUSNuEwiybnY4/7ZhDlupRGRTjMpMKSlSQpJBGoIzmD5VBqhhlxJzdLLU2b4Yt2rbE7i3cedHdwqEh2fDlyrPjJ2JgSTtXEi7i6MGwSjgUtHsXw/h/EHF2jnfodbKXLdsg90sKJEOe6ACCnIZUmfhUsMfOwB2Vt6bexyVLj3a/f3GZLWS3QTpkEuAea1GJ8wkV0ZSMbrmjEVkcOtH8SuUtlxa3HD4nFlSylI3USTMAf+9abW1cdFTumfoN2lzuHiljYXuwhMDtNxVFpbN2DEJzJGcD6LYOg05qUDPUT1rG9GqOSrqXV89zY5Hi4/wDEacDbgptS8MaI2pV1vlXooQt/2TcQ9y8bVw/Nu6tyfdc+qPJQ/UDrWQ6V7M62IVTB2m+9zbx/l+B5KZSS2OE71R8fcO+w3JSkHuXJU30j6SJ/dP6FNWmwdp+3UoLj225O+R8fjdcp4+rflorzAe12/tW0tKDT6UiEqczZ/KVhXijzE+dWT6VjjfRcblW/E3aQMUsG7NI7u5fcbbeJGVsDMCVJVmPhzBIgmYmucdP1by7cNEpdkmhh+HpwfDw2w04/3QnIgDvHVKVKj6ySfICOVQ3O619ybJ2gWcuW7DEwu+tLo2d00klxwEIUiNIuWjukZSNeQ3rqC+PsOFx96JDY5pTcT8U3uMrbaUO87uciGELhwzHelGpnLHpJ2k1OjiZEL/FNJJ1UNvDcRw1Sbn2e4ZyfTU2oJj6qzEZToIO9cqiGnrIzDJYg+feOY4pWuLDcJjWF5b49bZVw3dNiQU6LbUIIW2ZzZCY/lvBrBTRVWwarEztRO8iODtwcN3npcKwBZUMsdVrOBOLHFOGwvoF22mUL+jcIH0k/vgTIG8EjZQGpimiqIhPAbtPmDwPP5ZqGQWnC7VbqlQihCKEIoQihCKEKk4w4iRh1up1QzrJyNNjdxw+6kRr5nyB9KfGzGbacTuA3kpCbBL3vRhjDt5eKz3j3iXJBJX9FpvohOg5wPICslUzS7brG09PlE3TUZb3u5nd4DipjGiBmJ2p+7LF8G4SrHsQUq6dAAAUtIMKUnWENDkkczyB6ma3EUEVBTiKEZfPief3ooLnF7rlMtPZQ3bOi4w+5eYeSZSFkLbidUKEBZSRpqo1z9qLhheLhGHgtXiuBpxC07i9SnMpPiLf0VgRnbKpI11EzvBmuLX4HXanWuM0uODnk8NvXrF85Daw24wsJJ70AqQcoTPijJKeUTtrUuUdeGlg70wdk5pW8WYuL28euBnyrVKAtWZSU8hPITJAG0xUuNuBgakVTXRIihCbfZ/hiMNs3L240K0hUc0tj3QOeZRO33eleebfq37RrG0VPmGm3e7ee5v1VjTtEbC9yV+K4i5dOredMrWZPQdEjyAgfCt3SUsdLC2GMZD7J8VAc4uNyolSE1FCF9SogggkEGQRuCNQR50hAcLEXBSpwvBOO4ZmAT7SjkNMroGo12SsdevlXnDC7YW1MJv1Z8btO/LUt+9VYn8eLmk8pJBIIIIMEHQg8wR1r0cEOFwbhVy+UqRbngntNusPytuHv7edUqkrQNf2a56kGFSNIEVGlpmvzGRTgbK57WMdwy7YbuLXW5dKkqUiUKCBGYPJ3M+EJB31I0FMpmSNOF2n3oh1jot1wRhNpguGpunYStTSXHnCBmlSQru084B0CeZqNK90smEJwsBdReEe05vE7xVobfK2sK7tRM5gkEkLTECUzzPSnS0xjbiukDr6pb9oWFnBcUC7U5EqSHWgNkgylbZ11TIOnRQHKupijracxTC4OR+RHMbuaA4sdcLXJdbxu0S8ye6u2TKCDCm3RqBPNCtNdviDWEYZ9g1uB+cTteBbxHBw+8iFPNqhlxqFuuAuKDfsqS6Ai6YOR9vorksD6qoJHxGsSdacJAew3aRcHiPvVQs9CtRTUqKEIoQihC8uuBKSpRASASSdgBqSaEJWWN0cSulYi7KbdkKTaJVoMn03iDqFKgHlpA1iaoukVcY2Cghzc62O2vJnjqfALvTR3PWO0Gn1Syx/EX8avIYbW4BIZbSNQjmo8hMSSTpoOVaPZGzWbNpsLveObjz4dw3ea4TS9Y6/kvT3CWLYYU3Xs7jRbOYOIKF5NIkhCleGJBkRB1qyEsT+ze65EWTn4G4vZxu2LazkuEpBcQhRBGujjahGhMbbEwfOBNCYnXGicDfIrGcScVYvgd1kddTcsLktF1KZUkRMqbCVBYkAzI1kV3jiilbkLFISQUt+JuIX8RfL76pVslI91CZkJSOmu+5qXHG1gsEiqaekRQhaLgTh/2+6ShQ+aQM7nmARCJ/eOnoFVS7d2l7DSlzffdk3v4+Hxsu8EeN9jotB2scR964LRs+BvV2Oa+SdtkiDpzV5VUdFNl9XH7XIO073e7ef5vgOa61ctzgG5L2tioaKEIoQihC1HZ5xD7FdDMQGXYQ5Ow3yLnyJI9FHpVD0h2b7bS3aLvZm3nxHj8QFIp5cDs9CrXtX4e7l8XLafm3vfjk5rJ9FCD6g9agdFdpddAaaQ9pmn+n+h9LJ9VHhdiGhWCrWqIihC+KE0IX6FtWGeIcGbZS7kcQlsKge46hIEKTzQT+h0qrJMMtyE8Ziy78Bdm7OFKNw673jwSRnPhQ2n6UCeY3KunLWkmqDJ2QMkoFkp+0nHflbEf7MC4lKUtMhIMuRKioAifeUR6JBqbAzqo+14phNyuVq3e4BdNKfbKA4mVIkKC25giUyMyTrAPTkahbSoYtpU7o94908D9DoV0ikMbrre486bdxnGLPxwlIfSNA6wdyZ+kIT6EAn3aymwKx0UjtnVGRucPJ29vccz396lVLAR1rfHuTVwvEG7llt5pWZtxIWk9QRO3I+XKtGQQbFRlKpEIoQihCw/aVfKcDWHsnx3OrpH0LdJ8ZP3jCPPxU2WpZSQuqH6N0HFx90fPuCUMLzhG9L7tTxdNuy1YMaDKM4BMpQmAhH4tz5J86pOjFE+onfXz5m5tzcdT4bu/kpFS8MaI2rV8JKYwTBE3paK1uIbcXHvLLhAQJOyQFJ/U7mtRJeabDdQxkLr1wX2ttXzqbd9ruXHDlQQcyFE7JJgEE7bRRLSFgxNN0B3FY7tSw04NiLN1ZHuu+C1gDUBYUO80OmRWdPh23iNKkU7+tYWvSEWKwvEePP4g+X7hWZR0AGiUJ5JSOQ/U86kMY1gs1NVZT0IoQvqUkkACSTAHUnYUhIAuUqb9qkYFhedQ/tDnLf51Q8KTrGVAGsfVPWvOZS7bm1cDT+G3/YDme927vHBWI/AivvPxShWsqJKiSSZJO5J3Jr0VrQ0ANFgFXLzTkiKEIoQihCDQhNvg68Ri2HOWbygXUJygmZgfsnPMhWh65dd6882vA/ZW0W1kI7Ljfx/M3xHxy0VjC4Sxlh1+7JWYjZLt3VtOCFoUUq/1HkRB+NbynqGVETZY9HC4++WigOaWmxUeu6aihCl4Xib1q4HWHVtLH0kmJHQjZQ8iCKa5ocLEIW7wG1xfiIFLt0r2ZBhajlSmdDl7tsJKzBnxDL58qjvMUGYGaXMpoWOF4Zw6wVqIQToXF+J1wgbJG/4UgDWoZdJO6yfkFAx1pjiTCi4wCHEFRaC9FIcToUKgkeJPr74PKnMvBJZyTULBdlGODx2Dw0VmLYV1/vGyOu6vgqs70q2cQW10WosHf8Ay74DyUukkv8Ahlbjs2uDY3L2GLJ7vV+0J5oJlaJ6pJnr75qxo6wVtM2f82j/APUN/jqFxezq3Fvl3JkV3TUUIXxRjU7UISpwjEUvKu8Vd9xWZLRnZhvQRO2ZQKvU1nekUj5Z4tnx65Ej+J2nk0+pUmmAAMp+x/dJXE79dw6t5z3nFFR8p1CR5AaD0rc0tOymhbCzRoA/r46qE5xc4kp6dmGP2uI4enD38pcbb7pTS4+cQB4VI5mBG2qSJ6Goc8bo342pQQRYrvhvZHZ212i5DjuRpQcQ0oiEqTqCV7kAiYNIat7m4bJcKW3bDxQ3iF4lLJzNW6VICuSlk+NSeqdEgHnlJ2ipdNEWNz1KYTdYSpKRFCEUIW77KeHu/fNw4JbZ92di5oR8EjX1IrJ9KtpmCEU0Z7T9f9P9Tl3XUulixOxHQKt7ReIfbLpQSfmWSUI10JBhS/idB5Adam9Hdm+x0oc4dt+Z5DcPDfzTKiXG+w0CrsK4bfuIIAQg7LckBX3RBKvgKviQFBkqGM5rTMcENJR84tRVzPupR+EGTOgAmdRpTce9RTVvJ7KDw5bI95lRGvurOkR7wJzAmTGkHUzpXEVbHOLW3POxscjodDpmnF09sRcPS47wi34ctVpkIhWYeFSlAFO2ip3zaeigfSIK6X2oROaMBBsd4I48LjyOV7ru64hxhxxC24W8F7c4HZUkwVoUdoOYA/U8W59SnymrHEogq3g55rOYrwlcMDMAHUjcomU/eQQFD4TtShwKlR1LHZaKLwzjKrK5beSTAMLA+kgnxCOsbeYFQtp0La2mdC7U+6eDtx+vJTIpMDg5bvtUwZLzSL9mCMqQ4R9JJ9xfqJynyjpWU6L1zoZXUE2RubciNR42v334qXVRhwEjUsK3SgIoQihC2HZfxX8m3gK1EMOwh0chr4XDP1STJ6FVcKiLrGZahKDYpm9ovZovE7hFww+lMpAUlwqUnyU3EhMjcCAYncmocFSI24SE4tvmr3CrG24dw5eZwlKMzi1HQuOEAAJE7mEpA8vU1zc508iUDCF+cflJYuDcJ8Lnel0RsCVFUemseYqxlgZLEYni7SLFNa4g3CbXEV531rbYrbD5y3IdAn6BMOtn8iCeQCqwOxS+h2g+glOTsv5hm0+PrcKfPaSMSDd9lNzD7xD7TbrZlDiUrSeoUJH6GtMRZRFIoQsn2n4ipmxU2gw7cqTbt+rhhR+CM5/KukZa0l7/AHWgk9wFykPAJbdqFym0sreybMZoBA0ltA1n1WUnzg1m+jUbqyvlrZBpc8bOccrdwuOWSlVNo4xGFM7KcRwgWhtbhTZdcVndFwkBClbJSkr8JyjbYyTWwqWyl2JunJQm23q64i7HbZ497ZuKtnPeSB4m53BEQpHqk6dK5x1bhk7NKW8Et+N7DF7JKW724dW05oIfUtC41ykEgnrqIqVC6J+bRn3JpBWMqQkRQhFCF3sLNb7iGmxK3FBKfU8z5Dc+QNcaidlPE6WQ9loufvidBzTmtLjYJr8WXIwuxasrYfPOjIMvvwR43IGpUToPXyrA7Ip37W2g6rn91pvyv+VvcBn4c7qfO8QxYR981Q8KcINAjv1ILqlZAjQhJBEgD6ShrJ2BBHnWj2xtl9KHMhYS4C5O4X08fvPRV8EXX2JNm7uJ+g+KYtrZISg6AoA1dkZlxrMmIGm4J8utYKeunkn64uOO+XL74eatWQRtj6sAYVXt2aErjJcoCZUlZHgRImSRrO+o2zb71cO21VyR3kdE8GwLCMznuHDvOdtFD9hha6zQ5p/UD9/BcrXASlGzGeQrPlOYknUZtxpI1BJk7U1m2Y2Th/4mHPsXGHS3u6Z+FuBT5KRz2EZXyzsb+ai3diUMocdWkmIUgJK0kQQmQoEGUFQIUI8e41nqyujnldDHGc82G+Eg3BOn5QQCLEuy55J1L2APLu/fcbvH0zXlh5JhJiToQEFGwModRqkAdPozvuTcu9op4WzUry8WHZJMg3XLXZHLvzzsNyr7RyvdHM0NzPa908vNdkvFU6ap3JIC25390qMb6T9H8rigqxVRCTLwvb1A17lX1MHUvwqj4h4RbuAVpIS8dQsCELJ2CwNidsw689qnByIahzMjopHZviBh7DLoHMM2RKtQUEeJAncbqHko9KxHSigdFK2vhy0vb9Q0d46d4HFaGjmbI3Dx+7JfcUYIqxuVsmSkaoUR7yCJB8yNjHMGtXsvaDa6mbMNd44Ea/UcrKPLH1bsKqqsFyRQhFCFteCuLMXQPZ7LO8ANGyjvA2OUExkT6mKjyxRHtPySgla1XZvi2JOBeJXYSgahIJWUnolACUJ05yT61w9oijHYCXCVa4v2SWjFhcBkLcuO7KkOOKkykhUJCQEiYy6CYNMbVuLxfRKW5LMdj+JJdaftFmRGdCT9RWiwPiQfxVlel1KY5Y6uMcieYzb6X8lMpHXBYVu+x66Ui3esXDLlm6Ub7tqlSD6TnA8gKv8Arm1DWzs0eAfqPNRrFpLTuW/pEJe8YK9oxa0Z+jbtLuFjkVLPdo+IKSfjVftmo6jZ0nF5DR8XegXSBuKUcs0tuJf/ADHHG7ceJCXG2Y5QPG6P+pJ9Kl9HYPZtmh5Fi67vkPQAptS7FJ3Lv21cOWlg5bi2b7vvUuFYzHLoUhMA7bqq4pZHvBxLiRZZjhzjO9sMoYfUGwZ7pXibP4TsPukV2fCx+oSA2XrjTi57FXUOPJSju0ZAlE5dyVK11k6D8IoiiEYsEE3WerqkRQhFCEz+yvBkMtOX78BMKDZI91CZzrB89U/hPWsL0prnzStoIczcX5k6N8NfHkp9LGADIVJsLRdzcKvHZDqjCBEBpiPAACCc6gZOo949CDpaGgbSUrYGkjeSNS7f4bu4DNUdXWGSQ5AhWDlohKVZTEAgukyoq10zcxJM/l1rtPFF1Lw4ZG5I+ffpbw5KPFLIZWkHMWA7lsD41RySdehV0+G/rHQ14+Oy251Pw/qtjqoOL2edSTmdMa5EEDYHUGJkyEmTEGp1FVCJrm4GZ/mcCbacDbK1xkT5rlLGXEG5y3C2f33qfZqJQnMkoPNJUFEfiBMjz/lUKYNDzhcCOIFvSwt3Lq3TNUt+kFSMw0yJCSQIkjUT1jlW46K9RaSx/Eub/wCnL5/JUG2Os7N/d+f9lXiybCoKElM5spEggwF+HnoAfjWkrYpJKZzISWutkQbZ7s9w3dyraeVrZQ6TMb7i6muYMkOJcYIShcAwBCd4jmZMAgnSBEazi6bpHVU8b4pxieDlfX+IO8Mwdb633XsuzoZS1zMm8vQhR7kdycrgASo5RPukkwIO0K08PInzrXbP2pBXMDo3DFvbfMfC9uIyVLU0csDiCLjjuVNxHhiiUOtSH2lJLKxuddWlc8pBV+vxnSxMnidFILtcLH6/e9NpqgxOuNF74vsU4th6LplCu+bBIRz3yutkdQQSPu+dYTZM79kbRdSTHsk2J8Oy7xvY9/JaWUCaIPalCDXoqrkUIRQha7sqxcWmJsFRIQ4Syr8eiJ/Hk9Na4VDMUZSjVPfF8det8RtGVJR7NcJWjPBzJeSCoCc0QUiAI351WtYHMJ3j4J5NioWC3bjOL3lo4pSm3W0XTOdROUaNuIE/RzQQBEa054BiDh3IGtkpjbDCcfLY8DRdIHTu3RKR6JUQPwVy2xD7Xsx4GZAuO9v9Lp0DsEgW8wxw2uPI2CL23UmOrjXik/hEfiNUvR6fraAx72O9HZ/EFd6ltpL8Uz6uFwS0sHQ7iOJXBOiFpYHkG0Ar/wCYms50okOCCnG+7vEnCPgVJpBm5yxnYs0LrFnrgp0Sh10fuqcWI+OUrFbGSPqKZkXAAeQUO+J10y73tGwtL7lu+5lW2soVnbUUyN4UEkb9Yrg2nkIxAJS4KrxfhnArph19tLByIW4VW7mWMoKjIQqOXMV0bLO1wBv4pCG7l+fAas0xFCEUIVrwvgir+5QwDAPiWofRQPeI89QB5kVXbUr20NM6Y66AcSdPqeS6RRl7sKa/Elwlbjdi1+zaCFvJEQUj9k0emZQCj+6POsp0XoHSPdXTZ5nD3/md8u+6ftOo6uPq2712caIjL753PLzJ8hy+ArbX4rNrlfGEQQoZT4Y8WY6xPPfxGY2qPUhvVOLtADy3LtT36xtt5HxWpsrhtaUlCwoESDOpnWSN5ryCaKSNxbI2xGRC2TXBwuCuiJKlHkIAHnuf5p/KmGwaE5enFEAkCSBoOvlQwAuAJsOPDn4JDkMlFwt4Ostqge6AR0UBBGuxBkVJrInU9Q9gOhyPEbiORGYTInCRgNvD4jwUPFMNCU52kkrB0TmgEHQpE6CTl8hA2E1d7K6QVEcrWVD7x78rnvva5t656lQKrZ0T2OLG2d9+GakYc6kshKhl0KcpkEgaTB8QnfrVVtFtqx7o34xe4dre+eoyy04KXTE9S0OFjbRQcUvxHdFtS1kFBURASFAgK11MxsBy8qsNj7MfPM2QPDW4gbXzOGxIAHDjuXGsqRGwi1zbwz0v3qrs0mcjis6gmQYIATtGuhUOv8q9ApppZMXWMLbEgHLO2/x4LNzxsbYscDfdw5Ljhl/7Hehtf7K7OqjoEPJT4T0+cSIj6w051R9J9m+0U/tLPeZqOLb/APzr3XVpsmpt+GVge0Ph0WN14Ewy7Km/KIzp9ASI8lDpU/o9tM1tL2zd7cnfI+IGfMFSaiLA7LQrL1fKOihC+oWUkKSYUCCD0I1B/OkQmpxt2lW95a2waQ57W0tp5KyIQ06kjMDPvgjMNNNRrUOKmc1xvonE3CxdzxJf3902pT6i+T3TZTDYT3hylIKQIBmJMmpAjYxpyySI4u4Wu8MU0q5KSt3MpJSsrMoKZzEgayodaSN7JQWjTTzRYhMnjC5AVhmIIPgbuGyT/u3cub9B+tefdHHOhqJqV2pHqw/1KsKntMDx93TgrUqIk/YvZMNvnxop1d24deZWtI19AKzO1LzbaiiOg6oeGTj8SpUNmwOI5/RKPBcauLJWe2eW0ogAlMQRyBBBB+Ir0J7A/Jwuq9WdjwziOIuqWi3dWtxRcU4pPdpJUZKsysqdSSYHwFMMkbBYlKrjiDszuMPs13T7qAoFCQ23JkKUEnMrTSDsJmubKlr34QEFpWGqSkRQhBNCE3eE7VGD4cu7eB7xwBRSRB10bb6gkmT6mdq862rM/a+0W0sJ7LbgHd/E76d2WqsYQIY8btVA4Al0O3DmrjrhUVHfoAPIeID1it4yFkETYoxZoFh989Ss7WyF8ma1LIklUb6D0H+p1/KnHgoa+LSVqyj7oHVSvPlA1+NRaydtPTvlduB/t4ldqeMyStaN5WgtLNDaEoGoSIBVqY9a8kmnfK8vdqdbLZNaGiwXlm2SpMkamToSN9tj0ih0hDsilsuybcDbN/iV/rTC8n+wS2UVq2QloGFHw5iAVSTEmADqSa7Oke+WxI4XNrAaDwCYAA1Vbl0oaLbyoX7sg5wDsRKiZBKZECKvxs2lkivTzF8rbXFuwT34QADmASbFQBVTNf8AiMs06Z9ryubnkBkrWzxFhxKloWmB7x2joTIBjoedUdRQ1MDmslYQToOP3vGo3qbHNG8EtINlCx9tIGokuEJGsZSNlAiDI156kgc6sdhxVE046g2LATf5Z5drIZ6a7lHrXxMj/E0OX33aqtQxkQIklMnUySDuCfT9QK9JgDmsAebnf3/fostK5rnktFhuVPx5b57RagfEnKpJHkoGU+YAOvQn1ruzM2KfTuwyBd2VJx7DCFZPaUTsYyuCcp8krTuNtT0rzx4dsLaYLb9UfVp1HMtPw5rUC08XNKF5pSFKSoEKSSlQO4IMEfA16Kx7XtD2m4IuDyOiriLGxXinpEUITG7POzRGKW3tC7hTYC1IKEJBIyxzPUEHaos9QY3WASgXW4w/sXtGXEOe0XJU2tKxq2BKSFCfm9pFRnVbyLWCfhUL/wAQtlmt7V76jqkfBaZ/m2KdROzISPVFiBLvDiCN0No+GRYT/lWOYOq6QOb+ou/9m3U09qnTI/2uHn+n+laRRUvLbw8OK/4S/wBXSKz0/a6SgfxN9IwpLMqXz+Kndg2EWzrDzrjTS3kvQlSkhSkpyIOk7ak6ithWPcCADlZQ2gFMTE7+/RcNIatW126lpC3e+8SE81FspG2uxVUVrWFpJOfcluUqO3bHn/avYw5Fv3TbhbhOqsytSqM3JOkxpUyjY3Ditmmu1SrqamooQtZ2ccPe23QUtMsswtXQqnwIPWYJPkPOs/0j2n7HS4WHtvyHIbz4aDmeSkU0WN2egUztV4hNxcezoJ7tgkK6Kc5nzCRoPPNUXotswU9P7Q4dp+nJv9dTysn1UuJ2EaBajALTurJgJ0UUAnzz+I69RMj0rSk3cs5K7FISrppYI02GnpHI0wrku2CftAeSkqXrvJIj9DHwFZfpa4ika3i8egKt9jtHXOPL5hXN24UoWoCSEkgdTGg/OsBE0OeGk2BIz+a0TjYXC9t7D0G+9NcLEhKvYpELlbe4n7o/lTn+8e9INFHuLYqebWACEgyTuOkD4n8qnQVTGUU0BJu4sI4ZE3uuEkRdMx+4A+ttFBsMJ1hSU92hSghMkzroVT0TlA33Pxl1O1CW4mOcZHAY3ZC1hazbZ5/mOV7DJMjpgDYgYQch63PduG5cMTf75RykFKNhBHj3knmPdjSOe+2l6LUPVQmd17uy1ysOXG99f71O16gueIxoM1z70Zcx0ETWqtuVMoyGgoKBGgBSAeQUPWNjHkNOtOKXRLDgDiI2FwlSjDLkJd56cleqST8Caq9vbMFdTENHbbct+Y8fjZaOCXq3ct60Pazw+G3E3jYHdukJXH1yCQvzzDn1HnVT0U2kZGGjkvibmO7ePA+ncutXFY4xvS9rYKGihCuMJ4qvLRstW9wtptSiopTl94gAmSJGgHPlXN0THG7glXO64kvXQQu8uVTyLy4/LNH6UojYNw8kLbca9obF/hjVqEPd+nuVLWoJCMyRC4OfMZOaNKjxU7mSF2Vs0XyspWDpzcOOjoh/9HFKrFVvZ6RNPNn+0BT4/wDLnxWN+U3vtV/nWnwqItu0J4cV/wAJR/J0mszKbdJR/qb/APzClM/yvn8Uq7S6cZUFtLW2sbKQopV+YM1viARYqAmFw/2yXtvpchNyiABJDax+JKSFfEfGoz6RjvdyTg4qb2m8bWWKWLZY/bB1OZKkwtAg6ZoIKSehptPC+N5vokc66VdTEi9tNlakpSJUohKQOZJgD4mmve1jS5xsBmTyCUC+QTdvnE4FhiUIj2hzSZ1LpT41jTUIG3LQda86ha7bm1C99+rb/tByHe768FYuPURWGqT5r0YZaKuTowBwO29sobBpP5pSEH/urk7IlUsos8jmp103IMaE+GR5mPjvSArmvTd33CkKUmU+6VJ+jOgOXpMDfSapdvUb6ujLI/eBBA4219DdT9mzNinu7QghX1zcJEAmJUneROvU15kxjjmOBWqJUgGa5pV9AoQuVt7ifuj+VOf7x70g0XsqA3ptrpVHYuEkqAM68pPIcx5zXV7HAAlICs81OZwoAShSypJPnGsSdJBO432FeqbIjkjoo2y+8Bn8r87W+ayNc9rp3Fun380WzY1nVSSRJ/MQNhoRVkVEXp5wJJn6hPwTv/1ChCQ7ew9K7lXybXAmJIxKxcsH1fOIQUpMCe7gBCh5oMD/AA9a8+25SybNrm10I7JN/wCbUg8na+fBT4HiRhjcllitgu2ecZX7zaiknr0UPIiD8a3NJUsqYGTM0cL/AFHgclBe0tcWlRKkJqaPZLfYU3bPJv8A2bOXpSHkJUcmROxUk6Zp/WodSJcQLLpwtvW2Fzw0rlh3+Bsf5VHtUc07srJdp7WDCyzWPsnf94gDuVJzZZ8WiTt8K70/XYu3eya625csDMcOvH/d3H6rUKxdfn0hZ3s+AU+P/LnxWE7tX1T+RrU3UNM1q1/8numQB837UiE7DI6vQeUCsnXOwbejfxMX+1oUuMf/AJyO9UPZLwrYYg1cKuwSppaf7woSEKTpMEc0r1rc1MkjCA1QRbemnwxg2DpURZItXFtgZlIKXVJ5DMuSQTB3OsGocj5fzX+CcAFQduWJWyLH2YrSH1KbWhsbwFaqIHupjMJO50FdKRrseLckckFVmmJidkuABa1XjoGRuUtzp4o8S+kJSSPUnpWN6V7SLWCjj951i7u3DvJz7rcVNpIrnGVmuN8f9vulOA/No8DX3QT4o6qOvpHSrrYmzvYaUMPvHN3fw8NO+64TydY++5UFXC4pndn15NskE6JKknyOaRPllKR8BXN4VXVNtIVqXhJR96T8En/OKYN6jL27EGRIgyImR0jn6UiFIssQAW0xoNwBOvhBj1SfDHmDXnu2dkvjknqN1wQLahxzI/0m9+8LT0NWHMjZyIPePqNPFXSmwdwD8KzAcQrNczZtndCfyp4leNCUlgVztLRsITCE+6OXlSyyvxG53oaBZDt002cpIkRIAkidQSAJAMHU13p6GqqReJjnDju89Fzknij99wCg39wF5wkykhsKHkSsH4HwD8/OrrY1AY62IVTC33i24tci1vLM+XEKDW1AdTvMTgdL2zyKjV6IswvCRqfgT/L/ACoQqbim97phxYHuoI15qJCUgeiiDPl+T2BdIm4ngJPAV1V0rHh/F12dw2+ifCfEkGMyD7yfiP1ioW0KJlZTugdvGR4HcfD4J0byxwcEw+0zCUXls3iDEmEJzaaqaVqCehQSSfInpWO6NVj6SqfQTZXJtno4ZW54rZc7W1U2pYHtEjUq63yr0yuzHs0GIo9puVKSxJCEJ0U5GhVm5JCpGmpKTtziVFT1Zwt1Tmi63d72N4ctBDfetrjRYcKoPmlUg+lRhVyA5p2FJXi/hh7DLgsvQdMyHACEuJ6idiNiOX5VYRSCRtwmHJbhwdzw3H129PxuZv8AOsC89Z0hJ4H/AGtt8lPGVP8AfFb3/ZE/+01pFEVdZWoTc4nbH6Txcj919tJPwzZqzPSUFk0FQOFvFrr/AAIUulsQ5v3n/ZKXgbhD5RvTaOL7vuwpThAk+BQQpKZ0zSdz0O9b19QOqErcwbEeIuoOHOy/RtjgKbS2DFkG2IAAUpGf1UoBSSpR6k79dqrDJidd+afbLJYbHOyS2KLi4cuLl18oWvO4tABWEnKTCBpIGk7CpDKp2TQBZNLUkcFw5d282y37zhAn6o3Uo+SRJ+FSa2qZSQPmfo0eZ3DxOSRjS9wATL7RcTRYWjVhbkJKkgKgahoAgnyUtXP73rWI6PUj6+sfXTi4BuP9W7waPkp1Q8RsEbUqa9AVeihC1vZxiSW31MrOjwhPTMOR9Rp8AKY8ZKJWMu3ENyZBSUqEapg6cxtseY8t656qtXVtwK2/LmPUHUfGkshR7huFpI31V01EAGRtvE/6aV9fAHN62xdhyLdbtNsQtvNhcWzuN6l0spBwXtfQ8CNDf4rQYZed6nWMw3jn0I9f0MivOdrbOdRTYRmw5tdxH1H0O9aWkqROy+jhqOBU0VVqUs13qnB4iYGiU7ARpPUkxMn4RXpmxtl08MDZcN3PFyTzzsAdB8Vl6+sldIWA2AO76r6lAGw5R8OlXbY2MvhAF9VXue52puuLz+UlIUJUkjLuSOoSNZG4ioG0YKd/VyTPDSxwIN7b8x42spVI+UYmsbiDhYj74LgpakDMJgqICSCnN0glJJO+3IeVSIq2nkJAkYbXOThoOOe7jpvXN9PI212uGm7f9+KFOrUSAmPCJMjlOnUa6bTvoDXaCeOZmNmY42IvzF7XHAjI8UySJ0Zwu1++HwWJ7Q8TJQwyISSjO6gcicpSkj1k/AVJYNVKpI8y7yWHp6nIoQmT2T48DnsXvEhYJbnbbxtmTsRqB97yrE9K9nEYa6LIiwd/8u8ND4KdSyf9srIcY4CbC5W0Ae7PiaUfpIPmOYMpPp51otj7RFfStlNsWjhwP9Rmo00fVusnZYWSr3h1tqzcDalMJAMxqlQ7xJI1E5VpJ86HHDOS7imgdlKvsts75y8bVZlYQhaC8oKhsIJ1CgTCiUhUCCam1BYG9rwTG8lqv/ESsd7Zge8EPEjyJbj9Qa4UOhunuUziaxCLbD8P3Lj9u0fuoIzn/OsLsRzqnaEtUeDj+45el1Pn7MQanFWqUNYLiJAYxZpfK6t1Nj77Ss+vqhZ/w1UdIITLQYh+RwPgeyfXCu1M60luKUmN3j2D4s87bkBRKlpKhIKXRmIjyVIH3RV3sSZtXs6PFuGE/wAuQ9LFcZ24ZCo172jYo9Oa7WB0QlCI8pSkH9atBTxDcuVys/e4i89+1edc/wCI4pX/AFE11DQNAkTM7N8LRY2rl/ceHMklMj3WxzHPMs/pl61gekdW+tq2UEGdj5uPyaPmrCmYGMMjkt8axNd2+484TK1EgH6KfopHkBAra0VIykgbCzQDzO8+JUJ7y9xcVCqUmIoQvTbhSQpJhSSCCNwRqD+dCCARYps8NY+LxtCjo4lWVwfCAR5ElJj/AErkW2VRNEY3WV+tsHca9ef5jWmXXFcshCx4pEK0ImNU89D+c0u5C9sLW2pJCUwD9ExoT4tIjaTvvVZtaibVUj4mi7rdnTUaWO7h3ZKXR1HVTB5OW9XrF5ngpQojrKP6pry6amdC4skyI3EH6f0WsZIHi7cwqBS1ogFtZkSCIIIO0eLfqPI16VszadLJTNu8AsFiCbaZXz3H+mqzFZRytmJAJBNxYcV7cacyZyMkqygHf1Iyn97TTao3+MGorm01KQW6l1r94FyOWeea6ihbFTmWYG+4fDRcDbhS5nlrHPbrMbcorRANFyBmqzEbWK8OWzbYUpWqd4idtfvHlp5bVydhbdzrZ9w8Of2F0a577Nbe/j9hc8ZvEWzDjjwKQBlDYMKUSNBKfdHiG2u9UDtrvq5m01Bv1fYWAGtgdchvtyGhVpDs4MHWT58vqUmru6W8tTizKlGSfhAHoAAPhWrAsLJzWhosFxpUqKELpbPqbWlaDlWghST0I1BrnLGyVhjeLgixHIpQSDcJt8QMJxrDE3DSR36BmCQdQQfnG556AkT+71rz2gkdsbaZp5T2DkTbUH3XeevjwVjIBNFiGqwPDfGd3YNuNNLBacSoFtQkJKhGdPNKhoehjUV6DJCx5uVXKz4C7QFYQy62i3S6XFhWdSymISEhMBJnYmZG9Mmg603JSg2UG1unsYxNpT6pU44CYGiEJleVI5JABHXrJNRdpTijoZJG7hl3nIepTom4ngJsNtC5xy1TB/sjDryjylyG0j15/Csn0aiLKaST9RA/aD/yUuqddwHBMytAoyyXaVan2VNykeK0cS/+AaOj+GVH4CkdEJo3wn84I8Tp5GxQDYg8EsO2KwCk292gyD82fMKBWg/oofEVS9EKhzHy0jxmM/EZOHw8lIrGggPCWNblQVoOCOHzf3SUEHuk+J0/u8k/iIj8zyqn23tIUNKXj3zk3v4/y6+QXaCLrHW3LT9rfEOZQsm/dRlU7HM7pREchlV8R0qj6J7Ns01smpuG9293jmPPiu9XL+QJcVtFCRQhFCEUIUvDMRXbrztncQoclCZg9NQCCNQRQmSRh4sU2OH8cTdNhSDmUIzo+k2Ty1jMJ56SOpri5tlUyxGM2KsS8C4kA6+IEbHkdj6UlslzUmkQvOXUHUEcwSD+Y5eVcZ6eKdmCVocOBF/vvT45XxnEw2K92905kT4z7o6dPTX41Vu6O7OJP4ev8TvTNTP8TqR+b0H0Xt24KwM6W15TIlPOI6kD8jUBvRdkZJhme24tu9bWJHLJSTtcutjjB+/FV17envCspSnwITqfdhSiqANxCgdwal7EoZaKN0TozcuJxXba1ha+d7jPKxF99s1yr546gh4doNLG9/h6qS/iDdmwbh8hMp0JT4zpPdoR1JnUx5iBWcr5aja1Z1EWYabWB7Ovvk/3y0N1bUkLKWLEdTx17kneJOIHL5zMoZUgkpRMwTuSfpKPXkAANBW32bsyOhjwtzJ1PwAG4cuOZzXCSUvN1UVZLkihCKEIoQtn2YcRey3IZWYafIGv0V7JPxMJPqOlZnpPsz2qm65g7bPVu/y181KpZcLrHQr52m8OeyXHetphl7Ufuua5k/H3viRypejW1Pa6fqpD22erdx8NPI70VMWB1xoVja0qipjdjeFhTr1yr+7AbT6q8Sj8AAPxGsZ0wqy2OOmH5jiPhkB4knyU2jZmXJi9lLXf+14gR/8AFO5Wp+xa8CTtpKs35Cp1JTezU7ITq0Z95zPqVye7G4uW/rumrw80FpKVAFKgQQdiDoR+VCEq0YP31rc4a6ZWwS2hR1OT37df+HKJ6pUKy+0nHZ+02VjNHZnv0ePHXxClw/iRFh3fY+iRzrakEpUCFJJSpPMKBgj1nSvRGPa9oe03BFweR3qvItkU38PaGBYYpxaR7QuCRIkuK0Sn7qBqfRXWvOqh7tubUEbT+GND/CNT3u3eCsWjqIrnVKB11S1FSiVKUSSTuSdzXorGNY0NaLAaBVxN15pyRFCEUIRQhFCF1trlbSgttRQobKSYP/8APLahI5ocLFbXDePgoJTdNgwZzoEjmDKD5HkfhTMHBQZKP9BWusMVtnyO5fSTvlC9fig6j8qYQRqFEdG9vvBWYQep/T/Smpi5sIOROp90dOnpSnVChXWIMs/t3Q2TslTgE+YAgmgXIyCeGOd7ousrecfNtKUbdrOqfCpYhA28RT7yiI0BiNTryg19BJWWjc/DH+a3vO5X0A878Ms7SjjEPbcLu3cv6rF4rij104XH1laz12SOiRsB5CplJRw0kfVwtsPjzJ3lSXvc83codSUxFCEUIRQhFCEUiE38EuU45hq2HSn2hGk8woatuAbgHY+iq86rYnbE2m2aMHqzn4H3m+Go8FZMInjLTqlK9brQ4psjxpWUFI18QOUgdddK9CZKx8YlB7JF78rXv5KuIINk4l2bmH4Y1aNR7VcENJg/3rh8ap+qgE68gBXnMThtXaxmI7Az/lbk0eJt6qyP4MNt6a2C4ai0YaYb9xpCUDzgRJ8zv8a1pNzdQlNpEIoQsZxvbezvNX6R4QAxcf8ACUqUL/A5z+qtXSoW0qP2yldEPeHab3gaeIy77J8T8D8W7esNxHgdpa3yL5+QyqVKASpSS9pkMJSdCJOukpHWqTZ9fWVVC6ggzeNMwDg3jMjTIZZ2KkyRsbJ1h0+a64rxbg13l7895lnLmad0nf6PkKZS7G23S36gYb62cz6odNA/3lX/ACjw99mj+C7/AE1M9l6SfqP72fVNx03D0KPlHh77NH8F3+mj2XpJ+o/vZ9UY6bh6FHyjw99mj+C7/TR7L0k/Uf3s+qMdNw9Cj5R4e+zR/Bd/po9l6SfqP72fVGOm4ehR8o8PfZo/gu/00ey9JP1H97PqjHTcPRHyjw99mj+C7/TR7L0k/Uf3s+qMdNw9Cj5R4e+zR/Bd/po9l6SfqP72fVGOm4ehR8o8PfZo/gu/00ey9JP1H97PqjHTcPRHyjw79mj+C7/TR7L0k/Uf3s+qMdNw9CpDXEGBoEJlI6BDw/kKT2XpJ+o/uZ9UwikP5R5L6viLAyIJJHQoe/0o9k6SfqP7mfVFqT9I8lG+UeHvs0fwXf6aX2XpJ+o/vZ9U/HTcPRHyjw99mj+C7/TR7L0k/Uf3s+qMdNw9Cj5R4e+zR/Bd/po9l6SfqP72fVGOm4ehR8o8PfZo/gu/00ey9JP1H97PqjHTcPQo+UeHvs0fwXf6aPZekn6j+9n1RjpuHoUfKPD32aP4Lv8ATR7L0k/Uf3s+qMdNw9Cj5R4e+zR/Bd/po9l6SfqP72fVGOm4ehR8o8PfZo/gu/00ey9JP1H97PqjHTcPQo+UeHvs0fwXf6aPZekn6j+9n1RjpuHoVNwvifBLVRUxDaiIJS07qN4PhqNU7J27VNDZ+0BpdzPqnNmgb7q6Yfh1piV+m+YUVIbEOAoUkKdAAbPiSJhJJMbFKK5z1Nbs6gNBMLF2mYNmm+IZHK505FyVrWSSdYPsrR8I24v79y8IBZtMzFufrOEDvnAeYGiARoZV0q32NRmlpRi959if/keRue9cJ5MbstAmHVquKKEIoQuN5aoebW24kKQtJSpJ2KSII/KlBtmhLNGGgh3C7vxBCR3Kzu6zshz76DCVeYnY1ltrQSUFS2vpssRN+AcdR3Oz9QpcLhI3q3ff9klMZwty0eWy77yDvyUOSh5Ef5jlW8oqyOrgbNHofQ7we5QXsLHYSoVSkxFCEUIRQhFCEUIRQhFCEUIRQhFCEUIRQhFCEUIRQhFCEUIRQhFCFKwvD3Ll1DLQlazA8upPkBJ+FR6qpjpoXTSHIfdvFOa0uNgnHd2ptGGMMsdbh+U5tfAnd24V0A1084G0V57QxybVrXVc/ug+H8LPAa+uZVhIREwMbr95pm8P4O3Y27VuyIQ2nKJiTzKjAjMokk+ZNa0kk3KhqwpEIoQihCKEKg4vwJV22FMkIuWSVMLO0/SQr/drGhHoeQpskccrDHKLtOo+Y5jUHilBINxql3xPgqMYtu8QnJdM5kZVHVKgfGyuPPY+YOxNZehqpdh1hhmzjdbPiNzx8xytuClva2oZibqPuyTTjZSSlQIUDBB0II3Br0ZrmuaHNNwdCq45LzTkiKELS8NcCX2IILjDQ7vWFrUEpURuE8z6xHnXGSdjDYlKBdVeN4Hc2Swi5ZU0oiRmggjqFJJB+Bp7HteLtKFXU9IihCKEIoQihCKEIoQihCKEIoQpWGYa9dOBphtTjiphKd9NSddAPM01zg0XKVSOIcEdsH1W72XvEhJVlMgZkhQEkDWDrSMeHtxBCraekRQhekIKiAASSQABuSdAB5zTXODQSdAlTf4VwZGDWq7m5EvqEZU6nUjI0nqomJjmegmvOtqVz9sVbaan9wHL5uPIDTlzNlYxMELMTtfvJbzgbh9bWe7ugPa7iMw37lse4yk+QgqI3V1gGtLBBHTxNhi91vqd5Pf6Cw3KI5xc4uK1tdEiKEIoQihCKEIoQspxRgSw57Zapl4AB5kGBcIG3kHU/RJ3906QRFrqOOsh6p+R/K7gfod48dQnRvLHYgl7xhwy1ijXtdpHfgQpOxXl3QsfRdG2onQAxuKTZW1Jtkzex1Y7Hwv+YcWnlzIzuFJlibM3GzX79UpHEFJKVAhQJBBEEEaEEciDXoLXBwDmm4Oh5Kv0Vlw/w+/frW3bpClobU4RMSAQIH7xJEAxPWkfI1gu5C/QPA1yp7CkMMK7i6ZZDKkuJ8TToTAK0HWD72o1BqrlFpLnMFPGipcYv27/AAm5ZxDu0X1u26taIyqStElt1sHUpUMmqdDnI5xXVjSyUFmhTSbhKfAOCby+t13FuhK0oXkKc0LUQAo5QRBiQN96mvmYx2FySyz77Sm1KQsFKkkpUk6FKgYII6gyK6DNIvFKhFCEUIRQhFCEUIUiwsHbhWRlpx1XNLaCoj1CQYHrSEhouULa8BdnJv3FB99LPdqIXbg/2jTTxIPuJn6Ws/rUeaowDsi/PclAut1wDwNcYRia5Pe27rC0pdSCIIU2oBwbJMBUQSD5bVGmnbJHzunAWKX3bN/83f8Autf/AI01Kpf+kE12qxNSEi+oSVEAAkkgAASSToAANyaa5waCSbAJU1+DuFmsNaN9ekJWkSArZoHSNd3Dt5TArAbZ2xJtGX2KjzadT+r6NH9TkrCGERjG9bThLBHbx5N/eIKEpH9ktlf3YP8AfOD7U8h9EHrta7P2fHRRYG5uPvO48hyHqc+Q4SSGQ3W+qcuaKEIoQihCKEIoQihCKELJcScOuJWbqyA70x3zBMIuB16JeA2XsdArSCIlbQw1keCTIj3Xbx9RxHlYp7JHMNwsLxBw5bYuhTrHzV0mQsKGVWYaZHkxIIiAr+Yqio9o1exZRBUC8Z8Rbiw/EedipL42TjE3X71WW4DxVWBYifbELQhaFNLMEiMwIcT9ZII3E6KNbds0VdAHwOBH3keB5FQC0sd2gnBhvDyVYicStrwraeRldbCgtC4TCMqkmABvBnUmDqajuk7HVuGYSgZ3S47f37ddywluFXKUEOZdfCT82kx9KcxjeFDqKl0YcGknRNdqmDh7aMDwWfpNslap+k6vWP8AGoJA6AVFN5pfvRO0CW/Yxw2L+4uLi6Ql5tKSlXeJCs7qyFFUEbgBRn98VLqpMDQ1uX0TWi5UfHOGrN/HU2NslTTPuu5DssJUpWTNIAjIIiN6VkjhDjdqktnZaO/7C0z8zeKA6ONhX6pUn+Vcm1vFqdhKxHGXZ1d4YjvXChxnME94jN4Z2K0x4ROkydSBzqRFUNkNhqmkWXvFezS8trQ3ilMLaCUr+bUpRKFR4tUAQAQfSaG1DHOw53QQdVZdnHZonFGDcOvrbQHFICUJEnKBKsypA1JERypk9T1ZwgIAurfsk4Wwy9VclaFPKZdKUB0+EtEnu1lIABUcqp3GmwmmVMsjALZXStF1ubrHBZqVaYfhrq1pMeBoNW4JAOYuRlO4mKjBmPtPd9Ut7aBJjjw3triSn3gm3uVhLoNuowARkkK3k5SFDY68jU+HA6OwzHNNOq33Zt2qOXDrdrehOZfhbfEJlQBMOCYkxAKYkwI1qNPShoxN8k4O4qq7euHC283epkpdhtzolSR4I+8kK+KfOn0clwWcEjhmllhuHu3LgaZQVrPIchMSo8kiRJOldamqipozLM6zR92HE8ghrS42CauA8M22Dti5u1Bb+mXScqvqsp3UszE/y1rA1+1ara8ns1KLM+I4vO4cviVYRxMhGJ+v3otdw9w29dupu79ORCSDb2hMhHMOvclO9E7Jjrtc7P2dFRMs3Nx1d8hwHx38BHklLzyW9qeuaKEIoQihCKEIoQihCKEIoQihCz/EPC6LlQeaUWLlIhLqR7w+o6mQHEeR1HIiuc0Mc8Zjlbdp9OYO48/O4yStJabhY3FWm34tMTZS26Z7tYnu1mPeYdI0V+4qFdQRWXloazZcntFG4lm/jbg5u8cxl3FS2yMlGF+v3osLjnBl9h2ZVk6+pk6nulqSsfeQgjN6pHqBWi2b0lpasBlRZj+funuJ07j4EqPLSuZm3MeqxVldd2+h1YKsjqVrB1UrKoKIM8zHOtMRibYKKv0bxtg3y7h6BavpAKkupVMoXAPhVlkj3p5wUjSquJ/Uv7QXQi4yXvhzC28BwxXeKBLaVOuqGylxsmYJGgSOZ0pHuM0mSBkEqOxxS7nGO+cOZeR51ZPNSoH81fpU2qs2Kw5JrdU2eMuEDiDza03r1spCYCWlROsyYIM/6VCjlwC2EFOIuVT9tGMptsONscy3H8qAopMQkhSlFUZc0J2mZVMQDT6VmKTFwSO0svnZFiScQwtVq9Ci0FMKHVpQ8Gnkk5fw+tLUtLJcQ70NzFlYYHZqwXBnQrVbCbhYJ+mcyyg+ivD+dMeRLKLb7IFw1KvsQxc22IpaJ8FwgtkfvJGZB/RQ/FU2rZijvwSNOadnEjuI520WLdvlUDndeUr5s8oQnVUjbzGtVzBHa7rp5vuS47TOB3haLvbm7XcXLQSIyoQ3kz+IJSEzoFE78ql08wx4WiwKYRvKTqSQREgyIjeeUec1O701MW04cxHGXA9iDriGx7oUAFdPm2ohGw1IBOm+9ZfaPSOkowWU9nv5e6O87+4HvIUqKmc/N2Q9VqrFbFl/Y8OZ7+6gZgOWh+cuHYypEjaQdQABIrOspK3a0nX1LiGbu7gxvzOXEkqSXxwjC3X71Wt4b4MDTgurxYuLvXKqPm2AdSllB2jbOfEY5SRWnp6eKnj6uIWHqeZO8+nABRHOLjcrW12TUUIRQhFCEUIRQhFCEUIRQhFCEUIRQhRcSw5q5bLTzaXG1bpWJHkdeY5HlSgkG4Qso/wvc2mtm53rQ/8Apn1GR/w3yCr0SufvCqmt2PTVV3Wwu4jQ97dPEWPG67RzuZzCyuMWVherDd4yq1ujISHB3bh5ShYlt0TtqoeVVbGbX2VcxHFGMzbtN8Qe03mQB3rsTDLrkVTjgrEcOJcw27VG/dzlKvVJlpR23Aq1pellNNZtVHh5jMf8h4XXF9G4ZtKy/GeIYs6EpxAvZAZAKUhuep7oZCfM7cq0VFWUU/8Al3tJ9fI5qM+N7feCm9kvFdrhr7zlxnhaEoSUJzRqSqdZHLaakVMTpAAE0Gy+cbcUt3OLourdxXdo7kBcKSYSqVaEA8z60RRFsWE6oOZutd20cS2d7Yspt7hp1YuEqKUqBUE924Ccu8SUj4iuFJG5rzcbk5xWL7KuJEYffhbqsrLiC24qdE7KSsjnBTHkFGpFRGXssNU0GxW/7UeP7K4w91i2uA444UphKVRlzAqOYpjYdai08D2vDnBOc4HRJWxvVW7rbqCAttaVpJ2zJIIny0qwLcQsmJpP9pOL4hpY2waSN1JAWf8AG4AgekVUzy0VJ/mJADw3+QuV1a17/dChscAX16Q5iF0oTrlKi4ofrkT8JAqlqultNFdtMzFzPZH1Pou7KNx94q6w63w3Dl91btqubsfRQnvXuUmYytjXX3RVQ/8Axfa1i84Yz/K3y1dy1Xb8GHTM+q0ttw3fX2t257Iyd7dlQU6odHHohPojkd6tKLYtNTdpwxu4nQdzdPO/guMk7nZaBbDBsHYs2w3btpbR0G6j1Uo6qV5kk1bk3XFT6RCKEIoQihCKEIoQihCKEIoQihCKEIoQihCKEIoQo99YtPoLbzaHEHdK0hQPwNKDbMIWYc4GS1rZ3Dtv/u1HvWf4azKfwqTUSqoaaq/6rATxGTvMa+N09kjmaFQTa4mzIcYauU/Wt15FR5tvEJ/JdUtT0aidnA8jk7P1Fj/6nvXdtUfzBUOIKslE+14c61yK3bXwj/7rYUP1rkNnbYph+DLfkHn4Osl62F2o9FSKwHAF7XCE+QuCP0WZqQ3aXSBmRjJ/kv8ABJ1VPx9V5/2TwQ7Xg/8AUt/5in/4zt4f9g/+N6TqYP1eoQeE8EG94P8A1Lf+Qo/xnbp/7B/8b0dTB+r1C9JwHAEaquEK9bkn/oINMdtLpA/IRkfyW+IS9VTjf6q3sLmwQf7Hh7rxGmdm1JGn+8WAP1qOdn7YqReaWw4F5+Dbp3WQt0Hor7ucUf0ZtWrZP17lwKMeTTJP6qFdKfo1GM55CeTcv/Y/8fFNdVH8oUtHAJfM31268PsmpYZ+KUErV6ldXVLQU1N/0mC/E5nzOnhZcHyPfqVqcKwli1R3bDSGkdEJAnzMbnzNTCSTcpim0iEUIRQhFCEUIRQhFCEUIRQhFCEUIRQhFCEUIRQhFCEUIRQhFCEUIRQhYvjT3fxGhIkCmpYTUGhyVO3s1/ZNfcb/AJCortSlCYtIlRQhFCEUIRQhFCEUIRQhFCEUIRQhFCEUI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56" name="AutoShape 4" descr="data:image/jpeg;base64,/9j/4AAQSkZJRgABAQAAAQABAAD/2wCEAAkGBxMQEhUUExQWFhUXGBsZGBcYGR8dHBkcIB0fGxwbHBscHCogHhwlHB0YITEjJSkrLi4uGR8zODMsNygtLisBCgoKDg0OGxAQGywmICUvLDQtLDQsLCwsNC8vLCw0LSwsLCwsLCwsLywvLCwsLCwvLCwsLCw0LCwsLCwsLywsLP/AABEIAOEA4QMBEQACEQEDEQH/xAAcAAACAwEBAQEAAAAAAAAAAAAABwQFBgMCAQj/xABMEAABAwIEAwUDCQUFBgQHAAABAgMRAAQFEiExBkFRBxMiYXEUMoEVI0JSU3KCkaEzYpOx0iRDksHRFmNzorLCCCWU8DQ1RIOz4fH/xAAbAQABBQEBAAAAAAAAAAAAAAAAAQIEBQYDB//EAEERAAEDAgMEBwYEBAUFAQEAAAEAAgMEERIhMQVBUWEGEyJxgZGhFDKxwdHwI0JSkmKC4fEVNHKy0jNDk6LCJLP/2gAMAwEAAhEDEQA/AHjQhFCEUIRQhFCEUIRQhFCF8JjU7UIWQxjtJsLdWRDirl3WG7ZPeGRykeH9Zrp1TsON2TeJNh5lJfcqVfGOLXJi2sG7dB2cuVyY/wCGkgg+WtV0+1tnQDtS4jwaCfU2b6rq2GR2g81FuMNxi4PzuJ92k7pYaCfyVooesmq1/SmlaPw4ST/E63oAuopHb3KE9w9bJM3OJ3Ln7rt3A/KQf1qOdvbRmH4MAHMMc743HonezxA5u9VBcwTAZJU62Sdz7Qskn/HSiv2+dGH/AMbf+KOrp+Pqvq+HcCSopK0JUkwQbhYIPnK9DSN2lt5zQ4NJB39W0j0ajq6cG1/VS2uG7RZm2xK4b8mrsEfzJ/Wgbe2lCPxoAeZY5vwsPRHURE5O9VKawfF2D8ziqlp5Jfbz/mpWY/lFd4+lNO4fiQkH+F3yP1TTSO3FSk8W4zan5+yZukD6dusoVH3VEknfQJFWMG2NnTDKTCeDh8xcLm6CRu66t8J7U7B1Xdvly0d5ouU5P+b3QPUirIRlzcbCHDiDcei5aZFbVp1KwFJIUk6ggyCOoIpiF7oQihCKEIoQihCKEIoQihCKEIoQihCKEIoQihCKELw64EgqUQlIEkkwAOpJ2oQsPinaIHFFrDWTduAwXJysIPUuH3+sJ3602olhpW46h4aNw1ce5uvwHNK0F5s0XWfxLB3bhJcxe9zNjXuW1d0wB0OxV6nXzrPy9IpZH9Xs+I34kYneAzA9VJbTAZyFVD3HmHWQKLNjOQICkJCEE+aj4z6wZ6mhnR7adacdXJa+4kuPkOyO64twR7RFHkwLMYl2lXzshCkMj9xIJ/xLn9AKvKforQRe+C88zYeQsuDqqQ6ZLNv4vcOe/cPKnq6s/wDdV1HQ00fuRNH8o+i4l7jqSoMVKTFsuzHh32u571aZZZ8R6KX9FPw94+g61m+k20/ZabqmHtvy7m7z8h48FJposbrnQK97XOH5y3rYnZDsf8q9P8JPmmqrontKxNFIebfm35jxXarj/OEsIrcqAprGLXDfuXDyY+q6sf8AdUWSippPfiae9o+ieHuGhK0eG9pN8zGdaHkjk4kA/wCJMH85qmqOi1BL7gLDyOXkb/Jdm1Ug1zWot+0DD7wBF5b5SRBUpAWgeih4wPONKopOje0aMl9JJfkCWu8tD5ruKmN+TwrGw4c7od9g16Wgf7vP3jCuspM66b6n0pkfSCohf1dfHfnbC75ApTTNcLxlXmHdpC7dQaxW3NuomBcNythXmYko/XzitDTVEFW3FTvxctHDvH0UZzHM94JgWl028gONLStChKVIIUkjyI0NdE1dqEIoQihCKEIoQihCKEIoQihCKEIoQihCo+KeKbfDkBTyiVq0baRq44eiU9NtToJHUU9jC7Tdqdw5kpCbLBXlndYn87iagxbJ8SbRCoTA1zPL0kj9P3daoK7pCyM9VQDE85Y7b/4Bv7z4AqRHTE9qTIcPqqDG+0Vi2T3OHtIIEjPlytg9UpA8froNt6bRdGaiqd11e83O693HvJ09fBOfUtZ2YwlximKv3JKnnVuHUgKUSB91OyfgK2dLRwUzcMLA3uGZ7zqfFQnPc7UpqY52XWreEquLdTjjwbS+FqPvIjMpIQPD7pMaEyBrXJlS4yYTogjK6UFTk1FCF0trdbq0obSVLWQlKRzJ2Fc5ZWRMMkhs0Zk8koBJsE3MdeTgmGJZaPzzkpChAOdQlbh9BoPwivPKGN+2tpmaX3G523WHut8d/irF5EEVhqVC7McZTdMOWFxK4Sopza5mzAKZPNJIjyPlUrpLQupZ218GWYvbKztx8bZ8+9Npnh7TG5L7iLB1WVw4wvXKfCr6yD7qvUjfzBrX7Orm1tM2du/UcDvH05KHIwscWlQrW2W6tDbacy1qCEJ6qUYA18zU0kAXK5r9AWHCWGYJZd7eoadUIzuuNhwlZ0ytpIMCdAB6mqwyySvsxPsAM1Ev+FMLxy0U/YJQ04nMAptHd+MCcjjYABkEaxOsg04SywuwvzRYEZJH4diT9srM0440qdQkkajkpOxjoRUqppIKluGZgcOY+B1Hgka9zc2lMbA+0hp9JZxFtMHQry5kHUznQdUxptPPasZXdFpoHddQOOW69nD/AEu3+NvFTY6prhaQK5awd+wV7Vg7qVNuHOu1UZacBEyg8le7ER6xoedFt8h3UV4IIyxWzv8AxD4nXklkp79qPyW54N42YxIFABZuUftbdei0EaEj6yZ5jaRIE1oy3IOBuDoRoe5ReS1FNQihCKEIoQihCKEIoQihCKEIoQsnxjxh7IpNtbpD164PA39FA+0dI2SN43MctwriyON00pwsbqfkOJO4IzJsNVjX+5wwG8vnS/duT4yJUTH7NpOyUjaRA15TFZWaqq9ty+zUzcMQ3X/9nneeA3btLqW1jIBifmfvRLLini24xBULORoGUspPhHQqP0leZHoBWv2XsWn2e27M373HXw4Dl5lRJZnSa6cE1+zzs5w97D23nWy8u4bClKUfcnk3Huwee/8AKu09RIHkDKyYGiyXnH3Z6/hZKwS7bE6OgaonZLg5GdArY6bExUqGdsmW9NIsmd2IYsLnDlW7hzFhRbgmZbUMyfhqpPokVEq24X4hvTm8Fh2+x28cuXUpyM26XVBDi1ZlFvN4SEDUnLG5HrUj2tgaOKTCVjeLMCVh907bLObIRlVEZ0kSFRJjnz5V3jeHtDki2PZLgY8d87ASiUtEnaAe8WfIDSfvVjele0CcNDFqbFw/2jzz8lNpI/zlZLjHHjf3S3dkDwNjogHQ+qve+PlWi2Ps4UNK2L8xzd3n6aKNNJ1j7quwu/XbPNvN++2oKHnyIPkRI+NTKqmZUwuhk0cLf18DmmMcWuBCaHHFkjFLBu+YHjbSVRucn94gxzSRPwV1rC7EqH7L2g6imOTjbx/K7uI+I4KfO0Sxh4WF7PbhDeJ2almE98kSdgVApH6kVvZheNwVeNU3u3DBLm7Zt+5SpaEOEuhCSpSQQAF5BqoJGbQa61BpHtaTdOcFMb4Vbs7Q3FjcP2YS33qwsEoVlTqpxh33VEATBSaaZS52F4B++IRbK4S27JeFlYneKuXwCy0srcBH7R1UqCQOgJzH0AjXSXUyCNmEapALpocYcDWOLLdyqS3dt5c7jcFQJSCjvUT4gUgRMGNjUOKZ8YHD70TiAUqXWcS4cehYK7dSvMsuc9D/AHbhSJ6/eiudfs2l2mztCzxo7eO/iOXwTo5XRnJaxCbbGkJuLdZYvGgkhaf2jSvqqiMyPeAPr5isg2Ss2FN1UoxREnLceY4HS48+KmEMqG3GRWq4N40Wt32K/Slq8A8Kh7lwPrI/e0MjnBjmE6qKSKoiE8Buw+YPAjcVDILThdqtzSoRQhFCEUIRQhFCEUIRQhZTjbipVrktrZIcvHh82jk2nYuudEjX1g9DQ50cUbppjZjdT8hxJ3BGZNhqsReXTOCMrccX3949KlKV77qup5paH/63ist/+rb9SGtGGJvk0fN5+8lM7NO3iT9+SyXB2Bu8QXq1XL8JQMywCM+UnRDSDMJn6UGNNya20UEOz4BHA2w+J4k7z96KC5xkdcqm434Rewt8trBU0oktOxotPQmICwNx8djUyKUSNuEwiybnY4/7ZhDlupRGRTjMpMKSlSQpJBGoIzmD5VBqhhlxJzdLLU2b4Yt2rbE7i3cedHdwqEh2fDlyrPjJ2JgSTtXEi7i6MGwSjgUtHsXw/h/EHF2jnfodbKXLdsg90sKJEOe6ACCnIZUmfhUsMfOwB2Vt6bexyVLj3a/f3GZLWS3QTpkEuAea1GJ8wkV0ZSMbrmjEVkcOtH8SuUtlxa3HD4nFlSylI3USTMAf+9abW1cdFTumfoN2lzuHiljYXuwhMDtNxVFpbN2DEJzJGcD6LYOg05qUDPUT1rG9GqOSrqXV89zY5Hi4/wDEacDbgptS8MaI2pV1vlXooQt/2TcQ9y8bVw/Nu6tyfdc+qPJQ/UDrWQ6V7M62IVTB2m+9zbx/l+B5KZSS2OE71R8fcO+w3JSkHuXJU30j6SJ/dP6FNWmwdp+3UoLj225O+R8fjdcp4+rflorzAe12/tW0tKDT6UiEqczZ/KVhXijzE+dWT6VjjfRcblW/E3aQMUsG7NI7u5fcbbeJGVsDMCVJVmPhzBIgmYmucdP1by7cNEpdkmhh+HpwfDw2w04/3QnIgDvHVKVKj6ySfICOVQ3O619ybJ2gWcuW7DEwu+tLo2d00klxwEIUiNIuWjukZSNeQ3rqC+PsOFx96JDY5pTcT8U3uMrbaUO87uciGELhwzHelGpnLHpJ2k1OjiZEL/FNJJ1UNvDcRw1Sbn2e4ZyfTU2oJj6qzEZToIO9cqiGnrIzDJYg+feOY4pWuLDcJjWF5b49bZVw3dNiQU6LbUIIW2ZzZCY/lvBrBTRVWwarEztRO8iODtwcN3npcKwBZUMsdVrOBOLHFOGwvoF22mUL+jcIH0k/vgTIG8EjZQGpimiqIhPAbtPmDwPP5ZqGQWnC7VbqlQihCKEIoQihCKEKk4w4iRh1up1QzrJyNNjdxw+6kRr5nyB9KfGzGbacTuA3kpCbBL3vRhjDt5eKz3j3iXJBJX9FpvohOg5wPICslUzS7brG09PlE3TUZb3u5nd4DipjGiBmJ2p+7LF8G4SrHsQUq6dAAAUtIMKUnWENDkkczyB6ma3EUEVBTiKEZfPief3ooLnF7rlMtPZQ3bOi4w+5eYeSZSFkLbidUKEBZSRpqo1z9qLhheLhGHgtXiuBpxC07i9SnMpPiLf0VgRnbKpI11EzvBmuLX4HXanWuM0uODnk8NvXrF85Daw24wsJJ70AqQcoTPijJKeUTtrUuUdeGlg70wdk5pW8WYuL28euBnyrVKAtWZSU8hPITJAG0xUuNuBgakVTXRIihCbfZ/hiMNs3L240K0hUc0tj3QOeZRO33eleebfq37RrG0VPmGm3e7ee5v1VjTtEbC9yV+K4i5dOredMrWZPQdEjyAgfCt3SUsdLC2GMZD7J8VAc4uNyolSE1FCF9SogggkEGQRuCNQR50hAcLEXBSpwvBOO4ZmAT7SjkNMroGo12SsdevlXnDC7YW1MJv1Z8btO/LUt+9VYn8eLmk8pJBIIIIMEHQg8wR1r0cEOFwbhVy+UqRbngntNusPytuHv7edUqkrQNf2a56kGFSNIEVGlpmvzGRTgbK57WMdwy7YbuLXW5dKkqUiUKCBGYPJ3M+EJB31I0FMpmSNOF2n3oh1jot1wRhNpguGpunYStTSXHnCBmlSQru084B0CeZqNK90smEJwsBdReEe05vE7xVobfK2sK7tRM5gkEkLTECUzzPSnS0xjbiukDr6pb9oWFnBcUC7U5EqSHWgNkgylbZ11TIOnRQHKupijracxTC4OR+RHMbuaA4sdcLXJdbxu0S8ye6u2TKCDCm3RqBPNCtNdviDWEYZ9g1uB+cTteBbxHBw+8iFPNqhlxqFuuAuKDfsqS6Ai6YOR9vorksD6qoJHxGsSdacJAew3aRcHiPvVQs9CtRTUqKEIoQihC8uuBKSpRASASSdgBqSaEJWWN0cSulYi7KbdkKTaJVoMn03iDqFKgHlpA1iaoukVcY2Cghzc62O2vJnjqfALvTR3PWO0Gn1Syx/EX8avIYbW4BIZbSNQjmo8hMSSTpoOVaPZGzWbNpsLveObjz4dw3ea4TS9Y6/kvT3CWLYYU3Xs7jRbOYOIKF5NIkhCleGJBkRB1qyEsT+ze65EWTn4G4vZxu2LazkuEpBcQhRBGujjahGhMbbEwfOBNCYnXGicDfIrGcScVYvgd1kddTcsLktF1KZUkRMqbCVBYkAzI1kV3jiilbkLFISQUt+JuIX8RfL76pVslI91CZkJSOmu+5qXHG1gsEiqaekRQhaLgTh/2+6ShQ+aQM7nmARCJ/eOnoFVS7d2l7DSlzffdk3v4+Hxsu8EeN9jotB2scR964LRs+BvV2Oa+SdtkiDpzV5VUdFNl9XH7XIO073e7ef5vgOa61ctzgG5L2tioaKEIoQihC1HZ5xD7FdDMQGXYQ5Ow3yLnyJI9FHpVD0h2b7bS3aLvZm3nxHj8QFIp5cDs9CrXtX4e7l8XLafm3vfjk5rJ9FCD6g9agdFdpddAaaQ9pmn+n+h9LJ9VHhdiGhWCrWqIihC+KE0IX6FtWGeIcGbZS7kcQlsKge46hIEKTzQT+h0qrJMMtyE8Ziy78Bdm7OFKNw673jwSRnPhQ2n6UCeY3KunLWkmqDJ2QMkoFkp+0nHflbEf7MC4lKUtMhIMuRKioAifeUR6JBqbAzqo+14phNyuVq3e4BdNKfbKA4mVIkKC25giUyMyTrAPTkahbSoYtpU7o94908D9DoV0ikMbrre486bdxnGLPxwlIfSNA6wdyZ+kIT6EAn3aymwKx0UjtnVGRucPJ29vccz396lVLAR1rfHuTVwvEG7llt5pWZtxIWk9QRO3I+XKtGQQbFRlKpEIoQihCw/aVfKcDWHsnx3OrpH0LdJ8ZP3jCPPxU2WpZSQuqH6N0HFx90fPuCUMLzhG9L7tTxdNuy1YMaDKM4BMpQmAhH4tz5J86pOjFE+onfXz5m5tzcdT4bu/kpFS8MaI2rV8JKYwTBE3paK1uIbcXHvLLhAQJOyQFJ/U7mtRJeabDdQxkLr1wX2ttXzqbd9ruXHDlQQcyFE7JJgEE7bRRLSFgxNN0B3FY7tSw04NiLN1ZHuu+C1gDUBYUO80OmRWdPh23iNKkU7+tYWvSEWKwvEePP4g+X7hWZR0AGiUJ5JSOQ/U86kMY1gs1NVZT0IoQvqUkkACSTAHUnYUhIAuUqb9qkYFhedQ/tDnLf51Q8KTrGVAGsfVPWvOZS7bm1cDT+G3/YDme927vHBWI/AivvPxShWsqJKiSSZJO5J3Jr0VrQ0ANFgFXLzTkiKEIoQihCDQhNvg68Ri2HOWbygXUJygmZgfsnPMhWh65dd6882vA/ZW0W1kI7Ljfx/M3xHxy0VjC4Sxlh1+7JWYjZLt3VtOCFoUUq/1HkRB+NbynqGVETZY9HC4++WigOaWmxUeu6aihCl4Xib1q4HWHVtLH0kmJHQjZQ8iCKa5ocLEIW7wG1xfiIFLt0r2ZBhajlSmdDl7tsJKzBnxDL58qjvMUGYGaXMpoWOF4Zw6wVqIQToXF+J1wgbJG/4UgDWoZdJO6yfkFAx1pjiTCi4wCHEFRaC9FIcToUKgkeJPr74PKnMvBJZyTULBdlGODx2Dw0VmLYV1/vGyOu6vgqs70q2cQW10WosHf8Ay74DyUukkv8Ahlbjs2uDY3L2GLJ7vV+0J5oJlaJ6pJnr75qxo6wVtM2f82j/APUN/jqFxezq3Fvl3JkV3TUUIXxRjU7UISpwjEUvKu8Vd9xWZLRnZhvQRO2ZQKvU1nekUj5Z4tnx65Ej+J2nk0+pUmmAAMp+x/dJXE79dw6t5z3nFFR8p1CR5AaD0rc0tOymhbCzRoA/r46qE5xc4kp6dmGP2uI4enD38pcbb7pTS4+cQB4VI5mBG2qSJ6Goc8bo342pQQRYrvhvZHZ212i5DjuRpQcQ0oiEqTqCV7kAiYNIat7m4bJcKW3bDxQ3iF4lLJzNW6VICuSlk+NSeqdEgHnlJ2ipdNEWNz1KYTdYSpKRFCEUIW77KeHu/fNw4JbZ92di5oR8EjX1IrJ9KtpmCEU0Z7T9f9P9Tl3XUulixOxHQKt7ReIfbLpQSfmWSUI10JBhS/idB5Adam9Hdm+x0oc4dt+Z5DcPDfzTKiXG+w0CrsK4bfuIIAQg7LckBX3RBKvgKviQFBkqGM5rTMcENJR84tRVzPupR+EGTOgAmdRpTce9RTVvJ7KDw5bI95lRGvurOkR7wJzAmTGkHUzpXEVbHOLW3POxscjodDpmnF09sRcPS47wi34ctVpkIhWYeFSlAFO2ip3zaeigfSIK6X2oROaMBBsd4I48LjyOV7ru64hxhxxC24W8F7c4HZUkwVoUdoOYA/U8W59SnymrHEogq3g55rOYrwlcMDMAHUjcomU/eQQFD4TtShwKlR1LHZaKLwzjKrK5beSTAMLA+kgnxCOsbeYFQtp0La2mdC7U+6eDtx+vJTIpMDg5bvtUwZLzSL9mCMqQ4R9JJ9xfqJynyjpWU6L1zoZXUE2RubciNR42v334qXVRhwEjUsK3SgIoQihC2HZfxX8m3gK1EMOwh0chr4XDP1STJ6FVcKiLrGZahKDYpm9ovZovE7hFww+lMpAUlwqUnyU3EhMjcCAYncmocFSI24SE4tvmr3CrG24dw5eZwlKMzi1HQuOEAAJE7mEpA8vU1zc508iUDCF+cflJYuDcJ8Lnel0RsCVFUemseYqxlgZLEYni7SLFNa4g3CbXEV531rbYrbD5y3IdAn6BMOtn8iCeQCqwOxS+h2g+glOTsv5hm0+PrcKfPaSMSDd9lNzD7xD7TbrZlDiUrSeoUJH6GtMRZRFIoQsn2n4ipmxU2gw7cqTbt+rhhR+CM5/KukZa0l7/AHWgk9wFykPAJbdqFym0sreybMZoBA0ltA1n1WUnzg1m+jUbqyvlrZBpc8bOccrdwuOWSlVNo4xGFM7KcRwgWhtbhTZdcVndFwkBClbJSkr8JyjbYyTWwqWyl2JunJQm23q64i7HbZ497ZuKtnPeSB4m53BEQpHqk6dK5x1bhk7NKW8Et+N7DF7JKW724dW05oIfUtC41ykEgnrqIqVC6J+bRn3JpBWMqQkRQhFCF3sLNb7iGmxK3FBKfU8z5Dc+QNcaidlPE6WQ9loufvidBzTmtLjYJr8WXIwuxasrYfPOjIMvvwR43IGpUToPXyrA7Ip37W2g6rn91pvyv+VvcBn4c7qfO8QxYR981Q8KcINAjv1ILqlZAjQhJBEgD6ShrJ2BBHnWj2xtl9KHMhYS4C5O4X08fvPRV8EXX2JNm7uJ+g+KYtrZISg6AoA1dkZlxrMmIGm4J8utYKeunkn64uOO+XL74eatWQRtj6sAYVXt2aErjJcoCZUlZHgRImSRrO+o2zb71cO21VyR3kdE8GwLCMznuHDvOdtFD9hha6zQ5p/UD9/BcrXASlGzGeQrPlOYknUZtxpI1BJk7U1m2Y2Th/4mHPsXGHS3u6Z+FuBT5KRz2EZXyzsb+ai3diUMocdWkmIUgJK0kQQmQoEGUFQIUI8e41nqyujnldDHGc82G+Eg3BOn5QQCLEuy55J1L2APLu/fcbvH0zXlh5JhJiToQEFGwModRqkAdPozvuTcu9op4WzUry8WHZJMg3XLXZHLvzzsNyr7RyvdHM0NzPa908vNdkvFU6ap3JIC25390qMb6T9H8rigqxVRCTLwvb1A17lX1MHUvwqj4h4RbuAVpIS8dQsCELJ2CwNidsw689qnByIahzMjopHZviBh7DLoHMM2RKtQUEeJAncbqHko9KxHSigdFK2vhy0vb9Q0d46d4HFaGjmbI3Dx+7JfcUYIqxuVsmSkaoUR7yCJB8yNjHMGtXsvaDa6mbMNd44Ea/UcrKPLH1bsKqqsFyRQhFCFteCuLMXQPZ7LO8ANGyjvA2OUExkT6mKjyxRHtPySgla1XZvi2JOBeJXYSgahIJWUnolACUJ05yT61w9oijHYCXCVa4v2SWjFhcBkLcuO7KkOOKkykhUJCQEiYy6CYNMbVuLxfRKW5LMdj+JJdaftFmRGdCT9RWiwPiQfxVlel1KY5Y6uMcieYzb6X8lMpHXBYVu+x66Ui3esXDLlm6Ub7tqlSD6TnA8gKv8Arm1DWzs0eAfqPNRrFpLTuW/pEJe8YK9oxa0Z+jbtLuFjkVLPdo+IKSfjVftmo6jZ0nF5DR8XegXSBuKUcs0tuJf/ADHHG7ceJCXG2Y5QPG6P+pJ9Kl9HYPZtmh5Fi67vkPQAptS7FJ3Lv21cOWlg5bi2b7vvUuFYzHLoUhMA7bqq4pZHvBxLiRZZjhzjO9sMoYfUGwZ7pXibP4TsPukV2fCx+oSA2XrjTi57FXUOPJSju0ZAlE5dyVK11k6D8IoiiEYsEE3WerqkRQhFCEz+yvBkMtOX78BMKDZI91CZzrB89U/hPWsL0prnzStoIczcX5k6N8NfHkp9LGADIVJsLRdzcKvHZDqjCBEBpiPAACCc6gZOo949CDpaGgbSUrYGkjeSNS7f4bu4DNUdXWGSQ5AhWDlohKVZTEAgukyoq10zcxJM/l1rtPFF1Lw4ZG5I+ffpbw5KPFLIZWkHMWA7lsD41RySdehV0+G/rHQ14+Oy251Pw/qtjqoOL2edSTmdMa5EEDYHUGJkyEmTEGp1FVCJrm4GZ/mcCbacDbK1xkT5rlLGXEG5y3C2f33qfZqJQnMkoPNJUFEfiBMjz/lUKYNDzhcCOIFvSwt3Lq3TNUt+kFSMw0yJCSQIkjUT1jlW46K9RaSx/Eub/wCnL5/JUG2Os7N/d+f9lXiybCoKElM5spEggwF+HnoAfjWkrYpJKZzISWutkQbZ7s9w3dyraeVrZQ6TMb7i6muYMkOJcYIShcAwBCd4jmZMAgnSBEazi6bpHVU8b4pxieDlfX+IO8Mwdb633XsuzoZS1zMm8vQhR7kdycrgASo5RPukkwIO0K08PInzrXbP2pBXMDo3DFvbfMfC9uIyVLU0csDiCLjjuVNxHhiiUOtSH2lJLKxuddWlc8pBV+vxnSxMnidFILtcLH6/e9NpqgxOuNF74vsU4th6LplCu+bBIRz3yutkdQQSPu+dYTZM79kbRdSTHsk2J8Oy7xvY9/JaWUCaIPalCDXoqrkUIRQha7sqxcWmJsFRIQ4Syr8eiJ/Hk9Na4VDMUZSjVPfF8det8RtGVJR7NcJWjPBzJeSCoCc0QUiAI351WtYHMJ3j4J5NioWC3bjOL3lo4pSm3W0XTOdROUaNuIE/RzQQBEa054BiDh3IGtkpjbDCcfLY8DRdIHTu3RKR6JUQPwVy2xD7Xsx4GZAuO9v9Lp0DsEgW8wxw2uPI2CL23UmOrjXik/hEfiNUvR6fraAx72O9HZ/EFd6ltpL8Uz6uFwS0sHQ7iOJXBOiFpYHkG0Ar/wCYms50okOCCnG+7vEnCPgVJpBm5yxnYs0LrFnrgp0Sh10fuqcWI+OUrFbGSPqKZkXAAeQUO+J10y73tGwtL7lu+5lW2soVnbUUyN4UEkb9Yrg2nkIxAJS4KrxfhnArph19tLByIW4VW7mWMoKjIQqOXMV0bLO1wBv4pCG7l+fAas0xFCEUIVrwvgir+5QwDAPiWofRQPeI89QB5kVXbUr20NM6Y66AcSdPqeS6RRl7sKa/Elwlbjdi1+zaCFvJEQUj9k0emZQCj+6POsp0XoHSPdXTZ5nD3/md8u+6ftOo6uPq2712caIjL753PLzJ8hy+ArbX4rNrlfGEQQoZT4Y8WY6xPPfxGY2qPUhvVOLtADy3LtT36xtt5HxWpsrhtaUlCwoESDOpnWSN5ryCaKSNxbI2xGRC2TXBwuCuiJKlHkIAHnuf5p/KmGwaE5enFEAkCSBoOvlQwAuAJsOPDn4JDkMlFwt4Ostqge6AR0UBBGuxBkVJrInU9Q9gOhyPEbiORGYTInCRgNvD4jwUPFMNCU52kkrB0TmgEHQpE6CTl8hA2E1d7K6QVEcrWVD7x78rnvva5t656lQKrZ0T2OLG2d9+GakYc6kshKhl0KcpkEgaTB8QnfrVVtFtqx7o34xe4dre+eoyy04KXTE9S0OFjbRQcUvxHdFtS1kFBURASFAgK11MxsBy8qsNj7MfPM2QPDW4gbXzOGxIAHDjuXGsqRGwi1zbwz0v3qrs0mcjis6gmQYIATtGuhUOv8q9ApppZMXWMLbEgHLO2/x4LNzxsbYscDfdw5Ljhl/7Hehtf7K7OqjoEPJT4T0+cSIj6w051R9J9m+0U/tLPeZqOLb/APzr3XVpsmpt+GVge0Ph0WN14Ewy7Km/KIzp9ASI8lDpU/o9tM1tL2zd7cnfI+IGfMFSaiLA7LQrL1fKOihC+oWUkKSYUCCD0I1B/OkQmpxt2lW95a2waQ57W0tp5KyIQ06kjMDPvgjMNNNRrUOKmc1xvonE3CxdzxJf3902pT6i+T3TZTDYT3hylIKQIBmJMmpAjYxpyySI4u4Wu8MU0q5KSt3MpJSsrMoKZzEgayodaSN7JQWjTTzRYhMnjC5AVhmIIPgbuGyT/u3cub9B+tefdHHOhqJqV2pHqw/1KsKntMDx93TgrUqIk/YvZMNvnxop1d24deZWtI19AKzO1LzbaiiOg6oeGTj8SpUNmwOI5/RKPBcauLJWe2eW0ogAlMQRyBBBB+Ir0J7A/Jwuq9WdjwziOIuqWi3dWtxRcU4pPdpJUZKsysqdSSYHwFMMkbBYlKrjiDszuMPs13T7qAoFCQ23JkKUEnMrTSDsJmubKlr34QEFpWGqSkRQhBNCE3eE7VGD4cu7eB7xwBRSRB10bb6gkmT6mdq862rM/a+0W0sJ7LbgHd/E76d2WqsYQIY8btVA4Al0O3DmrjrhUVHfoAPIeID1it4yFkETYoxZoFh989Ss7WyF8ma1LIklUb6D0H+p1/KnHgoa+LSVqyj7oHVSvPlA1+NRaydtPTvlduB/t4ldqeMyStaN5WgtLNDaEoGoSIBVqY9a8kmnfK8vdqdbLZNaGiwXlm2SpMkamToSN9tj0ih0hDsilsuybcDbN/iV/rTC8n+wS2UVq2QloGFHw5iAVSTEmADqSa7Oke+WxI4XNrAaDwCYAA1Vbl0oaLbyoX7sg5wDsRKiZBKZECKvxs2lkivTzF8rbXFuwT34QADmASbFQBVTNf8AiMs06Z9ryubnkBkrWzxFhxKloWmB7x2joTIBjoedUdRQ1MDmslYQToOP3vGo3qbHNG8EtINlCx9tIGokuEJGsZSNlAiDI156kgc6sdhxVE046g2LATf5Z5drIZ6a7lHrXxMj/E0OX33aqtQxkQIklMnUySDuCfT9QK9JgDmsAebnf3/fostK5rnktFhuVPx5b57RagfEnKpJHkoGU+YAOvQn1ruzM2KfTuwyBd2VJx7DCFZPaUTsYyuCcp8krTuNtT0rzx4dsLaYLb9UfVp1HMtPw5rUC08XNKF5pSFKSoEKSSlQO4IMEfA16Kx7XtD2m4IuDyOiriLGxXinpEUITG7POzRGKW3tC7hTYC1IKEJBIyxzPUEHaos9QY3WASgXW4w/sXtGXEOe0XJU2tKxq2BKSFCfm9pFRnVbyLWCfhUL/wAQtlmt7V76jqkfBaZ/m2KdROzISPVFiBLvDiCN0No+GRYT/lWOYOq6QOb+ou/9m3U09qnTI/2uHn+n+laRRUvLbw8OK/4S/wBXSKz0/a6SgfxN9IwpLMqXz+Kndg2EWzrDzrjTS3kvQlSkhSkpyIOk7ak6ithWPcCADlZQ2gFMTE7+/RcNIatW126lpC3e+8SE81FspG2uxVUVrWFpJOfcluUqO3bHn/avYw5Fv3TbhbhOqsytSqM3JOkxpUyjY3Ditmmu1SrqamooQtZ2ccPe23QUtMsswtXQqnwIPWYJPkPOs/0j2n7HS4WHtvyHIbz4aDmeSkU0WN2egUztV4hNxcezoJ7tgkK6Kc5nzCRoPPNUXotswU9P7Q4dp+nJv9dTysn1UuJ2EaBajALTurJgJ0UUAnzz+I69RMj0rSk3cs5K7FISrppYI02GnpHI0wrku2CftAeSkqXrvJIj9DHwFZfpa4ika3i8egKt9jtHXOPL5hXN24UoWoCSEkgdTGg/OsBE0OeGk2BIz+a0TjYXC9t7D0G+9NcLEhKvYpELlbe4n7o/lTn+8e9INFHuLYqebWACEgyTuOkD4n8qnQVTGUU0BJu4sI4ZE3uuEkRdMx+4A+ttFBsMJ1hSU92hSghMkzroVT0TlA33Pxl1O1CW4mOcZHAY3ZC1hazbZ5/mOV7DJMjpgDYgYQch63PduG5cMTf75RykFKNhBHj3knmPdjSOe+2l6LUPVQmd17uy1ysOXG99f71O16gueIxoM1z70Zcx0ETWqtuVMoyGgoKBGgBSAeQUPWNjHkNOtOKXRLDgDiI2FwlSjDLkJd56cleqST8Caq9vbMFdTENHbbct+Y8fjZaOCXq3ct60Pazw+G3E3jYHdukJXH1yCQvzzDn1HnVT0U2kZGGjkvibmO7ePA+ncutXFY4xvS9rYKGihCuMJ4qvLRstW9wtptSiopTl94gAmSJGgHPlXN0THG7glXO64kvXQQu8uVTyLy4/LNH6UojYNw8kLbca9obF/hjVqEPd+nuVLWoJCMyRC4OfMZOaNKjxU7mSF2Vs0XyspWDpzcOOjoh/9HFKrFVvZ6RNPNn+0BT4/wDLnxWN+U3vtV/nWnwqItu0J4cV/wAJR/J0mszKbdJR/qb/APzClM/yvn8Uq7S6cZUFtLW2sbKQopV+YM1viARYqAmFw/2yXtvpchNyiABJDax+JKSFfEfGoz6RjvdyTg4qb2m8bWWKWLZY/bB1OZKkwtAg6ZoIKSehptPC+N5vokc66VdTEi9tNlakpSJUohKQOZJgD4mmve1jS5xsBmTyCUC+QTdvnE4FhiUIj2hzSZ1LpT41jTUIG3LQda86ha7bm1C99+rb/tByHe768FYuPURWGqT5r0YZaKuTowBwO29sobBpP5pSEH/urk7IlUsos8jmp103IMaE+GR5mPjvSArmvTd33CkKUmU+6VJ+jOgOXpMDfSapdvUb6ujLI/eBBA4219DdT9mzNinu7QghX1zcJEAmJUneROvU15kxjjmOBWqJUgGa5pV9AoQuVt7ifuj+VOf7x70g0XsqA3ptrpVHYuEkqAM68pPIcx5zXV7HAAlICs81OZwoAShSypJPnGsSdJBO432FeqbIjkjoo2y+8Bn8r87W+ayNc9rp3Fun380WzY1nVSSRJ/MQNhoRVkVEXp5wJJn6hPwTv/1ChCQ7ew9K7lXybXAmJIxKxcsH1fOIQUpMCe7gBCh5oMD/AA9a8+25SybNrm10I7JN/wCbUg8na+fBT4HiRhjcllitgu2ecZX7zaiknr0UPIiD8a3NJUsqYGTM0cL/AFHgclBe0tcWlRKkJqaPZLfYU3bPJv8A2bOXpSHkJUcmROxUk6Zp/WodSJcQLLpwtvW2Fzw0rlh3+Bsf5VHtUc07srJdp7WDCyzWPsnf94gDuVJzZZ8WiTt8K70/XYu3eya625csDMcOvH/d3H6rUKxdfn0hZ3s+AU+P/LnxWE7tX1T+RrU3UNM1q1/8numQB837UiE7DI6vQeUCsnXOwbejfxMX+1oUuMf/AJyO9UPZLwrYYg1cKuwSppaf7woSEKTpMEc0r1rc1MkjCA1QRbemnwxg2DpURZItXFtgZlIKXVJ5DMuSQTB3OsGocj5fzX+CcAFQduWJWyLH2YrSH1KbWhsbwFaqIHupjMJO50FdKRrseLckckFVmmJidkuABa1XjoGRuUtzp4o8S+kJSSPUnpWN6V7SLWCjj951i7u3DvJz7rcVNpIrnGVmuN8f9vulOA/No8DX3QT4o6qOvpHSrrYmzvYaUMPvHN3fw8NO+64TydY++5UFXC4pndn15NskE6JKknyOaRPllKR8BXN4VXVNtIVqXhJR96T8En/OKYN6jL27EGRIgyImR0jn6UiFIssQAW0xoNwBOvhBj1SfDHmDXnu2dkvjknqN1wQLahxzI/0m9+8LT0NWHMjZyIPePqNPFXSmwdwD8KzAcQrNczZtndCfyp4leNCUlgVztLRsITCE+6OXlSyyvxG53oaBZDt002cpIkRIAkidQSAJAMHU13p6GqqReJjnDju89Fzknij99wCg39wF5wkykhsKHkSsH4HwD8/OrrY1AY62IVTC33i24tci1vLM+XEKDW1AdTvMTgdL2zyKjV6IswvCRqfgT/L/ACoQqbim97phxYHuoI15qJCUgeiiDPl+T2BdIm4ngJPAV1V0rHh/F12dw2+ifCfEkGMyD7yfiP1ioW0KJlZTugdvGR4HcfD4J0byxwcEw+0zCUXls3iDEmEJzaaqaVqCehQSSfInpWO6NVj6SqfQTZXJtno4ZW54rZc7W1U2pYHtEjUq63yr0yuzHs0GIo9puVKSxJCEJ0U5GhVm5JCpGmpKTtziVFT1Zwt1Tmi63d72N4ctBDfetrjRYcKoPmlUg+lRhVyA5p2FJXi/hh7DLgsvQdMyHACEuJ6idiNiOX5VYRSCRtwmHJbhwdzw3H129PxuZv8AOsC89Z0hJ4H/AGtt8lPGVP8AfFb3/ZE/+01pFEVdZWoTc4nbH6Txcj919tJPwzZqzPSUFk0FQOFvFrr/AAIUulsQ5v3n/ZKXgbhD5RvTaOL7vuwpThAk+BQQpKZ0zSdz0O9b19QOqErcwbEeIuoOHOy/RtjgKbS2DFkG2IAAUpGf1UoBSSpR6k79dqrDJidd+afbLJYbHOyS2KLi4cuLl18oWvO4tABWEnKTCBpIGk7CpDKp2TQBZNLUkcFw5d282y37zhAn6o3Uo+SRJ+FSa2qZSQPmfo0eZ3DxOSRjS9wATL7RcTRYWjVhbkJKkgKgahoAgnyUtXP73rWI6PUj6+sfXTi4BuP9W7waPkp1Q8RsEbUqa9AVeihC1vZxiSW31MrOjwhPTMOR9Rp8AKY8ZKJWMu3ENyZBSUqEapg6cxtseY8t656qtXVtwK2/LmPUHUfGkshR7huFpI31V01EAGRtvE/6aV9fAHN62xdhyLdbtNsQtvNhcWzuN6l0spBwXtfQ8CNDf4rQYZed6nWMw3jn0I9f0MivOdrbOdRTYRmw5tdxH1H0O9aWkqROy+jhqOBU0VVqUs13qnB4iYGiU7ARpPUkxMn4RXpmxtl08MDZcN3PFyTzzsAdB8Vl6+sldIWA2AO76r6lAGw5R8OlXbY2MvhAF9VXue52puuLz+UlIUJUkjLuSOoSNZG4ioG0YKd/VyTPDSxwIN7b8x42spVI+UYmsbiDhYj74LgpakDMJgqICSCnN0glJJO+3IeVSIq2nkJAkYbXOThoOOe7jpvXN9PI212uGm7f9+KFOrUSAmPCJMjlOnUa6bTvoDXaCeOZmNmY42IvzF7XHAjI8UySJ0Zwu1++HwWJ7Q8TJQwyISSjO6gcicpSkj1k/AVJYNVKpI8y7yWHp6nIoQmT2T48DnsXvEhYJbnbbxtmTsRqB97yrE9K9nEYa6LIiwd/8u8ND4KdSyf9srIcY4CbC5W0Ae7PiaUfpIPmOYMpPp51otj7RFfStlNsWjhwP9Rmo00fVusnZYWSr3h1tqzcDalMJAMxqlQ7xJI1E5VpJ86HHDOS7imgdlKvsts75y8bVZlYQhaC8oKhsIJ1CgTCiUhUCCam1BYG9rwTG8lqv/ESsd7Zge8EPEjyJbj9Qa4UOhunuUziaxCLbD8P3Lj9u0fuoIzn/OsLsRzqnaEtUeDj+45el1Pn7MQanFWqUNYLiJAYxZpfK6t1Nj77Ss+vqhZ/w1UdIITLQYh+RwPgeyfXCu1M60luKUmN3j2D4s87bkBRKlpKhIKXRmIjyVIH3RV3sSZtXs6PFuGE/wAuQ9LFcZ24ZCo172jYo9Oa7WB0QlCI8pSkH9atBTxDcuVys/e4i89+1edc/wCI4pX/AFE11DQNAkTM7N8LRY2rl/ceHMklMj3WxzHPMs/pl61gekdW+tq2UEGdj5uPyaPmrCmYGMMjkt8axNd2+484TK1EgH6KfopHkBAra0VIykgbCzQDzO8+JUJ7y9xcVCqUmIoQvTbhSQpJhSSCCNwRqD+dCCARYps8NY+LxtCjo4lWVwfCAR5ElJj/AErkW2VRNEY3WV+tsHca9ef5jWmXXFcshCx4pEK0ImNU89D+c0u5C9sLW2pJCUwD9ExoT4tIjaTvvVZtaibVUj4mi7rdnTUaWO7h3ZKXR1HVTB5OW9XrF5ngpQojrKP6pry6amdC4skyI3EH6f0WsZIHi7cwqBS1ogFtZkSCIIIO0eLfqPI16VszadLJTNu8AsFiCbaZXz3H+mqzFZRytmJAJBNxYcV7cacyZyMkqygHf1Iyn97TTao3+MGorm01KQW6l1r94FyOWeea6ihbFTmWYG+4fDRcDbhS5nlrHPbrMbcorRANFyBmqzEbWK8OWzbYUpWqd4idtfvHlp5bVydhbdzrZ9w8Of2F0a577Nbe/j9hc8ZvEWzDjjwKQBlDYMKUSNBKfdHiG2u9UDtrvq5m01Bv1fYWAGtgdchvtyGhVpDs4MHWT58vqUmru6W8tTizKlGSfhAHoAAPhWrAsLJzWhosFxpUqKELpbPqbWlaDlWghST0I1BrnLGyVhjeLgixHIpQSDcJt8QMJxrDE3DSR36BmCQdQQfnG556AkT+71rz2gkdsbaZp5T2DkTbUH3XeevjwVjIBNFiGqwPDfGd3YNuNNLBacSoFtQkJKhGdPNKhoehjUV6DJCx5uVXKz4C7QFYQy62i3S6XFhWdSymISEhMBJnYmZG9Mmg603JSg2UG1unsYxNpT6pU44CYGiEJleVI5JABHXrJNRdpTijoZJG7hl3nIepTom4ngJsNtC5xy1TB/sjDryjylyG0j15/Csn0aiLKaST9RA/aD/yUuqddwHBMytAoyyXaVan2VNykeK0cS/+AaOj+GVH4CkdEJo3wn84I8Tp5GxQDYg8EsO2KwCk292gyD82fMKBWg/oofEVS9EKhzHy0jxmM/EZOHw8lIrGggPCWNblQVoOCOHzf3SUEHuk+J0/u8k/iIj8zyqn23tIUNKXj3zk3v4/y6+QXaCLrHW3LT9rfEOZQsm/dRlU7HM7pREchlV8R0qj6J7Ns01smpuG9293jmPPiu9XL+QJcVtFCRQhFCEUIUvDMRXbrztncQoclCZg9NQCCNQRQmSRh4sU2OH8cTdNhSDmUIzo+k2Ty1jMJ56SOpri5tlUyxGM2KsS8C4kA6+IEbHkdj6UlslzUmkQvOXUHUEcwSD+Y5eVcZ6eKdmCVocOBF/vvT45XxnEw2K92905kT4z7o6dPTX41Vu6O7OJP4ev8TvTNTP8TqR+b0H0Xt24KwM6W15TIlPOI6kD8jUBvRdkZJhme24tu9bWJHLJSTtcutjjB+/FV17envCspSnwITqfdhSiqANxCgdwal7EoZaKN0TozcuJxXba1ha+d7jPKxF99s1yr546gh4doNLG9/h6qS/iDdmwbh8hMp0JT4zpPdoR1JnUx5iBWcr5aja1Z1EWYabWB7Ovvk/3y0N1bUkLKWLEdTx17kneJOIHL5zMoZUgkpRMwTuSfpKPXkAANBW32bsyOhjwtzJ1PwAG4cuOZzXCSUvN1UVZLkihCKEIoQtn2YcRey3IZWYafIGv0V7JPxMJPqOlZnpPsz2qm65g7bPVu/y181KpZcLrHQr52m8OeyXHetphl7Ufuua5k/H3viRypejW1Pa6fqpD22erdx8NPI70VMWB1xoVja0qipjdjeFhTr1yr+7AbT6q8Sj8AAPxGsZ0wqy2OOmH5jiPhkB4knyU2jZmXJi9lLXf+14gR/8AFO5Wp+xa8CTtpKs35Cp1JTezU7ITq0Z95zPqVye7G4uW/rumrw80FpKVAFKgQQdiDoR+VCEq0YP31rc4a6ZWwS2hR1OT37df+HKJ6pUKy+0nHZ+02VjNHZnv0ePHXxClw/iRFh3fY+iRzrakEpUCFJJSpPMKBgj1nSvRGPa9oe03BFweR3qvItkU38PaGBYYpxaR7QuCRIkuK0Sn7qBqfRXWvOqh7tubUEbT+GND/CNT3u3eCsWjqIrnVKB11S1FSiVKUSSTuSdzXorGNY0NaLAaBVxN15pyRFCEUIRQhFCF1trlbSgttRQobKSYP/8APLahI5ocLFbXDePgoJTdNgwZzoEjmDKD5HkfhTMHBQZKP9BWusMVtnyO5fSTvlC9fig6j8qYQRqFEdG9vvBWYQep/T/Smpi5sIOROp90dOnpSnVChXWIMs/t3Q2TslTgE+YAgmgXIyCeGOd7ousrecfNtKUbdrOqfCpYhA28RT7yiI0BiNTryg19BJWWjc/DH+a3vO5X0A878Ms7SjjEPbcLu3cv6rF4rij104XH1laz12SOiRsB5CplJRw0kfVwtsPjzJ3lSXvc83codSUxFCEUIRQhFCEUiE38EuU45hq2HSn2hGk8woatuAbgHY+iq86rYnbE2m2aMHqzn4H3m+Go8FZMInjLTqlK9brQ4psjxpWUFI18QOUgdddK9CZKx8YlB7JF78rXv5KuIINk4l2bmH4Y1aNR7VcENJg/3rh8ap+qgE68gBXnMThtXaxmI7Az/lbk0eJt6qyP4MNt6a2C4ai0YaYb9xpCUDzgRJ8zv8a1pNzdQlNpEIoQsZxvbezvNX6R4QAxcf8ACUqUL/A5z+qtXSoW0qP2yldEPeHab3gaeIy77J8T8D8W7esNxHgdpa3yL5+QyqVKASpSS9pkMJSdCJOukpHWqTZ9fWVVC6ggzeNMwDg3jMjTIZZ2KkyRsbJ1h0+a64rxbg13l7895lnLmad0nf6PkKZS7G23S36gYb62cz6odNA/3lX/ACjw99mj+C7/AE1M9l6SfqP72fVNx03D0KPlHh77NH8F3+mj2XpJ+o/vZ9UY6bh6FHyjw99mj+C7/TR7L0k/Uf3s+qMdNw9Cj5R4e+zR/Bd/po9l6SfqP72fVGOm4ehR8o8PfZo/gu/00ey9JP1H97PqjHTcPRHyjw99mj+C7/TR7L0k/Uf3s+qMdNw9Cj5R4e+zR/Bd/po9l6SfqP72fVGOm4ehR8o8PfZo/gu/00ey9JP1H97PqjHTcPRHyjw79mj+C7/TR7L0k/Uf3s+qMdNw9CpDXEGBoEJlI6BDw/kKT2XpJ+o/uZ9UwikP5R5L6viLAyIJJHQoe/0o9k6SfqP7mfVFqT9I8lG+UeHvs0fwXf6aX2XpJ+o/vZ9U/HTcPRHyjw99mj+C7/TR7L0k/Uf3s+qMdNw9Cj5R4e+zR/Bd/po9l6SfqP72fVGOm4ehR8o8PfZo/gu/00ey9JP1H97PqjHTcPQo+UeHvs0fwXf6aPZekn6j+9n1RjpuHoUfKPD32aP4Lv8ATR7L0k/Uf3s+qMdNw9Cj5R4e+zR/Bd/po9l6SfqP72fVGOm4ehR8o8PfZo/gu/00ey9JP1H97PqjHTcPQo+UeHvs0fwXf6aPZekn6j+9n1RjpuHoVNwvifBLVRUxDaiIJS07qN4PhqNU7J27VNDZ+0BpdzPqnNmgb7q6Yfh1piV+m+YUVIbEOAoUkKdAAbPiSJhJJMbFKK5z1Nbs6gNBMLF2mYNmm+IZHK505FyVrWSSdYPsrR8I24v79y8IBZtMzFufrOEDvnAeYGiARoZV0q32NRmlpRi959if/keRue9cJ5MbstAmHVquKKEIoQuN5aoebW24kKQtJSpJ2KSII/KlBtmhLNGGgh3C7vxBCR3Kzu6zshz76DCVeYnY1ltrQSUFS2vpssRN+AcdR3Oz9QpcLhI3q3ff9klMZwty0eWy77yDvyUOSh5Ef5jlW8oqyOrgbNHofQ7we5QXsLHYSoVSkxFCEUIRQhFCEUIRQhFCEUIRQhFCEUIRQhFCEUIRQhFCEUIRQhFCFKwvD3Ll1DLQlazA8upPkBJ+FR6qpjpoXTSHIfdvFOa0uNgnHd2ptGGMMsdbh+U5tfAnd24V0A1084G0V57QxybVrXVc/ug+H8LPAa+uZVhIREwMbr95pm8P4O3Y27VuyIQ2nKJiTzKjAjMokk+ZNa0kk3KhqwpEIoQihCKEKg4vwJV22FMkIuWSVMLO0/SQr/drGhHoeQpskccrDHKLtOo+Y5jUHilBINxql3xPgqMYtu8QnJdM5kZVHVKgfGyuPPY+YOxNZehqpdh1hhmzjdbPiNzx8xytuClva2oZibqPuyTTjZSSlQIUDBB0II3Br0ZrmuaHNNwdCq45LzTkiKELS8NcCX2IILjDQ7vWFrUEpURuE8z6xHnXGSdjDYlKBdVeN4Hc2Swi5ZU0oiRmggjqFJJB+Bp7HteLtKFXU9IihCKEIoQihCKEIoQihCKEIoQpWGYa9dOBphtTjiphKd9NSddAPM01zg0XKVSOIcEdsH1W72XvEhJVlMgZkhQEkDWDrSMeHtxBCraekRQhekIKiAASSQABuSdAB5zTXODQSdAlTf4VwZGDWq7m5EvqEZU6nUjI0nqomJjmegmvOtqVz9sVbaan9wHL5uPIDTlzNlYxMELMTtfvJbzgbh9bWe7ugPa7iMw37lse4yk+QgqI3V1gGtLBBHTxNhi91vqd5Pf6Cw3KI5xc4uK1tdEiKEIoQihCKEIoQspxRgSw57Zapl4AB5kGBcIG3kHU/RJ3906QRFrqOOsh6p+R/K7gfod48dQnRvLHYgl7xhwy1ijXtdpHfgQpOxXl3QsfRdG2onQAxuKTZW1Jtkzex1Y7Hwv+YcWnlzIzuFJlibM3GzX79UpHEFJKVAhQJBBEEEaEEciDXoLXBwDmm4Oh5Kv0Vlw/w+/frW3bpClobU4RMSAQIH7xJEAxPWkfI1gu5C/QPA1yp7CkMMK7i6ZZDKkuJ8TToTAK0HWD72o1BqrlFpLnMFPGipcYv27/AAm5ZxDu0X1u26taIyqStElt1sHUpUMmqdDnI5xXVjSyUFmhTSbhKfAOCby+t13FuhK0oXkKc0LUQAo5QRBiQN96mvmYx2FySyz77Sm1KQsFKkkpUk6FKgYII6gyK6DNIvFKhFCEUIRQhFCEUIUiwsHbhWRlpx1XNLaCoj1CQYHrSEhouULa8BdnJv3FB99LPdqIXbg/2jTTxIPuJn6Ws/rUeaowDsi/PclAut1wDwNcYRia5Pe27rC0pdSCIIU2oBwbJMBUQSD5bVGmnbJHzunAWKX3bN/83f8Autf/AI01Kpf+kE12qxNSEi+oSVEAAkkgAASSToAANyaa5waCSbAJU1+DuFmsNaN9ekJWkSArZoHSNd3Dt5TArAbZ2xJtGX2KjzadT+r6NH9TkrCGERjG9bThLBHbx5N/eIKEpH9ktlf3YP8AfOD7U8h9EHrta7P2fHRRYG5uPvO48hyHqc+Q4SSGQ3W+qcuaKEIoQihCKEIoQihCKELJcScOuJWbqyA70x3zBMIuB16JeA2XsdArSCIlbQw1keCTIj3Xbx9RxHlYp7JHMNwsLxBw5bYuhTrHzV0mQsKGVWYaZHkxIIiAr+Yqio9o1exZRBUC8Z8Rbiw/EedipL42TjE3X71WW4DxVWBYifbELQhaFNLMEiMwIcT9ZII3E6KNbds0VdAHwOBH3keB5FQC0sd2gnBhvDyVYicStrwraeRldbCgtC4TCMqkmABvBnUmDqajuk7HVuGYSgZ3S47f37ddywluFXKUEOZdfCT82kx9KcxjeFDqKl0YcGknRNdqmDh7aMDwWfpNslap+k6vWP8AGoJA6AVFN5pfvRO0CW/Yxw2L+4uLi6Ql5tKSlXeJCs7qyFFUEbgBRn98VLqpMDQ1uX0TWi5UfHOGrN/HU2NslTTPuu5DssJUpWTNIAjIIiN6VkjhDjdqktnZaO/7C0z8zeKA6ONhX6pUn+Vcm1vFqdhKxHGXZ1d4YjvXChxnME94jN4Z2K0x4ROkydSBzqRFUNkNhqmkWXvFezS8trQ3ilMLaCUr+bUpRKFR4tUAQAQfSaG1DHOw53QQdVZdnHZonFGDcOvrbQHFICUJEnKBKsypA1JERypk9T1ZwgIAurfsk4Wwy9VclaFPKZdKUB0+EtEnu1lIABUcqp3GmwmmVMsjALZXStF1ubrHBZqVaYfhrq1pMeBoNW4JAOYuRlO4mKjBmPtPd9Ut7aBJjjw3triSn3gm3uVhLoNuowARkkK3k5SFDY68jU+HA6OwzHNNOq33Zt2qOXDrdrehOZfhbfEJlQBMOCYkxAKYkwI1qNPShoxN8k4O4qq7euHC283epkpdhtzolSR4I+8kK+KfOn0clwWcEjhmllhuHu3LgaZQVrPIchMSo8kiRJOldamqipozLM6zR92HE8ghrS42CauA8M22Dti5u1Bb+mXScqvqsp3UszE/y1rA1+1ara8ns1KLM+I4vO4cviVYRxMhGJ+v3otdw9w29dupu79ORCSDb2hMhHMOvclO9E7Jjrtc7P2dFRMs3Nx1d8hwHx38BHklLzyW9qeuaKEIoQihCKEIoQihCKEIoQihCz/EPC6LlQeaUWLlIhLqR7w+o6mQHEeR1HIiuc0Mc8Zjlbdp9OYO48/O4yStJabhY3FWm34tMTZS26Z7tYnu1mPeYdI0V+4qFdQRWXloazZcntFG4lm/jbg5u8cxl3FS2yMlGF+v3osLjnBl9h2ZVk6+pk6nulqSsfeQgjN6pHqBWi2b0lpasBlRZj+funuJ07j4EqPLSuZm3MeqxVldd2+h1YKsjqVrB1UrKoKIM8zHOtMRibYKKv0bxtg3y7h6BavpAKkupVMoXAPhVlkj3p5wUjSquJ/Uv7QXQi4yXvhzC28BwxXeKBLaVOuqGylxsmYJGgSOZ0pHuM0mSBkEqOxxS7nGO+cOZeR51ZPNSoH81fpU2qs2Kw5JrdU2eMuEDiDza03r1spCYCWlROsyYIM/6VCjlwC2EFOIuVT9tGMptsONscy3H8qAopMQkhSlFUZc0J2mZVMQDT6VmKTFwSO0svnZFiScQwtVq9Ci0FMKHVpQ8Gnkk5fw+tLUtLJcQ70NzFlYYHZqwXBnQrVbCbhYJ+mcyyg+ivD+dMeRLKLb7IFw1KvsQxc22IpaJ8FwgtkfvJGZB/RQ/FU2rZijvwSNOadnEjuI520WLdvlUDndeUr5s8oQnVUjbzGtVzBHa7rp5vuS47TOB3haLvbm7XcXLQSIyoQ3kz+IJSEzoFE78ql08wx4WiwKYRvKTqSQREgyIjeeUec1O701MW04cxHGXA9iDriGx7oUAFdPm2ohGw1IBOm+9ZfaPSOkowWU9nv5e6O87+4HvIUqKmc/N2Q9VqrFbFl/Y8OZ7+6gZgOWh+cuHYypEjaQdQABIrOspK3a0nX1LiGbu7gxvzOXEkqSXxwjC3X71Wt4b4MDTgurxYuLvXKqPm2AdSllB2jbOfEY5SRWnp6eKnj6uIWHqeZO8+nABRHOLjcrW12TUUIRQhFCEUIRQhFCEUIRQhFCEUIRQhRcSw5q5bLTzaXG1bpWJHkdeY5HlSgkG4Qso/wvc2mtm53rQ/8Apn1GR/w3yCr0SufvCqmt2PTVV3Wwu4jQ97dPEWPG67RzuZzCyuMWVherDd4yq1ujISHB3bh5ShYlt0TtqoeVVbGbX2VcxHFGMzbtN8Qe03mQB3rsTDLrkVTjgrEcOJcw27VG/dzlKvVJlpR23Aq1pellNNZtVHh5jMf8h4XXF9G4ZtKy/GeIYs6EpxAvZAZAKUhuep7oZCfM7cq0VFWUU/8Al3tJ9fI5qM+N7feCm9kvFdrhr7zlxnhaEoSUJzRqSqdZHLaakVMTpAAE0Gy+cbcUt3OLourdxXdo7kBcKSYSqVaEA8z60RRFsWE6oOZutd20cS2d7Yspt7hp1YuEqKUqBUE924Ccu8SUj4iuFJG5rzcbk5xWL7KuJEYffhbqsrLiC24qdE7KSsjnBTHkFGpFRGXssNU0GxW/7UeP7K4w91i2uA444UphKVRlzAqOYpjYdai08D2vDnBOc4HRJWxvVW7rbqCAttaVpJ2zJIIny0qwLcQsmJpP9pOL4hpY2waSN1JAWf8AG4AgekVUzy0VJ/mJADw3+QuV1a17/dChscAX16Q5iF0oTrlKi4ofrkT8JAqlqultNFdtMzFzPZH1Pou7KNx94q6w63w3Dl91btqubsfRQnvXuUmYytjXX3RVQ/8Axfa1i84Yz/K3y1dy1Xb8GHTM+q0ttw3fX2t257Iyd7dlQU6odHHohPojkd6tKLYtNTdpwxu4nQdzdPO/guMk7nZaBbDBsHYs2w3btpbR0G6j1Uo6qV5kk1bk3XFT6RCKEIoQihCKEIoQihCKEIoQihCKEIoQihCKEIoQo99YtPoLbzaHEHdK0hQPwNKDbMIWYc4GS1rZ3Dtv/u1HvWf4azKfwqTUSqoaaq/6rATxGTvMa+N09kjmaFQTa4mzIcYauU/Wt15FR5tvEJ/JdUtT0aidnA8jk7P1Fj/6nvXdtUfzBUOIKslE+14c61yK3bXwj/7rYUP1rkNnbYph+DLfkHn4Osl62F2o9FSKwHAF7XCE+QuCP0WZqQ3aXSBmRjJ/kv8ABJ1VPx9V5/2TwQ7Xg/8AUt/5in/4zt4f9g/+N6TqYP1eoQeE8EG94P8A1Lf+Qo/xnbp/7B/8b0dTB+r1C9JwHAEaquEK9bkn/oINMdtLpA/IRkfyW+IS9VTjf6q3sLmwQf7Hh7rxGmdm1JGn+8WAP1qOdn7YqReaWw4F5+Dbp3WQt0Hor7ucUf0ZtWrZP17lwKMeTTJP6qFdKfo1GM55CeTcv/Y/8fFNdVH8oUtHAJfM31268PsmpYZ+KUErV6ldXVLQU1N/0mC/E5nzOnhZcHyPfqVqcKwli1R3bDSGkdEJAnzMbnzNTCSTcpim0iEUIRQhFCEUIRQhFCEUIRQhFCEUIRQhFCEUIRQhFCEUIRQhFCEUIRQhYvjT3fxGhIkCmpYTUGhyVO3s1/ZNfcb/AJCortSlCYtIlRQhFCEUIRQhFCEUIRQhFCEUIRQhFCEUI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58" name="AutoShape 6" descr="data:image/jpeg;base64,/9j/4AAQSkZJRgABAQAAAQABAAD/2wCEAAkGBxMQEhUUExQWFhUXGBsZGBcYGR8dHBkcIB0fGxwbHBscHCogHhwlHB0YITEjJSkrLi4uGR8zODMsNygtLisBCgoKDg0OGxAQGywmICUvLDQtLDQsLCwsNC8vLCw0LSwsLCwsLCwsLywvLCwsLCwvLCwsLCw0LCwsLCwsLywsLP/AABEIAOEA4QMBEQACEQEDEQH/xAAcAAACAwEBAQEAAAAAAAAAAAAABwQFBgMCAQj/xABMEAABAwIEAwUDCQUFBgQHAAABAgMRAAQFEiExBkFRBxMiYXEUMoEVI0JSU3KCkaEzYpOx0iRDksHRFmNzorLCCCWU8DQ1RIOz4fH/xAAbAQABBQEBAAAAAAAAAAAAAAAAAQIEBQYDB//EAEERAAEDAgMEBwYEBAUFAQEAAAEAAgMEERIhMQVBUWEGEyJxgZGhFDKxwdHwI0JSkmKC4fEVNHKy0jNDk6LCJLP/2gAMAwEAAhEDEQA/AHjQhFCEUIRQhFCEUIRQhFCF8JjU7UIWQxjtJsLdWRDirl3WG7ZPeGRykeH9Zrp1TsON2TeJNh5lJfcqVfGOLXJi2sG7dB2cuVyY/wCGkgg+WtV0+1tnQDtS4jwaCfU2b6rq2GR2g81FuMNxi4PzuJ92k7pYaCfyVooesmq1/SmlaPw4ST/E63oAuopHb3KE9w9bJM3OJ3Ln7rt3A/KQf1qOdvbRmH4MAHMMc743HonezxA5u9VBcwTAZJU62Sdz7Qskn/HSiv2+dGH/AMbf+KOrp+Pqvq+HcCSopK0JUkwQbhYIPnK9DSN2lt5zQ4NJB39W0j0ajq6cG1/VS2uG7RZm2xK4b8mrsEfzJ/Wgbe2lCPxoAeZY5vwsPRHURE5O9VKawfF2D8ziqlp5Jfbz/mpWY/lFd4+lNO4fiQkH+F3yP1TTSO3FSk8W4zan5+yZukD6dusoVH3VEknfQJFWMG2NnTDKTCeDh8xcLm6CRu66t8J7U7B1Xdvly0d5ouU5P+b3QPUirIRlzcbCHDiDcei5aZFbVp1KwFJIUk6ggyCOoIpiF7oQihCKEIoQihCKEIoQihCKEIoQihCKEIoQihCKELw64EgqUQlIEkkwAOpJ2oQsPinaIHFFrDWTduAwXJysIPUuH3+sJ3602olhpW46h4aNw1ce5uvwHNK0F5s0XWfxLB3bhJcxe9zNjXuW1d0wB0OxV6nXzrPy9IpZH9Xs+I34kYneAzA9VJbTAZyFVD3HmHWQKLNjOQICkJCEE+aj4z6wZ6mhnR7adacdXJa+4kuPkOyO64twR7RFHkwLMYl2lXzshCkMj9xIJ/xLn9AKvKforQRe+C88zYeQsuDqqQ6ZLNv4vcOe/cPKnq6s/wDdV1HQ00fuRNH8o+i4l7jqSoMVKTFsuzHh32u571aZZZ8R6KX9FPw94+g61m+k20/ZabqmHtvy7m7z8h48FJposbrnQK97XOH5y3rYnZDsf8q9P8JPmmqrontKxNFIebfm35jxXarj/OEsIrcqAprGLXDfuXDyY+q6sf8AdUWSippPfiae9o+ieHuGhK0eG9pN8zGdaHkjk4kA/wCJMH85qmqOi1BL7gLDyOXkb/Jdm1Ug1zWot+0DD7wBF5b5SRBUpAWgeih4wPONKopOje0aMl9JJfkCWu8tD5ruKmN+TwrGw4c7od9g16Wgf7vP3jCuspM66b6n0pkfSCohf1dfHfnbC75ApTTNcLxlXmHdpC7dQaxW3NuomBcNythXmYko/XzitDTVEFW3FTvxctHDvH0UZzHM94JgWl028gONLStChKVIIUkjyI0NdE1dqEIoQihCKEIoQihCKEIoQihCKEIoQihCo+KeKbfDkBTyiVq0baRq44eiU9NtToJHUU9jC7Tdqdw5kpCbLBXlndYn87iagxbJ8SbRCoTA1zPL0kj9P3daoK7pCyM9VQDE85Y7b/4Bv7z4AqRHTE9qTIcPqqDG+0Vi2T3OHtIIEjPlytg9UpA8froNt6bRdGaiqd11e83O693HvJ09fBOfUtZ2YwlximKv3JKnnVuHUgKUSB91OyfgK2dLRwUzcMLA3uGZ7zqfFQnPc7UpqY52XWreEquLdTjjwbS+FqPvIjMpIQPD7pMaEyBrXJlS4yYTogjK6UFTk1FCF0trdbq0obSVLWQlKRzJ2Fc5ZWRMMkhs0Zk8koBJsE3MdeTgmGJZaPzzkpChAOdQlbh9BoPwivPKGN+2tpmaX3G523WHut8d/irF5EEVhqVC7McZTdMOWFxK4Sopza5mzAKZPNJIjyPlUrpLQupZ218GWYvbKztx8bZ8+9Npnh7TG5L7iLB1WVw4wvXKfCr6yD7qvUjfzBrX7Orm1tM2du/UcDvH05KHIwscWlQrW2W6tDbacy1qCEJ6qUYA18zU0kAXK5r9AWHCWGYJZd7eoadUIzuuNhwlZ0ytpIMCdAB6mqwyySvsxPsAM1Ev+FMLxy0U/YJQ04nMAptHd+MCcjjYABkEaxOsg04SywuwvzRYEZJH4diT9srM0440qdQkkajkpOxjoRUqppIKluGZgcOY+B1Hgka9zc2lMbA+0hp9JZxFtMHQry5kHUznQdUxptPPasZXdFpoHddQOOW69nD/AEu3+NvFTY6prhaQK5awd+wV7Vg7qVNuHOu1UZacBEyg8le7ER6xoedFt8h3UV4IIyxWzv8AxD4nXklkp79qPyW54N42YxIFABZuUftbdei0EaEj6yZ5jaRIE1oy3IOBuDoRoe5ReS1FNQihCKEIoQihCKEIoQihCKEIoQsnxjxh7IpNtbpD164PA39FA+0dI2SN43MctwriyON00pwsbqfkOJO4IzJsNVjX+5wwG8vnS/duT4yJUTH7NpOyUjaRA15TFZWaqq9ty+zUzcMQ3X/9nneeA3btLqW1jIBifmfvRLLini24xBULORoGUspPhHQqP0leZHoBWv2XsWn2e27M373HXw4Dl5lRJZnSa6cE1+zzs5w97D23nWy8u4bClKUfcnk3Huwee/8AKu09RIHkDKyYGiyXnH3Z6/hZKwS7bE6OgaonZLg5GdArY6bExUqGdsmW9NIsmd2IYsLnDlW7hzFhRbgmZbUMyfhqpPokVEq24X4hvTm8Fh2+x28cuXUpyM26XVBDi1ZlFvN4SEDUnLG5HrUj2tgaOKTCVjeLMCVh907bLObIRlVEZ0kSFRJjnz5V3jeHtDki2PZLgY8d87ASiUtEnaAe8WfIDSfvVjele0CcNDFqbFw/2jzz8lNpI/zlZLjHHjf3S3dkDwNjogHQ+qve+PlWi2Ps4UNK2L8xzd3n6aKNNJ1j7quwu/XbPNvN++2oKHnyIPkRI+NTKqmZUwuhk0cLf18DmmMcWuBCaHHFkjFLBu+YHjbSVRucn94gxzSRPwV1rC7EqH7L2g6imOTjbx/K7uI+I4KfO0Sxh4WF7PbhDeJ2almE98kSdgVApH6kVvZheNwVeNU3u3DBLm7Zt+5SpaEOEuhCSpSQQAF5BqoJGbQa61BpHtaTdOcFMb4Vbs7Q3FjcP2YS33qwsEoVlTqpxh33VEATBSaaZS52F4B++IRbK4S27JeFlYneKuXwCy0srcBH7R1UqCQOgJzH0AjXSXUyCNmEapALpocYcDWOLLdyqS3dt5c7jcFQJSCjvUT4gUgRMGNjUOKZ8YHD70TiAUqXWcS4cehYK7dSvMsuc9D/AHbhSJ6/eiudfs2l2mztCzxo7eO/iOXwTo5XRnJaxCbbGkJuLdZYvGgkhaf2jSvqqiMyPeAPr5isg2Ss2FN1UoxREnLceY4HS48+KmEMqG3GRWq4N40Wt32K/Slq8A8Kh7lwPrI/e0MjnBjmE6qKSKoiE8Buw+YPAjcVDILThdqtzSoRQhFCEUIRQhFCEUIRQhZTjbipVrktrZIcvHh82jk2nYuudEjX1g9DQ50cUbppjZjdT8hxJ3BGZNhqsReXTOCMrccX3949KlKV77qup5paH/63ist/+rb9SGtGGJvk0fN5+8lM7NO3iT9+SyXB2Bu8QXq1XL8JQMywCM+UnRDSDMJn6UGNNya20UEOz4BHA2w+J4k7z96KC5xkdcqm434Rewt8trBU0oktOxotPQmICwNx8djUyKUSNuEwiybnY4/7ZhDlupRGRTjMpMKSlSQpJBGoIzmD5VBqhhlxJzdLLU2b4Yt2rbE7i3cedHdwqEh2fDlyrPjJ2JgSTtXEi7i6MGwSjgUtHsXw/h/EHF2jnfodbKXLdsg90sKJEOe6ACCnIZUmfhUsMfOwB2Vt6bexyVLj3a/f3GZLWS3QTpkEuAea1GJ8wkV0ZSMbrmjEVkcOtH8SuUtlxa3HD4nFlSylI3USTMAf+9abW1cdFTumfoN2lzuHiljYXuwhMDtNxVFpbN2DEJzJGcD6LYOg05qUDPUT1rG9GqOSrqXV89zY5Hi4/wDEacDbgptS8MaI2pV1vlXooQt/2TcQ9y8bVw/Nu6tyfdc+qPJQ/UDrWQ6V7M62IVTB2m+9zbx/l+B5KZSS2OE71R8fcO+w3JSkHuXJU30j6SJ/dP6FNWmwdp+3UoLj225O+R8fjdcp4+rflorzAe12/tW0tKDT6UiEqczZ/KVhXijzE+dWT6VjjfRcblW/E3aQMUsG7NI7u5fcbbeJGVsDMCVJVmPhzBIgmYmucdP1by7cNEpdkmhh+HpwfDw2w04/3QnIgDvHVKVKj6ySfICOVQ3O619ybJ2gWcuW7DEwu+tLo2d00klxwEIUiNIuWjukZSNeQ3rqC+PsOFx96JDY5pTcT8U3uMrbaUO87uciGELhwzHelGpnLHpJ2k1OjiZEL/FNJJ1UNvDcRw1Sbn2e4ZyfTU2oJj6qzEZToIO9cqiGnrIzDJYg+feOY4pWuLDcJjWF5b49bZVw3dNiQU6LbUIIW2ZzZCY/lvBrBTRVWwarEztRO8iODtwcN3npcKwBZUMsdVrOBOLHFOGwvoF22mUL+jcIH0k/vgTIG8EjZQGpimiqIhPAbtPmDwPP5ZqGQWnC7VbqlQihCKEIoQihCKEKk4w4iRh1up1QzrJyNNjdxw+6kRr5nyB9KfGzGbacTuA3kpCbBL3vRhjDt5eKz3j3iXJBJX9FpvohOg5wPICslUzS7brG09PlE3TUZb3u5nd4DipjGiBmJ2p+7LF8G4SrHsQUq6dAAAUtIMKUnWENDkkczyB6ma3EUEVBTiKEZfPief3ooLnF7rlMtPZQ3bOi4w+5eYeSZSFkLbidUKEBZSRpqo1z9qLhheLhGHgtXiuBpxC07i9SnMpPiLf0VgRnbKpI11EzvBmuLX4HXanWuM0uODnk8NvXrF85Daw24wsJJ70AqQcoTPijJKeUTtrUuUdeGlg70wdk5pW8WYuL28euBnyrVKAtWZSU8hPITJAG0xUuNuBgakVTXRIihCbfZ/hiMNs3L240K0hUc0tj3QOeZRO33eleebfq37RrG0VPmGm3e7ee5v1VjTtEbC9yV+K4i5dOredMrWZPQdEjyAgfCt3SUsdLC2GMZD7J8VAc4uNyolSE1FCF9SogggkEGQRuCNQR50hAcLEXBSpwvBOO4ZmAT7SjkNMroGo12SsdevlXnDC7YW1MJv1Z8btO/LUt+9VYn8eLmk8pJBIIIIMEHQg8wR1r0cEOFwbhVy+UqRbngntNusPytuHv7edUqkrQNf2a56kGFSNIEVGlpmvzGRTgbK57WMdwy7YbuLXW5dKkqUiUKCBGYPJ3M+EJB31I0FMpmSNOF2n3oh1jot1wRhNpguGpunYStTSXHnCBmlSQru084B0CeZqNK90smEJwsBdReEe05vE7xVobfK2sK7tRM5gkEkLTECUzzPSnS0xjbiukDr6pb9oWFnBcUC7U5EqSHWgNkgylbZ11TIOnRQHKupijracxTC4OR+RHMbuaA4sdcLXJdbxu0S8ye6u2TKCDCm3RqBPNCtNdviDWEYZ9g1uB+cTteBbxHBw+8iFPNqhlxqFuuAuKDfsqS6Ai6YOR9vorksD6qoJHxGsSdacJAew3aRcHiPvVQs9CtRTUqKEIoQihC8uuBKSpRASASSdgBqSaEJWWN0cSulYi7KbdkKTaJVoMn03iDqFKgHlpA1iaoukVcY2Cghzc62O2vJnjqfALvTR3PWO0Gn1Syx/EX8avIYbW4BIZbSNQjmo8hMSSTpoOVaPZGzWbNpsLveObjz4dw3ea4TS9Y6/kvT3CWLYYU3Xs7jRbOYOIKF5NIkhCleGJBkRB1qyEsT+ze65EWTn4G4vZxu2LazkuEpBcQhRBGujjahGhMbbEwfOBNCYnXGicDfIrGcScVYvgd1kddTcsLktF1KZUkRMqbCVBYkAzI1kV3jiilbkLFISQUt+JuIX8RfL76pVslI91CZkJSOmu+5qXHG1gsEiqaekRQhaLgTh/2+6ShQ+aQM7nmARCJ/eOnoFVS7d2l7DSlzffdk3v4+Hxsu8EeN9jotB2scR964LRs+BvV2Oa+SdtkiDpzV5VUdFNl9XH7XIO073e7ef5vgOa61ctzgG5L2tioaKEIoQihC1HZ5xD7FdDMQGXYQ5Ow3yLnyJI9FHpVD0h2b7bS3aLvZm3nxHj8QFIp5cDs9CrXtX4e7l8XLafm3vfjk5rJ9FCD6g9agdFdpddAaaQ9pmn+n+h9LJ9VHhdiGhWCrWqIihC+KE0IX6FtWGeIcGbZS7kcQlsKge46hIEKTzQT+h0qrJMMtyE8Ziy78Bdm7OFKNw673jwSRnPhQ2n6UCeY3KunLWkmqDJ2QMkoFkp+0nHflbEf7MC4lKUtMhIMuRKioAifeUR6JBqbAzqo+14phNyuVq3e4BdNKfbKA4mVIkKC25giUyMyTrAPTkahbSoYtpU7o94908D9DoV0ikMbrre486bdxnGLPxwlIfSNA6wdyZ+kIT6EAn3aymwKx0UjtnVGRucPJ29vccz396lVLAR1rfHuTVwvEG7llt5pWZtxIWk9QRO3I+XKtGQQbFRlKpEIoQihCw/aVfKcDWHsnx3OrpH0LdJ8ZP3jCPPxU2WpZSQuqH6N0HFx90fPuCUMLzhG9L7tTxdNuy1YMaDKM4BMpQmAhH4tz5J86pOjFE+onfXz5m5tzcdT4bu/kpFS8MaI2rV8JKYwTBE3paK1uIbcXHvLLhAQJOyQFJ/U7mtRJeabDdQxkLr1wX2ttXzqbd9ruXHDlQQcyFE7JJgEE7bRRLSFgxNN0B3FY7tSw04NiLN1ZHuu+C1gDUBYUO80OmRWdPh23iNKkU7+tYWvSEWKwvEePP4g+X7hWZR0AGiUJ5JSOQ/U86kMY1gs1NVZT0IoQvqUkkACSTAHUnYUhIAuUqb9qkYFhedQ/tDnLf51Q8KTrGVAGsfVPWvOZS7bm1cDT+G3/YDme927vHBWI/AivvPxShWsqJKiSSZJO5J3Jr0VrQ0ANFgFXLzTkiKEIoQihCDQhNvg68Ri2HOWbygXUJygmZgfsnPMhWh65dd6882vA/ZW0W1kI7Ljfx/M3xHxy0VjC4Sxlh1+7JWYjZLt3VtOCFoUUq/1HkRB+NbynqGVETZY9HC4++WigOaWmxUeu6aihCl4Xib1q4HWHVtLH0kmJHQjZQ8iCKa5ocLEIW7wG1xfiIFLt0r2ZBhajlSmdDl7tsJKzBnxDL58qjvMUGYGaXMpoWOF4Zw6wVqIQToXF+J1wgbJG/4UgDWoZdJO6yfkFAx1pjiTCi4wCHEFRaC9FIcToUKgkeJPr74PKnMvBJZyTULBdlGODx2Dw0VmLYV1/vGyOu6vgqs70q2cQW10WosHf8Ay74DyUukkv8Ahlbjs2uDY3L2GLJ7vV+0J5oJlaJ6pJnr75qxo6wVtM2f82j/APUN/jqFxezq3Fvl3JkV3TUUIXxRjU7UISpwjEUvKu8Vd9xWZLRnZhvQRO2ZQKvU1nekUj5Z4tnx65Ej+J2nk0+pUmmAAMp+x/dJXE79dw6t5z3nFFR8p1CR5AaD0rc0tOymhbCzRoA/r46qE5xc4kp6dmGP2uI4enD38pcbb7pTS4+cQB4VI5mBG2qSJ6Goc8bo342pQQRYrvhvZHZ212i5DjuRpQcQ0oiEqTqCV7kAiYNIat7m4bJcKW3bDxQ3iF4lLJzNW6VICuSlk+NSeqdEgHnlJ2ipdNEWNz1KYTdYSpKRFCEUIW77KeHu/fNw4JbZ92di5oR8EjX1IrJ9KtpmCEU0Z7T9f9P9Tl3XUulixOxHQKt7ReIfbLpQSfmWSUI10JBhS/idB5Adam9Hdm+x0oc4dt+Z5DcPDfzTKiXG+w0CrsK4bfuIIAQg7LckBX3RBKvgKviQFBkqGM5rTMcENJR84tRVzPupR+EGTOgAmdRpTce9RTVvJ7KDw5bI95lRGvurOkR7wJzAmTGkHUzpXEVbHOLW3POxscjodDpmnF09sRcPS47wi34ctVpkIhWYeFSlAFO2ip3zaeigfSIK6X2oROaMBBsd4I48LjyOV7ru64hxhxxC24W8F7c4HZUkwVoUdoOYA/U8W59SnymrHEogq3g55rOYrwlcMDMAHUjcomU/eQQFD4TtShwKlR1LHZaKLwzjKrK5beSTAMLA+kgnxCOsbeYFQtp0La2mdC7U+6eDtx+vJTIpMDg5bvtUwZLzSL9mCMqQ4R9JJ9xfqJynyjpWU6L1zoZXUE2RubciNR42v334qXVRhwEjUsK3SgIoQihC2HZfxX8m3gK1EMOwh0chr4XDP1STJ6FVcKiLrGZahKDYpm9ovZovE7hFww+lMpAUlwqUnyU3EhMjcCAYncmocFSI24SE4tvmr3CrG24dw5eZwlKMzi1HQuOEAAJE7mEpA8vU1zc508iUDCF+cflJYuDcJ8Lnel0RsCVFUemseYqxlgZLEYni7SLFNa4g3CbXEV531rbYrbD5y3IdAn6BMOtn8iCeQCqwOxS+h2g+glOTsv5hm0+PrcKfPaSMSDd9lNzD7xD7TbrZlDiUrSeoUJH6GtMRZRFIoQsn2n4ipmxU2gw7cqTbt+rhhR+CM5/KukZa0l7/AHWgk9wFykPAJbdqFym0sreybMZoBA0ltA1n1WUnzg1m+jUbqyvlrZBpc8bOccrdwuOWSlVNo4xGFM7KcRwgWhtbhTZdcVndFwkBClbJSkr8JyjbYyTWwqWyl2JunJQm23q64i7HbZ497ZuKtnPeSB4m53BEQpHqk6dK5x1bhk7NKW8Et+N7DF7JKW724dW05oIfUtC41ykEgnrqIqVC6J+bRn3JpBWMqQkRQhFCF3sLNb7iGmxK3FBKfU8z5Dc+QNcaidlPE6WQ9loufvidBzTmtLjYJr8WXIwuxasrYfPOjIMvvwR43IGpUToPXyrA7Ip37W2g6rn91pvyv+VvcBn4c7qfO8QxYR981Q8KcINAjv1ILqlZAjQhJBEgD6ShrJ2BBHnWj2xtl9KHMhYS4C5O4X08fvPRV8EXX2JNm7uJ+g+KYtrZISg6AoA1dkZlxrMmIGm4J8utYKeunkn64uOO+XL74eatWQRtj6sAYVXt2aErjJcoCZUlZHgRImSRrO+o2zb71cO21VyR3kdE8GwLCMznuHDvOdtFD9hha6zQ5p/UD9/BcrXASlGzGeQrPlOYknUZtxpI1BJk7U1m2Y2Th/4mHPsXGHS3u6Z+FuBT5KRz2EZXyzsb+ai3diUMocdWkmIUgJK0kQQmQoEGUFQIUI8e41nqyujnldDHGc82G+Eg3BOn5QQCLEuy55J1L2APLu/fcbvH0zXlh5JhJiToQEFGwModRqkAdPozvuTcu9op4WzUry8WHZJMg3XLXZHLvzzsNyr7RyvdHM0NzPa908vNdkvFU6ap3JIC25390qMb6T9H8rigqxVRCTLwvb1A17lX1MHUvwqj4h4RbuAVpIS8dQsCELJ2CwNidsw689qnByIahzMjopHZviBh7DLoHMM2RKtQUEeJAncbqHko9KxHSigdFK2vhy0vb9Q0d46d4HFaGjmbI3Dx+7JfcUYIqxuVsmSkaoUR7yCJB8yNjHMGtXsvaDa6mbMNd44Ea/UcrKPLH1bsKqqsFyRQhFCFteCuLMXQPZ7LO8ANGyjvA2OUExkT6mKjyxRHtPySgla1XZvi2JOBeJXYSgahIJWUnolACUJ05yT61w9oijHYCXCVa4v2SWjFhcBkLcuO7KkOOKkykhUJCQEiYy6CYNMbVuLxfRKW5LMdj+JJdaftFmRGdCT9RWiwPiQfxVlel1KY5Y6uMcieYzb6X8lMpHXBYVu+x66Ui3esXDLlm6Ub7tqlSD6TnA8gKv8Arm1DWzs0eAfqPNRrFpLTuW/pEJe8YK9oxa0Z+jbtLuFjkVLPdo+IKSfjVftmo6jZ0nF5DR8XegXSBuKUcs0tuJf/ADHHG7ceJCXG2Y5QPG6P+pJ9Kl9HYPZtmh5Fi67vkPQAptS7FJ3Lv21cOWlg5bi2b7vvUuFYzHLoUhMA7bqq4pZHvBxLiRZZjhzjO9sMoYfUGwZ7pXibP4TsPukV2fCx+oSA2XrjTi57FXUOPJSju0ZAlE5dyVK11k6D8IoiiEYsEE3WerqkRQhFCEz+yvBkMtOX78BMKDZI91CZzrB89U/hPWsL0prnzStoIczcX5k6N8NfHkp9LGADIVJsLRdzcKvHZDqjCBEBpiPAACCc6gZOo949CDpaGgbSUrYGkjeSNS7f4bu4DNUdXWGSQ5AhWDlohKVZTEAgukyoq10zcxJM/l1rtPFF1Lw4ZG5I+ffpbw5KPFLIZWkHMWA7lsD41RySdehV0+G/rHQ14+Oy251Pw/qtjqoOL2edSTmdMa5EEDYHUGJkyEmTEGp1FVCJrm4GZ/mcCbacDbK1xkT5rlLGXEG5y3C2f33qfZqJQnMkoPNJUFEfiBMjz/lUKYNDzhcCOIFvSwt3Lq3TNUt+kFSMw0yJCSQIkjUT1jlW46K9RaSx/Eub/wCnL5/JUG2Os7N/d+f9lXiybCoKElM5spEggwF+HnoAfjWkrYpJKZzISWutkQbZ7s9w3dyraeVrZQ6TMb7i6muYMkOJcYIShcAwBCd4jmZMAgnSBEazi6bpHVU8b4pxieDlfX+IO8Mwdb633XsuzoZS1zMm8vQhR7kdycrgASo5RPukkwIO0K08PInzrXbP2pBXMDo3DFvbfMfC9uIyVLU0csDiCLjjuVNxHhiiUOtSH2lJLKxuddWlc8pBV+vxnSxMnidFILtcLH6/e9NpqgxOuNF74vsU4th6LplCu+bBIRz3yutkdQQSPu+dYTZM79kbRdSTHsk2J8Oy7xvY9/JaWUCaIPalCDXoqrkUIRQha7sqxcWmJsFRIQ4Syr8eiJ/Hk9Na4VDMUZSjVPfF8det8RtGVJR7NcJWjPBzJeSCoCc0QUiAI351WtYHMJ3j4J5NioWC3bjOL3lo4pSm3W0XTOdROUaNuIE/RzQQBEa054BiDh3IGtkpjbDCcfLY8DRdIHTu3RKR6JUQPwVy2xD7Xsx4GZAuO9v9Lp0DsEgW8wxw2uPI2CL23UmOrjXik/hEfiNUvR6fraAx72O9HZ/EFd6ltpL8Uz6uFwS0sHQ7iOJXBOiFpYHkG0Ar/wCYms50okOCCnG+7vEnCPgVJpBm5yxnYs0LrFnrgp0Sh10fuqcWI+OUrFbGSPqKZkXAAeQUO+J10y73tGwtL7lu+5lW2soVnbUUyN4UEkb9Yrg2nkIxAJS4KrxfhnArph19tLByIW4VW7mWMoKjIQqOXMV0bLO1wBv4pCG7l+fAas0xFCEUIVrwvgir+5QwDAPiWofRQPeI89QB5kVXbUr20NM6Y66AcSdPqeS6RRl7sKa/Elwlbjdi1+zaCFvJEQUj9k0emZQCj+6POsp0XoHSPdXTZ5nD3/md8u+6ftOo6uPq2712caIjL753PLzJ8hy+ArbX4rNrlfGEQQoZT4Y8WY6xPPfxGY2qPUhvVOLtADy3LtT36xtt5HxWpsrhtaUlCwoESDOpnWSN5ryCaKSNxbI2xGRC2TXBwuCuiJKlHkIAHnuf5p/KmGwaE5enFEAkCSBoOvlQwAuAJsOPDn4JDkMlFwt4Ostqge6AR0UBBGuxBkVJrInU9Q9gOhyPEbiORGYTInCRgNvD4jwUPFMNCU52kkrB0TmgEHQpE6CTl8hA2E1d7K6QVEcrWVD7x78rnvva5t656lQKrZ0T2OLG2d9+GakYc6kshKhl0KcpkEgaTB8QnfrVVtFtqx7o34xe4dre+eoyy04KXTE9S0OFjbRQcUvxHdFtS1kFBURASFAgK11MxsBy8qsNj7MfPM2QPDW4gbXzOGxIAHDjuXGsqRGwi1zbwz0v3qrs0mcjis6gmQYIATtGuhUOv8q9ApppZMXWMLbEgHLO2/x4LNzxsbYscDfdw5Ljhl/7Hehtf7K7OqjoEPJT4T0+cSIj6w051R9J9m+0U/tLPeZqOLb/APzr3XVpsmpt+GVge0Ph0WN14Ewy7Km/KIzp9ASI8lDpU/o9tM1tL2zd7cnfI+IGfMFSaiLA7LQrL1fKOihC+oWUkKSYUCCD0I1B/OkQmpxt2lW95a2waQ57W0tp5KyIQ06kjMDPvgjMNNNRrUOKmc1xvonE3CxdzxJf3902pT6i+T3TZTDYT3hylIKQIBmJMmpAjYxpyySI4u4Wu8MU0q5KSt3MpJSsrMoKZzEgayodaSN7JQWjTTzRYhMnjC5AVhmIIPgbuGyT/u3cub9B+tefdHHOhqJqV2pHqw/1KsKntMDx93TgrUqIk/YvZMNvnxop1d24deZWtI19AKzO1LzbaiiOg6oeGTj8SpUNmwOI5/RKPBcauLJWe2eW0ogAlMQRyBBBB+Ir0J7A/Jwuq9WdjwziOIuqWi3dWtxRcU4pPdpJUZKsysqdSSYHwFMMkbBYlKrjiDszuMPs13T7qAoFCQ23JkKUEnMrTSDsJmubKlr34QEFpWGqSkRQhBNCE3eE7VGD4cu7eB7xwBRSRB10bb6gkmT6mdq862rM/a+0W0sJ7LbgHd/E76d2WqsYQIY8btVA4Al0O3DmrjrhUVHfoAPIeID1it4yFkETYoxZoFh989Ss7WyF8ma1LIklUb6D0H+p1/KnHgoa+LSVqyj7oHVSvPlA1+NRaydtPTvlduB/t4ldqeMyStaN5WgtLNDaEoGoSIBVqY9a8kmnfK8vdqdbLZNaGiwXlm2SpMkamToSN9tj0ih0hDsilsuybcDbN/iV/rTC8n+wS2UVq2QloGFHw5iAVSTEmADqSa7Oke+WxI4XNrAaDwCYAA1Vbl0oaLbyoX7sg5wDsRKiZBKZECKvxs2lkivTzF8rbXFuwT34QADmASbFQBVTNf8AiMs06Z9ryubnkBkrWzxFhxKloWmB7x2joTIBjoedUdRQ1MDmslYQToOP3vGo3qbHNG8EtINlCx9tIGokuEJGsZSNlAiDI156kgc6sdhxVE046g2LATf5Z5drIZ6a7lHrXxMj/E0OX33aqtQxkQIklMnUySDuCfT9QK9JgDmsAebnf3/fostK5rnktFhuVPx5b57RagfEnKpJHkoGU+YAOvQn1ruzM2KfTuwyBd2VJx7DCFZPaUTsYyuCcp8krTuNtT0rzx4dsLaYLb9UfVp1HMtPw5rUC08XNKF5pSFKSoEKSSlQO4IMEfA16Kx7XtD2m4IuDyOiriLGxXinpEUITG7POzRGKW3tC7hTYC1IKEJBIyxzPUEHaos9QY3WASgXW4w/sXtGXEOe0XJU2tKxq2BKSFCfm9pFRnVbyLWCfhUL/wAQtlmt7V76jqkfBaZ/m2KdROzISPVFiBLvDiCN0No+GRYT/lWOYOq6QOb+ou/9m3U09qnTI/2uHn+n+laRRUvLbw8OK/4S/wBXSKz0/a6SgfxN9IwpLMqXz+Kndg2EWzrDzrjTS3kvQlSkhSkpyIOk7ak6ithWPcCADlZQ2gFMTE7+/RcNIatW126lpC3e+8SE81FspG2uxVUVrWFpJOfcluUqO3bHn/avYw5Fv3TbhbhOqsytSqM3JOkxpUyjY3Ditmmu1SrqamooQtZ2ccPe23QUtMsswtXQqnwIPWYJPkPOs/0j2n7HS4WHtvyHIbz4aDmeSkU0WN2egUztV4hNxcezoJ7tgkK6Kc5nzCRoPPNUXotswU9P7Q4dp+nJv9dTysn1UuJ2EaBajALTurJgJ0UUAnzz+I69RMj0rSk3cs5K7FISrppYI02GnpHI0wrku2CftAeSkqXrvJIj9DHwFZfpa4ika3i8egKt9jtHXOPL5hXN24UoWoCSEkgdTGg/OsBE0OeGk2BIz+a0TjYXC9t7D0G+9NcLEhKvYpELlbe4n7o/lTn+8e9INFHuLYqebWACEgyTuOkD4n8qnQVTGUU0BJu4sI4ZE3uuEkRdMx+4A+ttFBsMJ1hSU92hSghMkzroVT0TlA33Pxl1O1CW4mOcZHAY3ZC1hazbZ5/mOV7DJMjpgDYgYQch63PduG5cMTf75RykFKNhBHj3knmPdjSOe+2l6LUPVQmd17uy1ysOXG99f71O16gueIxoM1z70Zcx0ETWqtuVMoyGgoKBGgBSAeQUPWNjHkNOtOKXRLDgDiI2FwlSjDLkJd56cleqST8Caq9vbMFdTENHbbct+Y8fjZaOCXq3ct60Pazw+G3E3jYHdukJXH1yCQvzzDn1HnVT0U2kZGGjkvibmO7ePA+ncutXFY4xvS9rYKGihCuMJ4qvLRstW9wtptSiopTl94gAmSJGgHPlXN0THG7glXO64kvXQQu8uVTyLy4/LNH6UojYNw8kLbca9obF/hjVqEPd+nuVLWoJCMyRC4OfMZOaNKjxU7mSF2Vs0XyspWDpzcOOjoh/9HFKrFVvZ6RNPNn+0BT4/wDLnxWN+U3vtV/nWnwqItu0J4cV/wAJR/J0mszKbdJR/qb/APzClM/yvn8Uq7S6cZUFtLW2sbKQopV+YM1viARYqAmFw/2yXtvpchNyiABJDax+JKSFfEfGoz6RjvdyTg4qb2m8bWWKWLZY/bB1OZKkwtAg6ZoIKSehptPC+N5vokc66VdTEi9tNlakpSJUohKQOZJgD4mmve1jS5xsBmTyCUC+QTdvnE4FhiUIj2hzSZ1LpT41jTUIG3LQda86ha7bm1C99+rb/tByHe768FYuPURWGqT5r0YZaKuTowBwO29sobBpP5pSEH/urk7IlUsos8jmp103IMaE+GR5mPjvSArmvTd33CkKUmU+6VJ+jOgOXpMDfSapdvUb6ujLI/eBBA4219DdT9mzNinu7QghX1zcJEAmJUneROvU15kxjjmOBWqJUgGa5pV9AoQuVt7ifuj+VOf7x70g0XsqA3ptrpVHYuEkqAM68pPIcx5zXV7HAAlICs81OZwoAShSypJPnGsSdJBO432FeqbIjkjoo2y+8Bn8r87W+ayNc9rp3Fun380WzY1nVSSRJ/MQNhoRVkVEXp5wJJn6hPwTv/1ChCQ7ew9K7lXybXAmJIxKxcsH1fOIQUpMCe7gBCh5oMD/AA9a8+25SybNrm10I7JN/wCbUg8na+fBT4HiRhjcllitgu2ecZX7zaiknr0UPIiD8a3NJUsqYGTM0cL/AFHgclBe0tcWlRKkJqaPZLfYU3bPJv8A2bOXpSHkJUcmROxUk6Zp/WodSJcQLLpwtvW2Fzw0rlh3+Bsf5VHtUc07srJdp7WDCyzWPsnf94gDuVJzZZ8WiTt8K70/XYu3eya625csDMcOvH/d3H6rUKxdfn0hZ3s+AU+P/LnxWE7tX1T+RrU3UNM1q1/8numQB837UiE7DI6vQeUCsnXOwbejfxMX+1oUuMf/AJyO9UPZLwrYYg1cKuwSppaf7woSEKTpMEc0r1rc1MkjCA1QRbemnwxg2DpURZItXFtgZlIKXVJ5DMuSQTB3OsGocj5fzX+CcAFQduWJWyLH2YrSH1KbWhsbwFaqIHupjMJO50FdKRrseLckckFVmmJidkuABa1XjoGRuUtzp4o8S+kJSSPUnpWN6V7SLWCjj951i7u3DvJz7rcVNpIrnGVmuN8f9vulOA/No8DX3QT4o6qOvpHSrrYmzvYaUMPvHN3fw8NO+64TydY++5UFXC4pndn15NskE6JKknyOaRPllKR8BXN4VXVNtIVqXhJR96T8En/OKYN6jL27EGRIgyImR0jn6UiFIssQAW0xoNwBOvhBj1SfDHmDXnu2dkvjknqN1wQLahxzI/0m9+8LT0NWHMjZyIPePqNPFXSmwdwD8KzAcQrNczZtndCfyp4leNCUlgVztLRsITCE+6OXlSyyvxG53oaBZDt002cpIkRIAkidQSAJAMHU13p6GqqReJjnDju89Fzknij99wCg39wF5wkykhsKHkSsH4HwD8/OrrY1AY62IVTC33i24tci1vLM+XEKDW1AdTvMTgdL2zyKjV6IswvCRqfgT/L/ACoQqbim97phxYHuoI15qJCUgeiiDPl+T2BdIm4ngJPAV1V0rHh/F12dw2+ifCfEkGMyD7yfiP1ioW0KJlZTugdvGR4HcfD4J0byxwcEw+0zCUXls3iDEmEJzaaqaVqCehQSSfInpWO6NVj6SqfQTZXJtno4ZW54rZc7W1U2pYHtEjUq63yr0yuzHs0GIo9puVKSxJCEJ0U5GhVm5JCpGmpKTtziVFT1Zwt1Tmi63d72N4ctBDfetrjRYcKoPmlUg+lRhVyA5p2FJXi/hh7DLgsvQdMyHACEuJ6idiNiOX5VYRSCRtwmHJbhwdzw3H129PxuZv8AOsC89Z0hJ4H/AGtt8lPGVP8AfFb3/ZE/+01pFEVdZWoTc4nbH6Txcj919tJPwzZqzPSUFk0FQOFvFrr/AAIUulsQ5v3n/ZKXgbhD5RvTaOL7vuwpThAk+BQQpKZ0zSdz0O9b19QOqErcwbEeIuoOHOy/RtjgKbS2DFkG2IAAUpGf1UoBSSpR6k79dqrDJidd+afbLJYbHOyS2KLi4cuLl18oWvO4tABWEnKTCBpIGk7CpDKp2TQBZNLUkcFw5d282y37zhAn6o3Uo+SRJ+FSa2qZSQPmfo0eZ3DxOSRjS9wATL7RcTRYWjVhbkJKkgKgahoAgnyUtXP73rWI6PUj6+sfXTi4BuP9W7waPkp1Q8RsEbUqa9AVeihC1vZxiSW31MrOjwhPTMOR9Rp8AKY8ZKJWMu3ENyZBSUqEapg6cxtseY8t656qtXVtwK2/LmPUHUfGkshR7huFpI31V01EAGRtvE/6aV9fAHN62xdhyLdbtNsQtvNhcWzuN6l0spBwXtfQ8CNDf4rQYZed6nWMw3jn0I9f0MivOdrbOdRTYRmw5tdxH1H0O9aWkqROy+jhqOBU0VVqUs13qnB4iYGiU7ARpPUkxMn4RXpmxtl08MDZcN3PFyTzzsAdB8Vl6+sldIWA2AO76r6lAGw5R8OlXbY2MvhAF9VXue52puuLz+UlIUJUkjLuSOoSNZG4ioG0YKd/VyTPDSxwIN7b8x42spVI+UYmsbiDhYj74LgpakDMJgqICSCnN0glJJO+3IeVSIq2nkJAkYbXOThoOOe7jpvXN9PI212uGm7f9+KFOrUSAmPCJMjlOnUa6bTvoDXaCeOZmNmY42IvzF7XHAjI8UySJ0Zwu1++HwWJ7Q8TJQwyISSjO6gcicpSkj1k/AVJYNVKpI8y7yWHp6nIoQmT2T48DnsXvEhYJbnbbxtmTsRqB97yrE9K9nEYa6LIiwd/8u8ND4KdSyf9srIcY4CbC5W0Ae7PiaUfpIPmOYMpPp51otj7RFfStlNsWjhwP9Rmo00fVusnZYWSr3h1tqzcDalMJAMxqlQ7xJI1E5VpJ86HHDOS7imgdlKvsts75y8bVZlYQhaC8oKhsIJ1CgTCiUhUCCam1BYG9rwTG8lqv/ESsd7Zge8EPEjyJbj9Qa4UOhunuUziaxCLbD8P3Lj9u0fuoIzn/OsLsRzqnaEtUeDj+45el1Pn7MQanFWqUNYLiJAYxZpfK6t1Nj77Ss+vqhZ/w1UdIITLQYh+RwPgeyfXCu1M60luKUmN3j2D4s87bkBRKlpKhIKXRmIjyVIH3RV3sSZtXs6PFuGE/wAuQ9LFcZ24ZCo172jYo9Oa7WB0QlCI8pSkH9atBTxDcuVys/e4i89+1edc/wCI4pX/AFE11DQNAkTM7N8LRY2rl/ceHMklMj3WxzHPMs/pl61gekdW+tq2UEGdj5uPyaPmrCmYGMMjkt8axNd2+484TK1EgH6KfopHkBAra0VIykgbCzQDzO8+JUJ7y9xcVCqUmIoQvTbhSQpJhSSCCNwRqD+dCCARYps8NY+LxtCjo4lWVwfCAR5ElJj/AErkW2VRNEY3WV+tsHca9ef5jWmXXFcshCx4pEK0ImNU89D+c0u5C9sLW2pJCUwD9ExoT4tIjaTvvVZtaibVUj4mi7rdnTUaWO7h3ZKXR1HVTB5OW9XrF5ngpQojrKP6pry6amdC4skyI3EH6f0WsZIHi7cwqBS1ogFtZkSCIIIO0eLfqPI16VszadLJTNu8AsFiCbaZXz3H+mqzFZRytmJAJBNxYcV7cacyZyMkqygHf1Iyn97TTao3+MGorm01KQW6l1r94FyOWeea6ihbFTmWYG+4fDRcDbhS5nlrHPbrMbcorRANFyBmqzEbWK8OWzbYUpWqd4idtfvHlp5bVydhbdzrZ9w8Of2F0a577Nbe/j9hc8ZvEWzDjjwKQBlDYMKUSNBKfdHiG2u9UDtrvq5m01Bv1fYWAGtgdchvtyGhVpDs4MHWT58vqUmru6W8tTizKlGSfhAHoAAPhWrAsLJzWhosFxpUqKELpbPqbWlaDlWghST0I1BrnLGyVhjeLgixHIpQSDcJt8QMJxrDE3DSR36BmCQdQQfnG556AkT+71rz2gkdsbaZp5T2DkTbUH3XeevjwVjIBNFiGqwPDfGd3YNuNNLBacSoFtQkJKhGdPNKhoehjUV6DJCx5uVXKz4C7QFYQy62i3S6XFhWdSymISEhMBJnYmZG9Mmg603JSg2UG1unsYxNpT6pU44CYGiEJleVI5JABHXrJNRdpTijoZJG7hl3nIepTom4ngJsNtC5xy1TB/sjDryjylyG0j15/Csn0aiLKaST9RA/aD/yUuqddwHBMytAoyyXaVan2VNykeK0cS/+AaOj+GVH4CkdEJo3wn84I8Tp5GxQDYg8EsO2KwCk292gyD82fMKBWg/oofEVS9EKhzHy0jxmM/EZOHw8lIrGggPCWNblQVoOCOHzf3SUEHuk+J0/u8k/iIj8zyqn23tIUNKXj3zk3v4/y6+QXaCLrHW3LT9rfEOZQsm/dRlU7HM7pREchlV8R0qj6J7Ns01smpuG9293jmPPiu9XL+QJcVtFCRQhFCEUIUvDMRXbrztncQoclCZg9NQCCNQRQmSRh4sU2OH8cTdNhSDmUIzo+k2Ty1jMJ56SOpri5tlUyxGM2KsS8C4kA6+IEbHkdj6UlslzUmkQvOXUHUEcwSD+Y5eVcZ6eKdmCVocOBF/vvT45XxnEw2K92905kT4z7o6dPTX41Vu6O7OJP4ev8TvTNTP8TqR+b0H0Xt24KwM6W15TIlPOI6kD8jUBvRdkZJhme24tu9bWJHLJSTtcutjjB+/FV17envCspSnwITqfdhSiqANxCgdwal7EoZaKN0TozcuJxXba1ha+d7jPKxF99s1yr546gh4doNLG9/h6qS/iDdmwbh8hMp0JT4zpPdoR1JnUx5iBWcr5aja1Z1EWYabWB7Ovvk/3y0N1bUkLKWLEdTx17kneJOIHL5zMoZUgkpRMwTuSfpKPXkAANBW32bsyOhjwtzJ1PwAG4cuOZzXCSUvN1UVZLkihCKEIoQtn2YcRey3IZWYafIGv0V7JPxMJPqOlZnpPsz2qm65g7bPVu/y181KpZcLrHQr52m8OeyXHetphl7Ufuua5k/H3viRypejW1Pa6fqpD22erdx8NPI70VMWB1xoVja0qipjdjeFhTr1yr+7AbT6q8Sj8AAPxGsZ0wqy2OOmH5jiPhkB4knyU2jZmXJi9lLXf+14gR/8AFO5Wp+xa8CTtpKs35Cp1JTezU7ITq0Z95zPqVye7G4uW/rumrw80FpKVAFKgQQdiDoR+VCEq0YP31rc4a6ZWwS2hR1OT37df+HKJ6pUKy+0nHZ+02VjNHZnv0ePHXxClw/iRFh3fY+iRzrakEpUCFJJSpPMKBgj1nSvRGPa9oe03BFweR3qvItkU38PaGBYYpxaR7QuCRIkuK0Sn7qBqfRXWvOqh7tubUEbT+GND/CNT3u3eCsWjqIrnVKB11S1FSiVKUSSTuSdzXorGNY0NaLAaBVxN15pyRFCEUIRQhFCF1trlbSgttRQobKSYP/8APLahI5ocLFbXDePgoJTdNgwZzoEjmDKD5HkfhTMHBQZKP9BWusMVtnyO5fSTvlC9fig6j8qYQRqFEdG9vvBWYQep/T/Smpi5sIOROp90dOnpSnVChXWIMs/t3Q2TslTgE+YAgmgXIyCeGOd7ousrecfNtKUbdrOqfCpYhA28RT7yiI0BiNTryg19BJWWjc/DH+a3vO5X0A878Ms7SjjEPbcLu3cv6rF4rij104XH1laz12SOiRsB5CplJRw0kfVwtsPjzJ3lSXvc83codSUxFCEUIRQhFCEUiE38EuU45hq2HSn2hGk8woatuAbgHY+iq86rYnbE2m2aMHqzn4H3m+Go8FZMInjLTqlK9brQ4psjxpWUFI18QOUgdddK9CZKx8YlB7JF78rXv5KuIINk4l2bmH4Y1aNR7VcENJg/3rh8ap+qgE68gBXnMThtXaxmI7Az/lbk0eJt6qyP4MNt6a2C4ai0YaYb9xpCUDzgRJ8zv8a1pNzdQlNpEIoQsZxvbezvNX6R4QAxcf8ACUqUL/A5z+qtXSoW0qP2yldEPeHab3gaeIy77J8T8D8W7esNxHgdpa3yL5+QyqVKASpSS9pkMJSdCJOukpHWqTZ9fWVVC6ggzeNMwDg3jMjTIZZ2KkyRsbJ1h0+a64rxbg13l7895lnLmad0nf6PkKZS7G23S36gYb62cz6odNA/3lX/ACjw99mj+C7/AE1M9l6SfqP72fVNx03D0KPlHh77NH8F3+mj2XpJ+o/vZ9UY6bh6FHyjw99mj+C7/TR7L0k/Uf3s+qMdNw9Cj5R4e+zR/Bd/po9l6SfqP72fVGOm4ehR8o8PfZo/gu/00ey9JP1H97PqjHTcPRHyjw99mj+C7/TR7L0k/Uf3s+qMdNw9Cj5R4e+zR/Bd/po9l6SfqP72fVGOm4ehR8o8PfZo/gu/00ey9JP1H97PqjHTcPRHyjw79mj+C7/TR7L0k/Uf3s+qMdNw9CpDXEGBoEJlI6BDw/kKT2XpJ+o/uZ9UwikP5R5L6viLAyIJJHQoe/0o9k6SfqP7mfVFqT9I8lG+UeHvs0fwXf6aX2XpJ+o/vZ9U/HTcPRHyjw99mj+C7/TR7L0k/Uf3s+qMdNw9Cj5R4e+zR/Bd/po9l6SfqP72fVGOm4ehR8o8PfZo/gu/00ey9JP1H97PqjHTcPQo+UeHvs0fwXf6aPZekn6j+9n1RjpuHoUfKPD32aP4Lv8ATR7L0k/Uf3s+qMdNw9Cj5R4e+zR/Bd/po9l6SfqP72fVGOm4ehR8o8PfZo/gu/00ey9JP1H97PqjHTcPQo+UeHvs0fwXf6aPZekn6j+9n1RjpuHoVNwvifBLVRUxDaiIJS07qN4PhqNU7J27VNDZ+0BpdzPqnNmgb7q6Yfh1piV+m+YUVIbEOAoUkKdAAbPiSJhJJMbFKK5z1Nbs6gNBMLF2mYNmm+IZHK505FyVrWSSdYPsrR8I24v79y8IBZtMzFufrOEDvnAeYGiARoZV0q32NRmlpRi959if/keRue9cJ5MbstAmHVquKKEIoQuN5aoebW24kKQtJSpJ2KSII/KlBtmhLNGGgh3C7vxBCR3Kzu6zshz76DCVeYnY1ltrQSUFS2vpssRN+AcdR3Oz9QpcLhI3q3ff9klMZwty0eWy77yDvyUOSh5Ef5jlW8oqyOrgbNHofQ7we5QXsLHYSoVSkxFCEUIRQhFCEUIRQhFCEUIRQhFCEUIRQhFCEUIRQhFCEUIRQhFCFKwvD3Ll1DLQlazA8upPkBJ+FR6qpjpoXTSHIfdvFOa0uNgnHd2ptGGMMsdbh+U5tfAnd24V0A1084G0V57QxybVrXVc/ug+H8LPAa+uZVhIREwMbr95pm8P4O3Y27VuyIQ2nKJiTzKjAjMokk+ZNa0kk3KhqwpEIoQihCKEKg4vwJV22FMkIuWSVMLO0/SQr/drGhHoeQpskccrDHKLtOo+Y5jUHilBINxql3xPgqMYtu8QnJdM5kZVHVKgfGyuPPY+YOxNZehqpdh1hhmzjdbPiNzx8xytuClva2oZibqPuyTTjZSSlQIUDBB0II3Br0ZrmuaHNNwdCq45LzTkiKELS8NcCX2IILjDQ7vWFrUEpURuE8z6xHnXGSdjDYlKBdVeN4Hc2Swi5ZU0oiRmggjqFJJB+Bp7HteLtKFXU9IihCKEIoQihCKEIoQihCKEIoQpWGYa9dOBphtTjiphKd9NSddAPM01zg0XKVSOIcEdsH1W72XvEhJVlMgZkhQEkDWDrSMeHtxBCraekRQhekIKiAASSQABuSdAB5zTXODQSdAlTf4VwZGDWq7m5EvqEZU6nUjI0nqomJjmegmvOtqVz9sVbaan9wHL5uPIDTlzNlYxMELMTtfvJbzgbh9bWe7ugPa7iMw37lse4yk+QgqI3V1gGtLBBHTxNhi91vqd5Pf6Cw3KI5xc4uK1tdEiKEIoQihCKEIoQspxRgSw57Zapl4AB5kGBcIG3kHU/RJ3906QRFrqOOsh6p+R/K7gfod48dQnRvLHYgl7xhwy1ijXtdpHfgQpOxXl3QsfRdG2onQAxuKTZW1Jtkzex1Y7Hwv+YcWnlzIzuFJlibM3GzX79UpHEFJKVAhQJBBEEEaEEciDXoLXBwDmm4Oh5Kv0Vlw/w+/frW3bpClobU4RMSAQIH7xJEAxPWkfI1gu5C/QPA1yp7CkMMK7i6ZZDKkuJ8TToTAK0HWD72o1BqrlFpLnMFPGipcYv27/AAm5ZxDu0X1u26taIyqStElt1sHUpUMmqdDnI5xXVjSyUFmhTSbhKfAOCby+t13FuhK0oXkKc0LUQAo5QRBiQN96mvmYx2FySyz77Sm1KQsFKkkpUk6FKgYII6gyK6DNIvFKhFCEUIRQhFCEUIUiwsHbhWRlpx1XNLaCoj1CQYHrSEhouULa8BdnJv3FB99LPdqIXbg/2jTTxIPuJn6Ws/rUeaowDsi/PclAut1wDwNcYRia5Pe27rC0pdSCIIU2oBwbJMBUQSD5bVGmnbJHzunAWKX3bN/83f8Autf/AI01Kpf+kE12qxNSEi+oSVEAAkkgAASSToAANyaa5waCSbAJU1+DuFmsNaN9ekJWkSArZoHSNd3Dt5TArAbZ2xJtGX2KjzadT+r6NH9TkrCGERjG9bThLBHbx5N/eIKEpH9ktlf3YP8AfOD7U8h9EHrta7P2fHRRYG5uPvO48hyHqc+Q4SSGQ3W+qcuaKEIoQihCKEIoQihCKELJcScOuJWbqyA70x3zBMIuB16JeA2XsdArSCIlbQw1keCTIj3Xbx9RxHlYp7JHMNwsLxBw5bYuhTrHzV0mQsKGVWYaZHkxIIiAr+Yqio9o1exZRBUC8Z8Rbiw/EedipL42TjE3X71WW4DxVWBYifbELQhaFNLMEiMwIcT9ZII3E6KNbds0VdAHwOBH3keB5FQC0sd2gnBhvDyVYicStrwraeRldbCgtC4TCMqkmABvBnUmDqajuk7HVuGYSgZ3S47f37ddywluFXKUEOZdfCT82kx9KcxjeFDqKl0YcGknRNdqmDh7aMDwWfpNslap+k6vWP8AGoJA6AVFN5pfvRO0CW/Yxw2L+4uLi6Ql5tKSlXeJCs7qyFFUEbgBRn98VLqpMDQ1uX0TWi5UfHOGrN/HU2NslTTPuu5DssJUpWTNIAjIIiN6VkjhDjdqktnZaO/7C0z8zeKA6ONhX6pUn+Vcm1vFqdhKxHGXZ1d4YjvXChxnME94jN4Z2K0x4ROkydSBzqRFUNkNhqmkWXvFezS8trQ3ilMLaCUr+bUpRKFR4tUAQAQfSaG1DHOw53QQdVZdnHZonFGDcOvrbQHFICUJEnKBKsypA1JERypk9T1ZwgIAurfsk4Wwy9VclaFPKZdKUB0+EtEnu1lIABUcqp3GmwmmVMsjALZXStF1ubrHBZqVaYfhrq1pMeBoNW4JAOYuRlO4mKjBmPtPd9Ut7aBJjjw3triSn3gm3uVhLoNuowARkkK3k5SFDY68jU+HA6OwzHNNOq33Zt2qOXDrdrehOZfhbfEJlQBMOCYkxAKYkwI1qNPShoxN8k4O4qq7euHC283epkpdhtzolSR4I+8kK+KfOn0clwWcEjhmllhuHu3LgaZQVrPIchMSo8kiRJOldamqipozLM6zR92HE8ghrS42CauA8M22Dti5u1Bb+mXScqvqsp3UszE/y1rA1+1ara8ns1KLM+I4vO4cviVYRxMhGJ+v3otdw9w29dupu79ORCSDb2hMhHMOvclO9E7Jjrtc7P2dFRMs3Nx1d8hwHx38BHklLzyW9qeuaKEIoQihCKEIoQihCKEIoQihCz/EPC6LlQeaUWLlIhLqR7w+o6mQHEeR1HIiuc0Mc8Zjlbdp9OYO48/O4yStJabhY3FWm34tMTZS26Z7tYnu1mPeYdI0V+4qFdQRWXloazZcntFG4lm/jbg5u8cxl3FS2yMlGF+v3osLjnBl9h2ZVk6+pk6nulqSsfeQgjN6pHqBWi2b0lpasBlRZj+funuJ07j4EqPLSuZm3MeqxVldd2+h1YKsjqVrB1UrKoKIM8zHOtMRibYKKv0bxtg3y7h6BavpAKkupVMoXAPhVlkj3p5wUjSquJ/Uv7QXQi4yXvhzC28BwxXeKBLaVOuqGylxsmYJGgSOZ0pHuM0mSBkEqOxxS7nGO+cOZeR51ZPNSoH81fpU2qs2Kw5JrdU2eMuEDiDza03r1spCYCWlROsyYIM/6VCjlwC2EFOIuVT9tGMptsONscy3H8qAopMQkhSlFUZc0J2mZVMQDT6VmKTFwSO0svnZFiScQwtVq9Ci0FMKHVpQ8Gnkk5fw+tLUtLJcQ70NzFlYYHZqwXBnQrVbCbhYJ+mcyyg+ivD+dMeRLKLb7IFw1KvsQxc22IpaJ8FwgtkfvJGZB/RQ/FU2rZijvwSNOadnEjuI520WLdvlUDndeUr5s8oQnVUjbzGtVzBHa7rp5vuS47TOB3haLvbm7XcXLQSIyoQ3kz+IJSEzoFE78ql08wx4WiwKYRvKTqSQREgyIjeeUec1O701MW04cxHGXA9iDriGx7oUAFdPm2ohGw1IBOm+9ZfaPSOkowWU9nv5e6O87+4HvIUqKmc/N2Q9VqrFbFl/Y8OZ7+6gZgOWh+cuHYypEjaQdQABIrOspK3a0nX1LiGbu7gxvzOXEkqSXxwjC3X71Wt4b4MDTgurxYuLvXKqPm2AdSllB2jbOfEY5SRWnp6eKnj6uIWHqeZO8+nABRHOLjcrW12TUUIRQhFCEUIRQhFCEUIRQhFCEUIRQhRcSw5q5bLTzaXG1bpWJHkdeY5HlSgkG4Qso/wvc2mtm53rQ/8Apn1GR/w3yCr0SufvCqmt2PTVV3Wwu4jQ97dPEWPG67RzuZzCyuMWVherDd4yq1ujISHB3bh5ShYlt0TtqoeVVbGbX2VcxHFGMzbtN8Qe03mQB3rsTDLrkVTjgrEcOJcw27VG/dzlKvVJlpR23Aq1pellNNZtVHh5jMf8h4XXF9G4ZtKy/GeIYs6EpxAvZAZAKUhuep7oZCfM7cq0VFWUU/8Al3tJ9fI5qM+N7feCm9kvFdrhr7zlxnhaEoSUJzRqSqdZHLaakVMTpAAE0Gy+cbcUt3OLourdxXdo7kBcKSYSqVaEA8z60RRFsWE6oOZutd20cS2d7Yspt7hp1YuEqKUqBUE924Ccu8SUj4iuFJG5rzcbk5xWL7KuJEYffhbqsrLiC24qdE7KSsjnBTHkFGpFRGXssNU0GxW/7UeP7K4w91i2uA444UphKVRlzAqOYpjYdai08D2vDnBOc4HRJWxvVW7rbqCAttaVpJ2zJIIny0qwLcQsmJpP9pOL4hpY2waSN1JAWf8AG4AgekVUzy0VJ/mJADw3+QuV1a17/dChscAX16Q5iF0oTrlKi4ofrkT8JAqlqultNFdtMzFzPZH1Pou7KNx94q6w63w3Dl91btqubsfRQnvXuUmYytjXX3RVQ/8Axfa1i84Yz/K3y1dy1Xb8GHTM+q0ttw3fX2t257Iyd7dlQU6odHHohPojkd6tKLYtNTdpwxu4nQdzdPO/guMk7nZaBbDBsHYs2w3btpbR0G6j1Uo6qV5kk1bk3XFT6RCKEIoQihCKEIoQihCKEIoQihCKEIoQihCKEIoQo99YtPoLbzaHEHdK0hQPwNKDbMIWYc4GS1rZ3Dtv/u1HvWf4azKfwqTUSqoaaq/6rATxGTvMa+N09kjmaFQTa4mzIcYauU/Wt15FR5tvEJ/JdUtT0aidnA8jk7P1Fj/6nvXdtUfzBUOIKslE+14c61yK3bXwj/7rYUP1rkNnbYph+DLfkHn4Osl62F2o9FSKwHAF7XCE+QuCP0WZqQ3aXSBmRjJ/kv8ABJ1VPx9V5/2TwQ7Xg/8AUt/5in/4zt4f9g/+N6TqYP1eoQeE8EG94P8A1Lf+Qo/xnbp/7B/8b0dTB+r1C9JwHAEaquEK9bkn/oINMdtLpA/IRkfyW+IS9VTjf6q3sLmwQf7Hh7rxGmdm1JGn+8WAP1qOdn7YqReaWw4F5+Dbp3WQt0Hor7ucUf0ZtWrZP17lwKMeTTJP6qFdKfo1GM55CeTcv/Y/8fFNdVH8oUtHAJfM31268PsmpYZ+KUErV6ldXVLQU1N/0mC/E5nzOnhZcHyPfqVqcKwli1R3bDSGkdEJAnzMbnzNTCSTcpim0iEUIRQhFCEUIRQhFCEUIRQhFCEUIRQhFCEUIRQhFCEUIRQhFCEUIRQhYvjT3fxGhIkCmpYTUGhyVO3s1/ZNfcb/AJCortSlCYtIlRQhFCEUIRQhFCEUIRQhFCEUIRQhFCEUI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5960" name="AutoShape 8" descr="data:image/jpeg;base64,/9j/4AAQSkZJRgABAQAAAQABAAD/2wCEAAkGBxMQEhUUExQWFhUXGBsZGBcYGR8dHBkcIB0fGxwbHBscHCogHhwlHB0YITEjJSkrLi4uGR8zODMsNygtLisBCgoKDg0OGxAQGywmICUvLDQtLDQsLCwsNC8vLCw0LSwsLCwsLCwsLywvLCwsLCwvLCwsLCw0LCwsLCwsLywsLP/AABEIAOEA4QMBEQACEQEDEQH/xAAcAAACAwEBAQEAAAAAAAAAAAAABwQFBgMCAQj/xABMEAABAwIEAwUDCQUFBgQHAAABAgMRAAQFEiExBkFRBxMiYXEUMoEVI0JSU3KCkaEzYpOx0iRDksHRFmNzorLCCCWU8DQ1RIOz4fH/xAAbAQABBQEBAAAAAAAAAAAAAAAAAQIEBQYDB//EAEERAAEDAgMEBwYEBAUFAQEAAAEAAgMEERIhMQVBUWEGEyJxgZGhFDKxwdHwI0JSkmKC4fEVNHKy0jNDk6LCJLP/2gAMAwEAAhEDEQA/AHjQhFCEUIRQhFCEUIRQhFCF8JjU7UIWQxjtJsLdWRDirl3WG7ZPeGRykeH9Zrp1TsON2TeJNh5lJfcqVfGOLXJi2sG7dB2cuVyY/wCGkgg+WtV0+1tnQDtS4jwaCfU2b6rq2GR2g81FuMNxi4PzuJ92k7pYaCfyVooesmq1/SmlaPw4ST/E63oAuopHb3KE9w9bJM3OJ3Ln7rt3A/KQf1qOdvbRmH4MAHMMc743HonezxA5u9VBcwTAZJU62Sdz7Qskn/HSiv2+dGH/AMbf+KOrp+Pqvq+HcCSopK0JUkwQbhYIPnK9DSN2lt5zQ4NJB39W0j0ajq6cG1/VS2uG7RZm2xK4b8mrsEfzJ/Wgbe2lCPxoAeZY5vwsPRHURE5O9VKawfF2D8ziqlp5Jfbz/mpWY/lFd4+lNO4fiQkH+F3yP1TTSO3FSk8W4zan5+yZukD6dusoVH3VEknfQJFWMG2NnTDKTCeDh8xcLm6CRu66t8J7U7B1Xdvly0d5ouU5P+b3QPUirIRlzcbCHDiDcei5aZFbVp1KwFJIUk6ggyCOoIpiF7oQihCKEIoQihCKEIoQihCKEIoQihCKEIoQihCKELw64EgqUQlIEkkwAOpJ2oQsPinaIHFFrDWTduAwXJysIPUuH3+sJ3602olhpW46h4aNw1ce5uvwHNK0F5s0XWfxLB3bhJcxe9zNjXuW1d0wB0OxV6nXzrPy9IpZH9Xs+I34kYneAzA9VJbTAZyFVD3HmHWQKLNjOQICkJCEE+aj4z6wZ6mhnR7adacdXJa+4kuPkOyO64twR7RFHkwLMYl2lXzshCkMj9xIJ/xLn9AKvKforQRe+C88zYeQsuDqqQ6ZLNv4vcOe/cPKnq6s/wDdV1HQ00fuRNH8o+i4l7jqSoMVKTFsuzHh32u571aZZZ8R6KX9FPw94+g61m+k20/ZabqmHtvy7m7z8h48FJposbrnQK97XOH5y3rYnZDsf8q9P8JPmmqrontKxNFIebfm35jxXarj/OEsIrcqAprGLXDfuXDyY+q6sf8AdUWSippPfiae9o+ieHuGhK0eG9pN8zGdaHkjk4kA/wCJMH85qmqOi1BL7gLDyOXkb/Jdm1Ug1zWot+0DD7wBF5b5SRBUpAWgeih4wPONKopOje0aMl9JJfkCWu8tD5ruKmN+TwrGw4c7od9g16Wgf7vP3jCuspM66b6n0pkfSCohf1dfHfnbC75ApTTNcLxlXmHdpC7dQaxW3NuomBcNythXmYko/XzitDTVEFW3FTvxctHDvH0UZzHM94JgWl028gONLStChKVIIUkjyI0NdE1dqEIoQihCKEIoQihCKEIoQihCKEIoQihCo+KeKbfDkBTyiVq0baRq44eiU9NtToJHUU9jC7Tdqdw5kpCbLBXlndYn87iagxbJ8SbRCoTA1zPL0kj9P3daoK7pCyM9VQDE85Y7b/4Bv7z4AqRHTE9qTIcPqqDG+0Vi2T3OHtIIEjPlytg9UpA8froNt6bRdGaiqd11e83O693HvJ09fBOfUtZ2YwlximKv3JKnnVuHUgKUSB91OyfgK2dLRwUzcMLA3uGZ7zqfFQnPc7UpqY52XWreEquLdTjjwbS+FqPvIjMpIQPD7pMaEyBrXJlS4yYTogjK6UFTk1FCF0trdbq0obSVLWQlKRzJ2Fc5ZWRMMkhs0Zk8koBJsE3MdeTgmGJZaPzzkpChAOdQlbh9BoPwivPKGN+2tpmaX3G523WHut8d/irF5EEVhqVC7McZTdMOWFxK4Sopza5mzAKZPNJIjyPlUrpLQupZ218GWYvbKztx8bZ8+9Npnh7TG5L7iLB1WVw4wvXKfCr6yD7qvUjfzBrX7Orm1tM2du/UcDvH05KHIwscWlQrW2W6tDbacy1qCEJ6qUYA18zU0kAXK5r9AWHCWGYJZd7eoadUIzuuNhwlZ0ytpIMCdAB6mqwyySvsxPsAM1Ev+FMLxy0U/YJQ04nMAptHd+MCcjjYABkEaxOsg04SywuwvzRYEZJH4diT9srM0440qdQkkajkpOxjoRUqppIKluGZgcOY+B1Hgka9zc2lMbA+0hp9JZxFtMHQry5kHUznQdUxptPPasZXdFpoHddQOOW69nD/AEu3+NvFTY6prhaQK5awd+wV7Vg7qVNuHOu1UZacBEyg8le7ER6xoedFt8h3UV4IIyxWzv8AxD4nXklkp79qPyW54N42YxIFABZuUftbdei0EaEj6yZ5jaRIE1oy3IOBuDoRoe5ReS1FNQihCKEIoQihCKEIoQihCKEIoQsnxjxh7IpNtbpD164PA39FA+0dI2SN43MctwriyON00pwsbqfkOJO4IzJsNVjX+5wwG8vnS/duT4yJUTH7NpOyUjaRA15TFZWaqq9ty+zUzcMQ3X/9nneeA3btLqW1jIBifmfvRLLini24xBULORoGUspPhHQqP0leZHoBWv2XsWn2e27M373HXw4Dl5lRJZnSa6cE1+zzs5w97D23nWy8u4bClKUfcnk3Huwee/8AKu09RIHkDKyYGiyXnH3Z6/hZKwS7bE6OgaonZLg5GdArY6bExUqGdsmW9NIsmd2IYsLnDlW7hzFhRbgmZbUMyfhqpPokVEq24X4hvTm8Fh2+x28cuXUpyM26XVBDi1ZlFvN4SEDUnLG5HrUj2tgaOKTCVjeLMCVh907bLObIRlVEZ0kSFRJjnz5V3jeHtDki2PZLgY8d87ASiUtEnaAe8WfIDSfvVjele0CcNDFqbFw/2jzz8lNpI/zlZLjHHjf3S3dkDwNjogHQ+qve+PlWi2Ps4UNK2L8xzd3n6aKNNJ1j7quwu/XbPNvN++2oKHnyIPkRI+NTKqmZUwuhk0cLf18DmmMcWuBCaHHFkjFLBu+YHjbSVRucn94gxzSRPwV1rC7EqH7L2g6imOTjbx/K7uI+I4KfO0Sxh4WF7PbhDeJ2almE98kSdgVApH6kVvZheNwVeNU3u3DBLm7Zt+5SpaEOEuhCSpSQQAF5BqoJGbQa61BpHtaTdOcFMb4Vbs7Q3FjcP2YS33qwsEoVlTqpxh33VEATBSaaZS52F4B++IRbK4S27JeFlYneKuXwCy0srcBH7R1UqCQOgJzH0AjXSXUyCNmEapALpocYcDWOLLdyqS3dt5c7jcFQJSCjvUT4gUgRMGNjUOKZ8YHD70TiAUqXWcS4cehYK7dSvMsuc9D/AHbhSJ6/eiudfs2l2mztCzxo7eO/iOXwTo5XRnJaxCbbGkJuLdZYvGgkhaf2jSvqqiMyPeAPr5isg2Ss2FN1UoxREnLceY4HS48+KmEMqG3GRWq4N40Wt32K/Slq8A8Kh7lwPrI/e0MjnBjmE6qKSKoiE8Buw+YPAjcVDILThdqtzSoRQhFCEUIRQhFCEUIRQhZTjbipVrktrZIcvHh82jk2nYuudEjX1g9DQ50cUbppjZjdT8hxJ3BGZNhqsReXTOCMrccX3949KlKV77qup5paH/63ist/+rb9SGtGGJvk0fN5+8lM7NO3iT9+SyXB2Bu8QXq1XL8JQMywCM+UnRDSDMJn6UGNNya20UEOz4BHA2w+J4k7z96KC5xkdcqm434Rewt8trBU0oktOxotPQmICwNx8djUyKUSNuEwiybnY4/7ZhDlupRGRTjMpMKSlSQpJBGoIzmD5VBqhhlxJzdLLU2b4Yt2rbE7i3cedHdwqEh2fDlyrPjJ2JgSTtXEi7i6MGwSjgUtHsXw/h/EHF2jnfodbKXLdsg90sKJEOe6ACCnIZUmfhUsMfOwB2Vt6bexyVLj3a/f3GZLWS3QTpkEuAea1GJ8wkV0ZSMbrmjEVkcOtH8SuUtlxa3HD4nFlSylI3USTMAf+9abW1cdFTumfoN2lzuHiljYXuwhMDtNxVFpbN2DEJzJGcD6LYOg05qUDPUT1rG9GqOSrqXV89zY5Hi4/wDEacDbgptS8MaI2pV1vlXooQt/2TcQ9y8bVw/Nu6tyfdc+qPJQ/UDrWQ6V7M62IVTB2m+9zbx/l+B5KZSS2OE71R8fcO+w3JSkHuXJU30j6SJ/dP6FNWmwdp+3UoLj225O+R8fjdcp4+rflorzAe12/tW0tKDT6UiEqczZ/KVhXijzE+dWT6VjjfRcblW/E3aQMUsG7NI7u5fcbbeJGVsDMCVJVmPhzBIgmYmucdP1by7cNEpdkmhh+HpwfDw2w04/3QnIgDvHVKVKj6ySfICOVQ3O619ybJ2gWcuW7DEwu+tLo2d00klxwEIUiNIuWjukZSNeQ3rqC+PsOFx96JDY5pTcT8U3uMrbaUO87uciGELhwzHelGpnLHpJ2k1OjiZEL/FNJJ1UNvDcRw1Sbn2e4ZyfTU2oJj6qzEZToIO9cqiGnrIzDJYg+feOY4pWuLDcJjWF5b49bZVw3dNiQU6LbUIIW2ZzZCY/lvBrBTRVWwarEztRO8iODtwcN3npcKwBZUMsdVrOBOLHFOGwvoF22mUL+jcIH0k/vgTIG8EjZQGpimiqIhPAbtPmDwPP5ZqGQWnC7VbqlQihCKEIoQihCKEKk4w4iRh1up1QzrJyNNjdxw+6kRr5nyB9KfGzGbacTuA3kpCbBL3vRhjDt5eKz3j3iXJBJX9FpvohOg5wPICslUzS7brG09PlE3TUZb3u5nd4DipjGiBmJ2p+7LF8G4SrHsQUq6dAAAUtIMKUnWENDkkczyB6ma3EUEVBTiKEZfPief3ooLnF7rlMtPZQ3bOi4w+5eYeSZSFkLbidUKEBZSRpqo1z9qLhheLhGHgtXiuBpxC07i9SnMpPiLf0VgRnbKpI11EzvBmuLX4HXanWuM0uODnk8NvXrF85Daw24wsJJ70AqQcoTPijJKeUTtrUuUdeGlg70wdk5pW8WYuL28euBnyrVKAtWZSU8hPITJAG0xUuNuBgakVTXRIihCbfZ/hiMNs3L240K0hUc0tj3QOeZRO33eleebfq37RrG0VPmGm3e7ee5v1VjTtEbC9yV+K4i5dOredMrWZPQdEjyAgfCt3SUsdLC2GMZD7J8VAc4uNyolSE1FCF9SogggkEGQRuCNQR50hAcLEXBSpwvBOO4ZmAT7SjkNMroGo12SsdevlXnDC7YW1MJv1Z8btO/LUt+9VYn8eLmk8pJBIIIIMEHQg8wR1r0cEOFwbhVy+UqRbngntNusPytuHv7edUqkrQNf2a56kGFSNIEVGlpmvzGRTgbK57WMdwy7YbuLXW5dKkqUiUKCBGYPJ3M+EJB31I0FMpmSNOF2n3oh1jot1wRhNpguGpunYStTSXHnCBmlSQru084B0CeZqNK90smEJwsBdReEe05vE7xVobfK2sK7tRM5gkEkLTECUzzPSnS0xjbiukDr6pb9oWFnBcUC7U5EqSHWgNkgylbZ11TIOnRQHKupijracxTC4OR+RHMbuaA4sdcLXJdbxu0S8ye6u2TKCDCm3RqBPNCtNdviDWEYZ9g1uB+cTteBbxHBw+8iFPNqhlxqFuuAuKDfsqS6Ai6YOR9vorksD6qoJHxGsSdacJAew3aRcHiPvVQs9CtRTUqKEIoQihC8uuBKSpRASASSdgBqSaEJWWN0cSulYi7KbdkKTaJVoMn03iDqFKgHlpA1iaoukVcY2Cghzc62O2vJnjqfALvTR3PWO0Gn1Syx/EX8avIYbW4BIZbSNQjmo8hMSSTpoOVaPZGzWbNpsLveObjz4dw3ea4TS9Y6/kvT3CWLYYU3Xs7jRbOYOIKF5NIkhCleGJBkRB1qyEsT+ze65EWTn4G4vZxu2LazkuEpBcQhRBGujjahGhMbbEwfOBNCYnXGicDfIrGcScVYvgd1kddTcsLktF1KZUkRMqbCVBYkAzI1kV3jiilbkLFISQUt+JuIX8RfL76pVslI91CZkJSOmu+5qXHG1gsEiqaekRQhaLgTh/2+6ShQ+aQM7nmARCJ/eOnoFVS7d2l7DSlzffdk3v4+Hxsu8EeN9jotB2scR964LRs+BvV2Oa+SdtkiDpzV5VUdFNl9XH7XIO073e7ef5vgOa61ctzgG5L2tioaKEIoQihC1HZ5xD7FdDMQGXYQ5Ow3yLnyJI9FHpVD0h2b7bS3aLvZm3nxHj8QFIp5cDs9CrXtX4e7l8XLafm3vfjk5rJ9FCD6g9agdFdpddAaaQ9pmn+n+h9LJ9VHhdiGhWCrWqIihC+KE0IX6FtWGeIcGbZS7kcQlsKge46hIEKTzQT+h0qrJMMtyE8Ziy78Bdm7OFKNw673jwSRnPhQ2n6UCeY3KunLWkmqDJ2QMkoFkp+0nHflbEf7MC4lKUtMhIMuRKioAifeUR6JBqbAzqo+14phNyuVq3e4BdNKfbKA4mVIkKC25giUyMyTrAPTkahbSoYtpU7o94908D9DoV0ikMbrre486bdxnGLPxwlIfSNA6wdyZ+kIT6EAn3aymwKx0UjtnVGRucPJ29vccz396lVLAR1rfHuTVwvEG7llt5pWZtxIWk9QRO3I+XKtGQQbFRlKpEIoQihCw/aVfKcDWHsnx3OrpH0LdJ8ZP3jCPPxU2WpZSQuqH6N0HFx90fPuCUMLzhG9L7tTxdNuy1YMaDKM4BMpQmAhH4tz5J86pOjFE+onfXz5m5tzcdT4bu/kpFS8MaI2rV8JKYwTBE3paK1uIbcXHvLLhAQJOyQFJ/U7mtRJeabDdQxkLr1wX2ttXzqbd9ruXHDlQQcyFE7JJgEE7bRRLSFgxNN0B3FY7tSw04NiLN1ZHuu+C1gDUBYUO80OmRWdPh23iNKkU7+tYWvSEWKwvEePP4g+X7hWZR0AGiUJ5JSOQ/U86kMY1gs1NVZT0IoQvqUkkACSTAHUnYUhIAuUqb9qkYFhedQ/tDnLf51Q8KTrGVAGsfVPWvOZS7bm1cDT+G3/YDme927vHBWI/AivvPxShWsqJKiSSZJO5J3Jr0VrQ0ANFgFXLzTkiKEIoQihCDQhNvg68Ri2HOWbygXUJygmZgfsnPMhWh65dd6882vA/ZW0W1kI7Ljfx/M3xHxy0VjC4Sxlh1+7JWYjZLt3VtOCFoUUq/1HkRB+NbynqGVETZY9HC4++WigOaWmxUeu6aihCl4Xib1q4HWHVtLH0kmJHQjZQ8iCKa5ocLEIW7wG1xfiIFLt0r2ZBhajlSmdDl7tsJKzBnxDL58qjvMUGYGaXMpoWOF4Zw6wVqIQToXF+J1wgbJG/4UgDWoZdJO6yfkFAx1pjiTCi4wCHEFRaC9FIcToUKgkeJPr74PKnMvBJZyTULBdlGODx2Dw0VmLYV1/vGyOu6vgqs70q2cQW10WosHf8Ay74DyUukkv8Ahlbjs2uDY3L2GLJ7vV+0J5oJlaJ6pJnr75qxo6wVtM2f82j/APUN/jqFxezq3Fvl3JkV3TUUIXxRjU7UISpwjEUvKu8Vd9xWZLRnZhvQRO2ZQKvU1nekUj5Z4tnx65Ej+J2nk0+pUmmAAMp+x/dJXE79dw6t5z3nFFR8p1CR5AaD0rc0tOymhbCzRoA/r46qE5xc4kp6dmGP2uI4enD38pcbb7pTS4+cQB4VI5mBG2qSJ6Goc8bo342pQQRYrvhvZHZ212i5DjuRpQcQ0oiEqTqCV7kAiYNIat7m4bJcKW3bDxQ3iF4lLJzNW6VICuSlk+NSeqdEgHnlJ2ipdNEWNz1KYTdYSpKRFCEUIW77KeHu/fNw4JbZ92di5oR8EjX1IrJ9KtpmCEU0Z7T9f9P9Tl3XUulixOxHQKt7ReIfbLpQSfmWSUI10JBhS/idB5Adam9Hdm+x0oc4dt+Z5DcPDfzTKiXG+w0CrsK4bfuIIAQg7LckBX3RBKvgKviQFBkqGM5rTMcENJR84tRVzPupR+EGTOgAmdRpTce9RTVvJ7KDw5bI95lRGvurOkR7wJzAmTGkHUzpXEVbHOLW3POxscjodDpmnF09sRcPS47wi34ctVpkIhWYeFSlAFO2ip3zaeigfSIK6X2oROaMBBsd4I48LjyOV7ru64hxhxxC24W8F7c4HZUkwVoUdoOYA/U8W59SnymrHEogq3g55rOYrwlcMDMAHUjcomU/eQQFD4TtShwKlR1LHZaKLwzjKrK5beSTAMLA+kgnxCOsbeYFQtp0La2mdC7U+6eDtx+vJTIpMDg5bvtUwZLzSL9mCMqQ4R9JJ9xfqJynyjpWU6L1zoZXUE2RubciNR42v334qXVRhwEjUsK3SgIoQihC2HZfxX8m3gK1EMOwh0chr4XDP1STJ6FVcKiLrGZahKDYpm9ovZovE7hFww+lMpAUlwqUnyU3EhMjcCAYncmocFSI24SE4tvmr3CrG24dw5eZwlKMzi1HQuOEAAJE7mEpA8vU1zc508iUDCF+cflJYuDcJ8Lnel0RsCVFUemseYqxlgZLEYni7SLFNa4g3CbXEV531rbYrbD5y3IdAn6BMOtn8iCeQCqwOxS+h2g+glOTsv5hm0+PrcKfPaSMSDd9lNzD7xD7TbrZlDiUrSeoUJH6GtMRZRFIoQsn2n4ipmxU2gw7cqTbt+rhhR+CM5/KukZa0l7/AHWgk9wFykPAJbdqFym0sreybMZoBA0ltA1n1WUnzg1m+jUbqyvlrZBpc8bOccrdwuOWSlVNo4xGFM7KcRwgWhtbhTZdcVndFwkBClbJSkr8JyjbYyTWwqWyl2JunJQm23q64i7HbZ497ZuKtnPeSB4m53BEQpHqk6dK5x1bhk7NKW8Et+N7DF7JKW724dW05oIfUtC41ykEgnrqIqVC6J+bRn3JpBWMqQkRQhFCF3sLNb7iGmxK3FBKfU8z5Dc+QNcaidlPE6WQ9loufvidBzTmtLjYJr8WXIwuxasrYfPOjIMvvwR43IGpUToPXyrA7Ip37W2g6rn91pvyv+VvcBn4c7qfO8QxYR981Q8KcINAjv1ILqlZAjQhJBEgD6ShrJ2BBHnWj2xtl9KHMhYS4C5O4X08fvPRV8EXX2JNm7uJ+g+KYtrZISg6AoA1dkZlxrMmIGm4J8utYKeunkn64uOO+XL74eatWQRtj6sAYVXt2aErjJcoCZUlZHgRImSRrO+o2zb71cO21VyR3kdE8GwLCMznuHDvOdtFD9hha6zQ5p/UD9/BcrXASlGzGeQrPlOYknUZtxpI1BJk7U1m2Y2Th/4mHPsXGHS3u6Z+FuBT5KRz2EZXyzsb+ai3diUMocdWkmIUgJK0kQQmQoEGUFQIUI8e41nqyujnldDHGc82G+Eg3BOn5QQCLEuy55J1L2APLu/fcbvH0zXlh5JhJiToQEFGwModRqkAdPozvuTcu9op4WzUry8WHZJMg3XLXZHLvzzsNyr7RyvdHM0NzPa908vNdkvFU6ap3JIC25390qMb6T9H8rigqxVRCTLwvb1A17lX1MHUvwqj4h4RbuAVpIS8dQsCELJ2CwNidsw689qnByIahzMjopHZviBh7DLoHMM2RKtQUEeJAncbqHko9KxHSigdFK2vhy0vb9Q0d46d4HFaGjmbI3Dx+7JfcUYIqxuVsmSkaoUR7yCJB8yNjHMGtXsvaDa6mbMNd44Ea/UcrKPLH1bsKqqsFyRQhFCFteCuLMXQPZ7LO8ANGyjvA2OUExkT6mKjyxRHtPySgla1XZvi2JOBeJXYSgahIJWUnolACUJ05yT61w9oijHYCXCVa4v2SWjFhcBkLcuO7KkOOKkykhUJCQEiYy6CYNMbVuLxfRKW5LMdj+JJdaftFmRGdCT9RWiwPiQfxVlel1KY5Y6uMcieYzb6X8lMpHXBYVu+x66Ui3esXDLlm6Ub7tqlSD6TnA8gKv8Arm1DWzs0eAfqPNRrFpLTuW/pEJe8YK9oxa0Z+jbtLuFjkVLPdo+IKSfjVftmo6jZ0nF5DR8XegXSBuKUcs0tuJf/ADHHG7ceJCXG2Y5QPG6P+pJ9Kl9HYPZtmh5Fi67vkPQAptS7FJ3Lv21cOWlg5bi2b7vvUuFYzHLoUhMA7bqq4pZHvBxLiRZZjhzjO9sMoYfUGwZ7pXibP4TsPukV2fCx+oSA2XrjTi57FXUOPJSju0ZAlE5dyVK11k6D8IoiiEYsEE3WerqkRQhFCEz+yvBkMtOX78BMKDZI91CZzrB89U/hPWsL0prnzStoIczcX5k6N8NfHkp9LGADIVJsLRdzcKvHZDqjCBEBpiPAACCc6gZOo949CDpaGgbSUrYGkjeSNS7f4bu4DNUdXWGSQ5AhWDlohKVZTEAgukyoq10zcxJM/l1rtPFF1Lw4ZG5I+ffpbw5KPFLIZWkHMWA7lsD41RySdehV0+G/rHQ14+Oy251Pw/qtjqoOL2edSTmdMa5EEDYHUGJkyEmTEGp1FVCJrm4GZ/mcCbacDbK1xkT5rlLGXEG5y3C2f33qfZqJQnMkoPNJUFEfiBMjz/lUKYNDzhcCOIFvSwt3Lq3TNUt+kFSMw0yJCSQIkjUT1jlW46K9RaSx/Eub/wCnL5/JUG2Os7N/d+f9lXiybCoKElM5spEggwF+HnoAfjWkrYpJKZzISWutkQbZ7s9w3dyraeVrZQ6TMb7i6muYMkOJcYIShcAwBCd4jmZMAgnSBEazi6bpHVU8b4pxieDlfX+IO8Mwdb633XsuzoZS1zMm8vQhR7kdycrgASo5RPukkwIO0K08PInzrXbP2pBXMDo3DFvbfMfC9uIyVLU0csDiCLjjuVNxHhiiUOtSH2lJLKxuddWlc8pBV+vxnSxMnidFILtcLH6/e9NpqgxOuNF74vsU4th6LplCu+bBIRz3yutkdQQSPu+dYTZM79kbRdSTHsk2J8Oy7xvY9/JaWUCaIPalCDXoqrkUIRQha7sqxcWmJsFRIQ4Syr8eiJ/Hk9Na4VDMUZSjVPfF8det8RtGVJR7NcJWjPBzJeSCoCc0QUiAI351WtYHMJ3j4J5NioWC3bjOL3lo4pSm3W0XTOdROUaNuIE/RzQQBEa054BiDh3IGtkpjbDCcfLY8DRdIHTu3RKR6JUQPwVy2xD7Xsx4GZAuO9v9Lp0DsEgW8wxw2uPI2CL23UmOrjXik/hEfiNUvR6fraAx72O9HZ/EFd6ltpL8Uz6uFwS0sHQ7iOJXBOiFpYHkG0Ar/wCYms50okOCCnG+7vEnCPgVJpBm5yxnYs0LrFnrgp0Sh10fuqcWI+OUrFbGSPqKZkXAAeQUO+J10y73tGwtL7lu+5lW2soVnbUUyN4UEkb9Yrg2nkIxAJS4KrxfhnArph19tLByIW4VW7mWMoKjIQqOXMV0bLO1wBv4pCG7l+fAas0xFCEUIVrwvgir+5QwDAPiWofRQPeI89QB5kVXbUr20NM6Y66AcSdPqeS6RRl7sKa/Elwlbjdi1+zaCFvJEQUj9k0emZQCj+6POsp0XoHSPdXTZ5nD3/md8u+6ftOo6uPq2712caIjL753PLzJ8hy+ArbX4rNrlfGEQQoZT4Y8WY6xPPfxGY2qPUhvVOLtADy3LtT36xtt5HxWpsrhtaUlCwoESDOpnWSN5ryCaKSNxbI2xGRC2TXBwuCuiJKlHkIAHnuf5p/KmGwaE5enFEAkCSBoOvlQwAuAJsOPDn4JDkMlFwt4Ostqge6AR0UBBGuxBkVJrInU9Q9gOhyPEbiORGYTInCRgNvD4jwUPFMNCU52kkrB0TmgEHQpE6CTl8hA2E1d7K6QVEcrWVD7x78rnvva5t656lQKrZ0T2OLG2d9+GakYc6kshKhl0KcpkEgaTB8QnfrVVtFtqx7o34xe4dre+eoyy04KXTE9S0OFjbRQcUvxHdFtS1kFBURASFAgK11MxsBy8qsNj7MfPM2QPDW4gbXzOGxIAHDjuXGsqRGwi1zbwz0v3qrs0mcjis6gmQYIATtGuhUOv8q9ApppZMXWMLbEgHLO2/x4LNzxsbYscDfdw5Ljhl/7Hehtf7K7OqjoEPJT4T0+cSIj6w051R9J9m+0U/tLPeZqOLb/APzr3XVpsmpt+GVge0Ph0WN14Ewy7Km/KIzp9ASI8lDpU/o9tM1tL2zd7cnfI+IGfMFSaiLA7LQrL1fKOihC+oWUkKSYUCCD0I1B/OkQmpxt2lW95a2waQ57W0tp5KyIQ06kjMDPvgjMNNNRrUOKmc1xvonE3CxdzxJf3902pT6i+T3TZTDYT3hylIKQIBmJMmpAjYxpyySI4u4Wu8MU0q5KSt3MpJSsrMoKZzEgayodaSN7JQWjTTzRYhMnjC5AVhmIIPgbuGyT/u3cub9B+tefdHHOhqJqV2pHqw/1KsKntMDx93TgrUqIk/YvZMNvnxop1d24deZWtI19AKzO1LzbaiiOg6oeGTj8SpUNmwOI5/RKPBcauLJWe2eW0ogAlMQRyBBBB+Ir0J7A/Jwuq9WdjwziOIuqWi3dWtxRcU4pPdpJUZKsysqdSSYHwFMMkbBYlKrjiDszuMPs13T7qAoFCQ23JkKUEnMrTSDsJmubKlr34QEFpWGqSkRQhBNCE3eE7VGD4cu7eB7xwBRSRB10bb6gkmT6mdq862rM/a+0W0sJ7LbgHd/E76d2WqsYQIY8btVA4Al0O3DmrjrhUVHfoAPIeID1it4yFkETYoxZoFh989Ss7WyF8ma1LIklUb6D0H+p1/KnHgoa+LSVqyj7oHVSvPlA1+NRaydtPTvlduB/t4ldqeMyStaN5WgtLNDaEoGoSIBVqY9a8kmnfK8vdqdbLZNaGiwXlm2SpMkamToSN9tj0ih0hDsilsuybcDbN/iV/rTC8n+wS2UVq2QloGFHw5iAVSTEmADqSa7Oke+WxI4XNrAaDwCYAA1Vbl0oaLbyoX7sg5wDsRKiZBKZECKvxs2lkivTzF8rbXFuwT34QADmASbFQBVTNf8AiMs06Z9ryubnkBkrWzxFhxKloWmB7x2joTIBjoedUdRQ1MDmslYQToOP3vGo3qbHNG8EtINlCx9tIGokuEJGsZSNlAiDI156kgc6sdhxVE046g2LATf5Z5drIZ6a7lHrXxMj/E0OX33aqtQxkQIklMnUySDuCfT9QK9JgDmsAebnf3/fostK5rnktFhuVPx5b57RagfEnKpJHkoGU+YAOvQn1ruzM2KfTuwyBd2VJx7DCFZPaUTsYyuCcp8krTuNtT0rzx4dsLaYLb9UfVp1HMtPw5rUC08XNKF5pSFKSoEKSSlQO4IMEfA16Kx7XtD2m4IuDyOiriLGxXinpEUITG7POzRGKW3tC7hTYC1IKEJBIyxzPUEHaos9QY3WASgXW4w/sXtGXEOe0XJU2tKxq2BKSFCfm9pFRnVbyLWCfhUL/wAQtlmt7V76jqkfBaZ/m2KdROzISPVFiBLvDiCN0No+GRYT/lWOYOq6QOb+ou/9m3U09qnTI/2uHn+n+laRRUvLbw8OK/4S/wBXSKz0/a6SgfxN9IwpLMqXz+Kndg2EWzrDzrjTS3kvQlSkhSkpyIOk7ak6ithWPcCADlZQ2gFMTE7+/RcNIatW126lpC3e+8SE81FspG2uxVUVrWFpJOfcluUqO3bHn/avYw5Fv3TbhbhOqsytSqM3JOkxpUyjY3Ditmmu1SrqamooQtZ2ccPe23QUtMsswtXQqnwIPWYJPkPOs/0j2n7HS4WHtvyHIbz4aDmeSkU0WN2egUztV4hNxcezoJ7tgkK6Kc5nzCRoPPNUXotswU9P7Q4dp+nJv9dTysn1UuJ2EaBajALTurJgJ0UUAnzz+I69RMj0rSk3cs5K7FISrppYI02GnpHI0wrku2CftAeSkqXrvJIj9DHwFZfpa4ika3i8egKt9jtHXOPL5hXN24UoWoCSEkgdTGg/OsBE0OeGk2BIz+a0TjYXC9t7D0G+9NcLEhKvYpELlbe4n7o/lTn+8e9INFHuLYqebWACEgyTuOkD4n8qnQVTGUU0BJu4sI4ZE3uuEkRdMx+4A+ttFBsMJ1hSU92hSghMkzroVT0TlA33Pxl1O1CW4mOcZHAY3ZC1hazbZ5/mOV7DJMjpgDYgYQch63PduG5cMTf75RykFKNhBHj3knmPdjSOe+2l6LUPVQmd17uy1ysOXG99f71O16gueIxoM1z70Zcx0ETWqtuVMoyGgoKBGgBSAeQUPWNjHkNOtOKXRLDgDiI2FwlSjDLkJd56cleqST8Caq9vbMFdTENHbbct+Y8fjZaOCXq3ct60Pazw+G3E3jYHdukJXH1yCQvzzDn1HnVT0U2kZGGjkvibmO7ePA+ncutXFY4xvS9rYKGihCuMJ4qvLRstW9wtptSiopTl94gAmSJGgHPlXN0THG7glXO64kvXQQu8uVTyLy4/LNH6UojYNw8kLbca9obF/hjVqEPd+nuVLWoJCMyRC4OfMZOaNKjxU7mSF2Vs0XyspWDpzcOOjoh/9HFKrFVvZ6RNPNn+0BT4/wDLnxWN+U3vtV/nWnwqItu0J4cV/wAJR/J0mszKbdJR/qb/APzClM/yvn8Uq7S6cZUFtLW2sbKQopV+YM1viARYqAmFw/2yXtvpchNyiABJDax+JKSFfEfGoz6RjvdyTg4qb2m8bWWKWLZY/bB1OZKkwtAg6ZoIKSehptPC+N5vokc66VdTEi9tNlakpSJUohKQOZJgD4mmve1jS5xsBmTyCUC+QTdvnE4FhiUIj2hzSZ1LpT41jTUIG3LQda86ha7bm1C99+rb/tByHe768FYuPURWGqT5r0YZaKuTowBwO29sobBpP5pSEH/urk7IlUsos8jmp103IMaE+GR5mPjvSArmvTd33CkKUmU+6VJ+jOgOXpMDfSapdvUb6ujLI/eBBA4219DdT9mzNinu7QghX1zcJEAmJUneROvU15kxjjmOBWqJUgGa5pV9AoQuVt7ifuj+VOf7x70g0XsqA3ptrpVHYuEkqAM68pPIcx5zXV7HAAlICs81OZwoAShSypJPnGsSdJBO432FeqbIjkjoo2y+8Bn8r87W+ayNc9rp3Fun380WzY1nVSSRJ/MQNhoRVkVEXp5wJJn6hPwTv/1ChCQ7ew9K7lXybXAmJIxKxcsH1fOIQUpMCe7gBCh5oMD/AA9a8+25SybNrm10I7JN/wCbUg8na+fBT4HiRhjcllitgu2ecZX7zaiknr0UPIiD8a3NJUsqYGTM0cL/AFHgclBe0tcWlRKkJqaPZLfYU3bPJv8A2bOXpSHkJUcmROxUk6Zp/WodSJcQLLpwtvW2Fzw0rlh3+Bsf5VHtUc07srJdp7WDCyzWPsnf94gDuVJzZZ8WiTt8K70/XYu3eya625csDMcOvH/d3H6rUKxdfn0hZ3s+AU+P/LnxWE7tX1T+RrU3UNM1q1/8numQB837UiE7DI6vQeUCsnXOwbejfxMX+1oUuMf/AJyO9UPZLwrYYg1cKuwSppaf7woSEKTpMEc0r1rc1MkjCA1QRbemnwxg2DpURZItXFtgZlIKXVJ5DMuSQTB3OsGocj5fzX+CcAFQduWJWyLH2YrSH1KbWhsbwFaqIHupjMJO50FdKRrseLckckFVmmJidkuABa1XjoGRuUtzp4o8S+kJSSPUnpWN6V7SLWCjj951i7u3DvJz7rcVNpIrnGVmuN8f9vulOA/No8DX3QT4o6qOvpHSrrYmzvYaUMPvHN3fw8NO+64TydY++5UFXC4pndn15NskE6JKknyOaRPllKR8BXN4VXVNtIVqXhJR96T8En/OKYN6jL27EGRIgyImR0jn6UiFIssQAW0xoNwBOvhBj1SfDHmDXnu2dkvjknqN1wQLahxzI/0m9+8LT0NWHMjZyIPePqNPFXSmwdwD8KzAcQrNczZtndCfyp4leNCUlgVztLRsITCE+6OXlSyyvxG53oaBZDt002cpIkRIAkidQSAJAMHU13p6GqqReJjnDju89Fzknij99wCg39wF5wkykhsKHkSsH4HwD8/OrrY1AY62IVTC33i24tci1vLM+XEKDW1AdTvMTgdL2zyKjV6IswvCRqfgT/L/ACoQqbim97phxYHuoI15qJCUgeiiDPl+T2BdIm4ngJPAV1V0rHh/F12dw2+ifCfEkGMyD7yfiP1ioW0KJlZTugdvGR4HcfD4J0byxwcEw+0zCUXls3iDEmEJzaaqaVqCehQSSfInpWO6NVj6SqfQTZXJtno4ZW54rZc7W1U2pYHtEjUq63yr0yuzHs0GIo9puVKSxJCEJ0U5GhVm5JCpGmpKTtziVFT1Zwt1Tmi63d72N4ctBDfetrjRYcKoPmlUg+lRhVyA5p2FJXi/hh7DLgsvQdMyHACEuJ6idiNiOX5VYRSCRtwmHJbhwdzw3H129PxuZv8AOsC89Z0hJ4H/AGtt8lPGVP8AfFb3/ZE/+01pFEVdZWoTc4nbH6Txcj919tJPwzZqzPSUFk0FQOFvFrr/AAIUulsQ5v3n/ZKXgbhD5RvTaOL7vuwpThAk+BQQpKZ0zSdz0O9b19QOqErcwbEeIuoOHOy/RtjgKbS2DFkG2IAAUpGf1UoBSSpR6k79dqrDJidd+afbLJYbHOyS2KLi4cuLl18oWvO4tABWEnKTCBpIGk7CpDKp2TQBZNLUkcFw5d282y37zhAn6o3Uo+SRJ+FSa2qZSQPmfo0eZ3DxOSRjS9wATL7RcTRYWjVhbkJKkgKgahoAgnyUtXP73rWI6PUj6+sfXTi4BuP9W7waPkp1Q8RsEbUqa9AVeihC1vZxiSW31MrOjwhPTMOR9Rp8AKY8ZKJWMu3ENyZBSUqEapg6cxtseY8t656qtXVtwK2/LmPUHUfGkshR7huFpI31V01EAGRtvE/6aV9fAHN62xdhyLdbtNsQtvNhcWzuN6l0spBwXtfQ8CNDf4rQYZed6nWMw3jn0I9f0MivOdrbOdRTYRmw5tdxH1H0O9aWkqROy+jhqOBU0VVqUs13qnB4iYGiU7ARpPUkxMn4RXpmxtl08MDZcN3PFyTzzsAdB8Vl6+sldIWA2AO76r6lAGw5R8OlXbY2MvhAF9VXue52puuLz+UlIUJUkjLuSOoSNZG4ioG0YKd/VyTPDSxwIN7b8x42spVI+UYmsbiDhYj74LgpakDMJgqICSCnN0glJJO+3IeVSIq2nkJAkYbXOThoOOe7jpvXN9PI212uGm7f9+KFOrUSAmPCJMjlOnUa6bTvoDXaCeOZmNmY42IvzF7XHAjI8UySJ0Zwu1++HwWJ7Q8TJQwyISSjO6gcicpSkj1k/AVJYNVKpI8y7yWHp6nIoQmT2T48DnsXvEhYJbnbbxtmTsRqB97yrE9K9nEYa6LIiwd/8u8ND4KdSyf9srIcY4CbC5W0Ae7PiaUfpIPmOYMpPp51otj7RFfStlNsWjhwP9Rmo00fVusnZYWSr3h1tqzcDalMJAMxqlQ7xJI1E5VpJ86HHDOS7imgdlKvsts75y8bVZlYQhaC8oKhsIJ1CgTCiUhUCCam1BYG9rwTG8lqv/ESsd7Zge8EPEjyJbj9Qa4UOhunuUziaxCLbD8P3Lj9u0fuoIzn/OsLsRzqnaEtUeDj+45el1Pn7MQanFWqUNYLiJAYxZpfK6t1Nj77Ss+vqhZ/w1UdIITLQYh+RwPgeyfXCu1M60luKUmN3j2D4s87bkBRKlpKhIKXRmIjyVIH3RV3sSZtXs6PFuGE/wAuQ9LFcZ24ZCo172jYo9Oa7WB0QlCI8pSkH9atBTxDcuVys/e4i89+1edc/wCI4pX/AFE11DQNAkTM7N8LRY2rl/ceHMklMj3WxzHPMs/pl61gekdW+tq2UEGdj5uPyaPmrCmYGMMjkt8axNd2+484TK1EgH6KfopHkBAra0VIykgbCzQDzO8+JUJ7y9xcVCqUmIoQvTbhSQpJhSSCCNwRqD+dCCARYps8NY+LxtCjo4lWVwfCAR5ElJj/AErkW2VRNEY3WV+tsHca9ef5jWmXXFcshCx4pEK0ImNU89D+c0u5C9sLW2pJCUwD9ExoT4tIjaTvvVZtaibVUj4mi7rdnTUaWO7h3ZKXR1HVTB5OW9XrF5ngpQojrKP6pry6amdC4skyI3EH6f0WsZIHi7cwqBS1ogFtZkSCIIIO0eLfqPI16VszadLJTNu8AsFiCbaZXz3H+mqzFZRytmJAJBNxYcV7cacyZyMkqygHf1Iyn97TTao3+MGorm01KQW6l1r94FyOWeea6ihbFTmWYG+4fDRcDbhS5nlrHPbrMbcorRANFyBmqzEbWK8OWzbYUpWqd4idtfvHlp5bVydhbdzrZ9w8Of2F0a577Nbe/j9hc8ZvEWzDjjwKQBlDYMKUSNBKfdHiG2u9UDtrvq5m01Bv1fYWAGtgdchvtyGhVpDs4MHWT58vqUmru6W8tTizKlGSfhAHoAAPhWrAsLJzWhosFxpUqKELpbPqbWlaDlWghST0I1BrnLGyVhjeLgixHIpQSDcJt8QMJxrDE3DSR36BmCQdQQfnG556AkT+71rz2gkdsbaZp5T2DkTbUH3XeevjwVjIBNFiGqwPDfGd3YNuNNLBacSoFtQkJKhGdPNKhoehjUV6DJCx5uVXKz4C7QFYQy62i3S6XFhWdSymISEhMBJnYmZG9Mmg603JSg2UG1unsYxNpT6pU44CYGiEJleVI5JABHXrJNRdpTijoZJG7hl3nIepTom4ngJsNtC5xy1TB/sjDryjylyG0j15/Csn0aiLKaST9RA/aD/yUuqddwHBMytAoyyXaVan2VNykeK0cS/+AaOj+GVH4CkdEJo3wn84I8Tp5GxQDYg8EsO2KwCk292gyD82fMKBWg/oofEVS9EKhzHy0jxmM/EZOHw8lIrGggPCWNblQVoOCOHzf3SUEHuk+J0/u8k/iIj8zyqn23tIUNKXj3zk3v4/y6+QXaCLrHW3LT9rfEOZQsm/dRlU7HM7pREchlV8R0qj6J7Ns01smpuG9293jmPPiu9XL+QJcVtFCRQhFCEUIUvDMRXbrztncQoclCZg9NQCCNQRQmSRh4sU2OH8cTdNhSDmUIzo+k2Ty1jMJ56SOpri5tlUyxGM2KsS8C4kA6+IEbHkdj6UlslzUmkQvOXUHUEcwSD+Y5eVcZ6eKdmCVocOBF/vvT45XxnEw2K92905kT4z7o6dPTX41Vu6O7OJP4ev8TvTNTP8TqR+b0H0Xt24KwM6W15TIlPOI6kD8jUBvRdkZJhme24tu9bWJHLJSTtcutjjB+/FV17envCspSnwITqfdhSiqANxCgdwal7EoZaKN0TozcuJxXba1ha+d7jPKxF99s1yr546gh4doNLG9/h6qS/iDdmwbh8hMp0JT4zpPdoR1JnUx5iBWcr5aja1Z1EWYabWB7Ovvk/3y0N1bUkLKWLEdTx17kneJOIHL5zMoZUgkpRMwTuSfpKPXkAANBW32bsyOhjwtzJ1PwAG4cuOZzXCSUvN1UVZLkihCKEIoQtn2YcRey3IZWYafIGv0V7JPxMJPqOlZnpPsz2qm65g7bPVu/y181KpZcLrHQr52m8OeyXHetphl7Ufuua5k/H3viRypejW1Pa6fqpD22erdx8NPI70VMWB1xoVja0qipjdjeFhTr1yr+7AbT6q8Sj8AAPxGsZ0wqy2OOmH5jiPhkB4knyU2jZmXJi9lLXf+14gR/8AFO5Wp+xa8CTtpKs35Cp1JTezU7ITq0Z95zPqVye7G4uW/rumrw80FpKVAFKgQQdiDoR+VCEq0YP31rc4a6ZWwS2hR1OT37df+HKJ6pUKy+0nHZ+02VjNHZnv0ePHXxClw/iRFh3fY+iRzrakEpUCFJJSpPMKBgj1nSvRGPa9oe03BFweR3qvItkU38PaGBYYpxaR7QuCRIkuK0Sn7qBqfRXWvOqh7tubUEbT+GND/CNT3u3eCsWjqIrnVKB11S1FSiVKUSSTuSdzXorGNY0NaLAaBVxN15pyRFCEUIRQhFCF1trlbSgttRQobKSYP/8APLahI5ocLFbXDePgoJTdNgwZzoEjmDKD5HkfhTMHBQZKP9BWusMVtnyO5fSTvlC9fig6j8qYQRqFEdG9vvBWYQep/T/Smpi5sIOROp90dOnpSnVChXWIMs/t3Q2TslTgE+YAgmgXIyCeGOd7ousrecfNtKUbdrOqfCpYhA28RT7yiI0BiNTryg19BJWWjc/DH+a3vO5X0A878Ms7SjjEPbcLu3cv6rF4rij104XH1laz12SOiRsB5CplJRw0kfVwtsPjzJ3lSXvc83codSUxFCEUIRQhFCEUiE38EuU45hq2HSn2hGk8woatuAbgHY+iq86rYnbE2m2aMHqzn4H3m+Go8FZMInjLTqlK9brQ4psjxpWUFI18QOUgdddK9CZKx8YlB7JF78rXv5KuIINk4l2bmH4Y1aNR7VcENJg/3rh8ap+qgE68gBXnMThtXaxmI7Az/lbk0eJt6qyP4MNt6a2C4ai0YaYb9xpCUDzgRJ8zv8a1pNzdQlNpEIoQsZxvbezvNX6R4QAxcf8ACUqUL/A5z+qtXSoW0qP2yldEPeHab3gaeIy77J8T8D8W7esNxHgdpa3yL5+QyqVKASpSS9pkMJSdCJOukpHWqTZ9fWVVC6ggzeNMwDg3jMjTIZZ2KkyRsbJ1h0+a64rxbg13l7895lnLmad0nf6PkKZS7G23S36gYb62cz6odNA/3lX/ACjw99mj+C7/AE1M9l6SfqP72fVNx03D0KPlHh77NH8F3+mj2XpJ+o/vZ9UY6bh6FHyjw99mj+C7/TR7L0k/Uf3s+qMdNw9Cj5R4e+zR/Bd/po9l6SfqP72fVGOm4ehR8o8PfZo/gu/00ey9JP1H97PqjHTcPRHyjw99mj+C7/TR7L0k/Uf3s+qMdNw9Cj5R4e+zR/Bd/po9l6SfqP72fVGOm4ehR8o8PfZo/gu/00ey9JP1H97PqjHTcPRHyjw79mj+C7/TR7L0k/Uf3s+qMdNw9CpDXEGBoEJlI6BDw/kKT2XpJ+o/uZ9UwikP5R5L6viLAyIJJHQoe/0o9k6SfqP7mfVFqT9I8lG+UeHvs0fwXf6aX2XpJ+o/vZ9U/HTcPRHyjw99mj+C7/TR7L0k/Uf3s+qMdNw9Cj5R4e+zR/Bd/po9l6SfqP72fVGOm4ehR8o8PfZo/gu/00ey9JP1H97PqjHTcPQo+UeHvs0fwXf6aPZekn6j+9n1RjpuHoUfKPD32aP4Lv8ATR7L0k/Uf3s+qMdNw9Cj5R4e+zR/Bd/po9l6SfqP72fVGOm4ehR8o8PfZo/gu/00ey9JP1H97PqjHTcPQo+UeHvs0fwXf6aPZekn6j+9n1RjpuHoVNwvifBLVRUxDaiIJS07qN4PhqNU7J27VNDZ+0BpdzPqnNmgb7q6Yfh1piV+m+YUVIbEOAoUkKdAAbPiSJhJJMbFKK5z1Nbs6gNBMLF2mYNmm+IZHK505FyVrWSSdYPsrR8I24v79y8IBZtMzFufrOEDvnAeYGiARoZV0q32NRmlpRi959if/keRue9cJ5MbstAmHVquKKEIoQuN5aoebW24kKQtJSpJ2KSII/KlBtmhLNGGgh3C7vxBCR3Kzu6zshz76DCVeYnY1ltrQSUFS2vpssRN+AcdR3Oz9QpcLhI3q3ff9klMZwty0eWy77yDvyUOSh5Ef5jlW8oqyOrgbNHofQ7we5QXsLHYSoVSkxFCEUIRQhFCEUIRQhFCEUIRQhFCEUIRQhFCEUIRQhFCEUIRQhFCFKwvD3Ll1DLQlazA8upPkBJ+FR6qpjpoXTSHIfdvFOa0uNgnHd2ptGGMMsdbh+U5tfAnd24V0A1084G0V57QxybVrXVc/ug+H8LPAa+uZVhIREwMbr95pm8P4O3Y27VuyIQ2nKJiTzKjAjMokk+ZNa0kk3KhqwpEIoQihCKEKg4vwJV22FMkIuWSVMLO0/SQr/drGhHoeQpskccrDHKLtOo+Y5jUHilBINxql3xPgqMYtu8QnJdM5kZVHVKgfGyuPPY+YOxNZehqpdh1hhmzjdbPiNzx8xytuClva2oZibqPuyTTjZSSlQIUDBB0II3Br0ZrmuaHNNwdCq45LzTkiKELS8NcCX2IILjDQ7vWFrUEpURuE8z6xHnXGSdjDYlKBdVeN4Hc2Swi5ZU0oiRmggjqFJJB+Bp7HteLtKFXU9IihCKEIoQihCKEIoQihCKEIoQpWGYa9dOBphtTjiphKd9NSddAPM01zg0XKVSOIcEdsH1W72XvEhJVlMgZkhQEkDWDrSMeHtxBCraekRQhekIKiAASSQABuSdAB5zTXODQSdAlTf4VwZGDWq7m5EvqEZU6nUjI0nqomJjmegmvOtqVz9sVbaan9wHL5uPIDTlzNlYxMELMTtfvJbzgbh9bWe7ugPa7iMw37lse4yk+QgqI3V1gGtLBBHTxNhi91vqd5Pf6Cw3KI5xc4uK1tdEiKEIoQihCKEIoQspxRgSw57Zapl4AB5kGBcIG3kHU/RJ3906QRFrqOOsh6p+R/K7gfod48dQnRvLHYgl7xhwy1ijXtdpHfgQpOxXl3QsfRdG2onQAxuKTZW1Jtkzex1Y7Hwv+YcWnlzIzuFJlibM3GzX79UpHEFJKVAhQJBBEEEaEEciDXoLXBwDmm4Oh5Kv0Vlw/w+/frW3bpClobU4RMSAQIH7xJEAxPWkfI1gu5C/QPA1yp7CkMMK7i6ZZDKkuJ8TToTAK0HWD72o1BqrlFpLnMFPGipcYv27/AAm5ZxDu0X1u26taIyqStElt1sHUpUMmqdDnI5xXVjSyUFmhTSbhKfAOCby+t13FuhK0oXkKc0LUQAo5QRBiQN96mvmYx2FySyz77Sm1KQsFKkkpUk6FKgYII6gyK6DNIvFKhFCEUIRQhFCEUIUiwsHbhWRlpx1XNLaCoj1CQYHrSEhouULa8BdnJv3FB99LPdqIXbg/2jTTxIPuJn6Ws/rUeaowDsi/PclAut1wDwNcYRia5Pe27rC0pdSCIIU2oBwbJMBUQSD5bVGmnbJHzunAWKX3bN/83f8Autf/AI01Kpf+kE12qxNSEi+oSVEAAkkgAASSToAANyaa5waCSbAJU1+DuFmsNaN9ekJWkSArZoHSNd3Dt5TArAbZ2xJtGX2KjzadT+r6NH9TkrCGERjG9bThLBHbx5N/eIKEpH9ktlf3YP8AfOD7U8h9EHrta7P2fHRRYG5uPvO48hyHqc+Q4SSGQ3W+qcuaKEIoQihCKEIoQihCKELJcScOuJWbqyA70x3zBMIuB16JeA2XsdArSCIlbQw1keCTIj3Xbx9RxHlYp7JHMNwsLxBw5bYuhTrHzV0mQsKGVWYaZHkxIIiAr+Yqio9o1exZRBUC8Z8Rbiw/EedipL42TjE3X71WW4DxVWBYifbELQhaFNLMEiMwIcT9ZII3E6KNbds0VdAHwOBH3keB5FQC0sd2gnBhvDyVYicStrwraeRldbCgtC4TCMqkmABvBnUmDqajuk7HVuGYSgZ3S47f37ddywluFXKUEOZdfCT82kx9KcxjeFDqKl0YcGknRNdqmDh7aMDwWfpNslap+k6vWP8AGoJA6AVFN5pfvRO0CW/Yxw2L+4uLi6Ql5tKSlXeJCs7qyFFUEbgBRn98VLqpMDQ1uX0TWi5UfHOGrN/HU2NslTTPuu5DssJUpWTNIAjIIiN6VkjhDjdqktnZaO/7C0z8zeKA6ONhX6pUn+Vcm1vFqdhKxHGXZ1d4YjvXChxnME94jN4Z2K0x4ROkydSBzqRFUNkNhqmkWXvFezS8trQ3ilMLaCUr+bUpRKFR4tUAQAQfSaG1DHOw53QQdVZdnHZonFGDcOvrbQHFICUJEnKBKsypA1JERypk9T1ZwgIAurfsk4Wwy9VclaFPKZdKUB0+EtEnu1lIABUcqp3GmwmmVMsjALZXStF1ubrHBZqVaYfhrq1pMeBoNW4JAOYuRlO4mKjBmPtPd9Ut7aBJjjw3triSn3gm3uVhLoNuowARkkK3k5SFDY68jU+HA6OwzHNNOq33Zt2qOXDrdrehOZfhbfEJlQBMOCYkxAKYkwI1qNPShoxN8k4O4qq7euHC283epkpdhtzolSR4I+8kK+KfOn0clwWcEjhmllhuHu3LgaZQVrPIchMSo8kiRJOldamqipozLM6zR92HE8ghrS42CauA8M22Dti5u1Bb+mXScqvqsp3UszE/y1rA1+1ara8ns1KLM+I4vO4cviVYRxMhGJ+v3otdw9w29dupu79ORCSDb2hMhHMOvclO9E7Jjrtc7P2dFRMs3Nx1d8hwHx38BHklLzyW9qeuaKEIoQihCKEIoQihCKEIoQihCz/EPC6LlQeaUWLlIhLqR7w+o6mQHEeR1HIiuc0Mc8Zjlbdp9OYO48/O4yStJabhY3FWm34tMTZS26Z7tYnu1mPeYdI0V+4qFdQRWXloazZcntFG4lm/jbg5u8cxl3FS2yMlGF+v3osLjnBl9h2ZVk6+pk6nulqSsfeQgjN6pHqBWi2b0lpasBlRZj+funuJ07j4EqPLSuZm3MeqxVldd2+h1YKsjqVrB1UrKoKIM8zHOtMRibYKKv0bxtg3y7h6BavpAKkupVMoXAPhVlkj3p5wUjSquJ/Uv7QXQi4yXvhzC28BwxXeKBLaVOuqGylxsmYJGgSOZ0pHuM0mSBkEqOxxS7nGO+cOZeR51ZPNSoH81fpU2qs2Kw5JrdU2eMuEDiDza03r1spCYCWlROsyYIM/6VCjlwC2EFOIuVT9tGMptsONscy3H8qAopMQkhSlFUZc0J2mZVMQDT6VmKTFwSO0svnZFiScQwtVq9Ci0FMKHVpQ8Gnkk5fw+tLUtLJcQ70NzFlYYHZqwXBnQrVbCbhYJ+mcyyg+ivD+dMeRLKLb7IFw1KvsQxc22IpaJ8FwgtkfvJGZB/RQ/FU2rZijvwSNOadnEjuI520WLdvlUDndeUr5s8oQnVUjbzGtVzBHa7rp5vuS47TOB3haLvbm7XcXLQSIyoQ3kz+IJSEzoFE78ql08wx4WiwKYRvKTqSQREgyIjeeUec1O701MW04cxHGXA9iDriGx7oUAFdPm2ohGw1IBOm+9ZfaPSOkowWU9nv5e6O87+4HvIUqKmc/N2Q9VqrFbFl/Y8OZ7+6gZgOWh+cuHYypEjaQdQABIrOspK3a0nX1LiGbu7gxvzOXEkqSXxwjC3X71Wt4b4MDTgurxYuLvXKqPm2AdSllB2jbOfEY5SRWnp6eKnj6uIWHqeZO8+nABRHOLjcrW12TUUIRQhFCEUIRQhFCEUIRQhFCEUIRQhRcSw5q5bLTzaXG1bpWJHkdeY5HlSgkG4Qso/wvc2mtm53rQ/8Apn1GR/w3yCr0SufvCqmt2PTVV3Wwu4jQ97dPEWPG67RzuZzCyuMWVherDd4yq1ujISHB3bh5ShYlt0TtqoeVVbGbX2VcxHFGMzbtN8Qe03mQB3rsTDLrkVTjgrEcOJcw27VG/dzlKvVJlpR23Aq1pellNNZtVHh5jMf8h4XXF9G4ZtKy/GeIYs6EpxAvZAZAKUhuep7oZCfM7cq0VFWUU/8Al3tJ9fI5qM+N7feCm9kvFdrhr7zlxnhaEoSUJzRqSqdZHLaakVMTpAAE0Gy+cbcUt3OLourdxXdo7kBcKSYSqVaEA8z60RRFsWE6oOZutd20cS2d7Yspt7hp1YuEqKUqBUE924Ccu8SUj4iuFJG5rzcbk5xWL7KuJEYffhbqsrLiC24qdE7KSsjnBTHkFGpFRGXssNU0GxW/7UeP7K4w91i2uA444UphKVRlzAqOYpjYdai08D2vDnBOc4HRJWxvVW7rbqCAttaVpJ2zJIIny0qwLcQsmJpP9pOL4hpY2waSN1JAWf8AG4AgekVUzy0VJ/mJADw3+QuV1a17/dChscAX16Q5iF0oTrlKi4ofrkT8JAqlqultNFdtMzFzPZH1Pou7KNx94q6w63w3Dl91btqubsfRQnvXuUmYytjXX3RVQ/8Axfa1i84Yz/K3y1dy1Xb8GHTM+q0ttw3fX2t257Iyd7dlQU6odHHohPojkd6tKLYtNTdpwxu4nQdzdPO/guMk7nZaBbDBsHYs2w3btpbR0G6j1Uo6qV5kk1bk3XFT6RCKEIoQihCKEIoQihCKEIoQihCKEIoQihCKEIoQo99YtPoLbzaHEHdK0hQPwNKDbMIWYc4GS1rZ3Dtv/u1HvWf4azKfwqTUSqoaaq/6rATxGTvMa+N09kjmaFQTa4mzIcYauU/Wt15FR5tvEJ/JdUtT0aidnA8jk7P1Fj/6nvXdtUfzBUOIKslE+14c61yK3bXwj/7rYUP1rkNnbYph+DLfkHn4Osl62F2o9FSKwHAF7XCE+QuCP0WZqQ3aXSBmRjJ/kv8ABJ1VPx9V5/2TwQ7Xg/8AUt/5in/4zt4f9g/+N6TqYP1eoQeE8EG94P8A1Lf+Qo/xnbp/7B/8b0dTB+r1C9JwHAEaquEK9bkn/oINMdtLpA/IRkfyW+IS9VTjf6q3sLmwQf7Hh7rxGmdm1JGn+8WAP1qOdn7YqReaWw4F5+Dbp3WQt0Hor7ucUf0ZtWrZP17lwKMeTTJP6qFdKfo1GM55CeTcv/Y/8fFNdVH8oUtHAJfM31268PsmpYZ+KUErV6ldXVLQU1N/0mC/E5nzOnhZcHyPfqVqcKwli1R3bDSGkdEJAnzMbnzNTCSTcpim0iEUIRQhFCEUIRQhFCEUIRQhFCEUIRQhFCEUIRQhFCEUIRQhFCEUIRQhYvjT3fxGhIkCmpYTUGhyVO3s1/ZNfcb/AJCortSlCYtIlRQhFCEUIRQhFCEUIRQhFCEUIRQhFCEUIX//2Q=="/>
          <p:cNvSpPr>
            <a:spLocks noChangeAspect="1" noChangeArrowheads="1"/>
          </p:cNvSpPr>
          <p:nvPr/>
        </p:nvSpPr>
        <p:spPr bwMode="auto">
          <a:xfrm>
            <a:off x="155575" y="-2147888"/>
            <a:ext cx="4476750" cy="4476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5962" name="Picture 10" descr="http://www.ngs.noaa.gov/IGSWorkshop2008/ngs_logo.gif"/>
          <p:cNvPicPr>
            <a:picLocks noChangeAspect="1" noChangeArrowheads="1"/>
          </p:cNvPicPr>
          <p:nvPr/>
        </p:nvPicPr>
        <p:blipFill>
          <a:blip r:embed="rId4" cstate="print"/>
          <a:srcRect/>
          <a:stretch>
            <a:fillRect/>
          </a:stretch>
        </p:blipFill>
        <p:spPr bwMode="auto">
          <a:xfrm>
            <a:off x="6248400" y="1809750"/>
            <a:ext cx="1466850" cy="1466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Bay_of_Fundy_High_Tide"/>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solidFill>
              <a:schemeClr val="tx1"/>
            </a:solidFill>
            <a:miter lim="800000"/>
            <a:headEnd/>
            <a:tailEnd/>
          </a:ln>
        </p:spPr>
      </p:pic>
      <p:pic>
        <p:nvPicPr>
          <p:cNvPr id="1488900" name="Picture 4" descr="Bay_of_Fundy_Low_Tide"/>
          <p:cNvPicPr>
            <a:picLocks noChangeAspect="1" noChangeArrowheads="1"/>
          </p:cNvPicPr>
          <p:nvPr/>
        </p:nvPicPr>
        <p:blipFill>
          <a:blip r:embed="rId4" cstate="print"/>
          <a:srcRect/>
          <a:stretch>
            <a:fillRect/>
          </a:stretch>
        </p:blipFill>
        <p:spPr bwMode="auto">
          <a:xfrm>
            <a:off x="4573588" y="0"/>
            <a:ext cx="4570412" cy="6858000"/>
          </a:xfrm>
          <a:prstGeom prst="rect">
            <a:avLst/>
          </a:prstGeom>
          <a:noFill/>
          <a:ln w="9525">
            <a:solidFill>
              <a:schemeClr val="tx1"/>
            </a:solidFill>
            <a:miter lim="800000"/>
            <a:headEnd/>
            <a:tailEnd/>
          </a:ln>
        </p:spPr>
      </p:pic>
      <p:sp>
        <p:nvSpPr>
          <p:cNvPr id="1488902" name="Rectangle 6"/>
          <p:cNvSpPr>
            <a:spLocks noChangeArrowheads="1"/>
          </p:cNvSpPr>
          <p:nvPr/>
        </p:nvSpPr>
        <p:spPr bwMode="auto">
          <a:xfrm>
            <a:off x="165100" y="1966913"/>
            <a:ext cx="4538663" cy="4059237"/>
          </a:xfrm>
          <a:prstGeom prst="rect">
            <a:avLst/>
          </a:prstGeom>
          <a:noFill/>
          <a:ln w="9525">
            <a:noFill/>
            <a:miter lim="800000"/>
            <a:headEnd/>
            <a:tailEnd/>
          </a:ln>
          <a:effectLst/>
        </p:spPr>
        <p:txBody>
          <a:bodyPr/>
          <a:lstStyle/>
          <a:p>
            <a:pPr>
              <a:spcBef>
                <a:spcPct val="20000"/>
              </a:spcBef>
              <a:buFont typeface="Wingdings" pitchFamily="2" charset="2"/>
              <a:buNone/>
              <a:defRPr/>
            </a:pPr>
            <a:r>
              <a:rPr lang="en-US" sz="3600" b="1" dirty="0">
                <a:solidFill>
                  <a:schemeClr val="bg2">
                    <a:lumMod val="75000"/>
                  </a:schemeClr>
                </a:solidFill>
                <a:effectLst>
                  <a:outerShdw blurRad="38100" dist="38100" dir="2700000" algn="tl">
                    <a:srgbClr val="C0C0C0"/>
                  </a:outerShdw>
                </a:effectLst>
              </a:rPr>
              <a:t>Tides are the rising of Earth's ocean surface caused by the gravitational forces of the Moon and the Sun acting on the oceans.</a:t>
            </a:r>
          </a:p>
        </p:txBody>
      </p:sp>
      <p:sp>
        <p:nvSpPr>
          <p:cNvPr id="1488903" name="Rectangle 7"/>
          <p:cNvSpPr>
            <a:spLocks noChangeArrowheads="1"/>
          </p:cNvSpPr>
          <p:nvPr/>
        </p:nvSpPr>
        <p:spPr bwMode="auto">
          <a:xfrm>
            <a:off x="457200" y="125413"/>
            <a:ext cx="4740275" cy="1301750"/>
          </a:xfrm>
          <a:prstGeom prst="rect">
            <a:avLst/>
          </a:prstGeom>
          <a:noFill/>
          <a:ln w="9525">
            <a:noFill/>
            <a:miter lim="800000"/>
            <a:headEnd/>
            <a:tailEnd/>
          </a:ln>
        </p:spPr>
        <p:txBody>
          <a:bodyPr/>
          <a:lstStyle/>
          <a:p>
            <a:pPr algn="ctr">
              <a:defRPr/>
            </a:pPr>
            <a:r>
              <a:rPr lang="en-US" sz="7200" b="1" u="sng" dirty="0">
                <a:solidFill>
                  <a:schemeClr val="bg2">
                    <a:lumMod val="75000"/>
                  </a:schemeClr>
                </a:solidFill>
                <a:effectLst>
                  <a:outerShdw blurRad="38100" dist="38100" dir="2700000" algn="tl">
                    <a:srgbClr val="C0C0C0"/>
                  </a:outerShdw>
                </a:effectLst>
              </a:rPr>
              <a:t>Tides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1488900"/>
                                        </p:tgtEl>
                                      </p:cBhvr>
                                    </p:animEffect>
                                    <p:set>
                                      <p:cBhvr>
                                        <p:cTn id="7" dur="1" fill="hold">
                                          <p:stCondLst>
                                            <p:cond delay="1999"/>
                                          </p:stCondLst>
                                        </p:cTn>
                                        <p:tgtEl>
                                          <p:spTgt spid="1488900"/>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1488900"/>
                                        </p:tgtEl>
                                        <p:attrNameLst>
                                          <p:attrName>style.visibility</p:attrName>
                                        </p:attrNameLst>
                                      </p:cBhvr>
                                      <p:to>
                                        <p:strVal val="visible"/>
                                      </p:to>
                                    </p:set>
                                    <p:animEffect transition="in" filter="fade">
                                      <p:cBhvr>
                                        <p:cTn id="11" dur="2000"/>
                                        <p:tgtEl>
                                          <p:spTgt spid="1488900"/>
                                        </p:tgtEl>
                                      </p:cBhvr>
                                    </p:animEffect>
                                  </p:childTnLst>
                                </p:cTn>
                              </p:par>
                            </p:childTnLst>
                          </p:cTn>
                        </p:par>
                        <p:par>
                          <p:cTn id="12" fill="hold">
                            <p:stCondLst>
                              <p:cond delay="5000"/>
                            </p:stCondLst>
                            <p:childTnLst>
                              <p:par>
                                <p:cTn id="13" presetID="10" presetClass="exit" presetSubtype="0" fill="hold" nodeType="afterEffect">
                                  <p:stCondLst>
                                    <p:cond delay="500"/>
                                  </p:stCondLst>
                                  <p:childTnLst>
                                    <p:animEffect transition="out" filter="fade">
                                      <p:cBhvr>
                                        <p:cTn id="14" dur="2000"/>
                                        <p:tgtEl>
                                          <p:spTgt spid="1488900"/>
                                        </p:tgtEl>
                                      </p:cBhvr>
                                    </p:animEffect>
                                    <p:set>
                                      <p:cBhvr>
                                        <p:cTn id="15" dur="1" fill="hold">
                                          <p:stCondLst>
                                            <p:cond delay="1999"/>
                                          </p:stCondLst>
                                        </p:cTn>
                                        <p:tgtEl>
                                          <p:spTgt spid="1488900"/>
                                        </p:tgtEl>
                                        <p:attrNameLst>
                                          <p:attrName>style.visibility</p:attrName>
                                        </p:attrNameLst>
                                      </p:cBhvr>
                                      <p:to>
                                        <p:strVal val="hidden"/>
                                      </p:to>
                                    </p:se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1488900"/>
                                        </p:tgtEl>
                                        <p:attrNameLst>
                                          <p:attrName>style.visibility</p:attrName>
                                        </p:attrNameLst>
                                      </p:cBhvr>
                                      <p:to>
                                        <p:strVal val="visible"/>
                                      </p:to>
                                    </p:set>
                                    <p:animEffect transition="in" filter="fade">
                                      <p:cBhvr>
                                        <p:cTn id="19" dur="2000"/>
                                        <p:tgtEl>
                                          <p:spTgt spid="148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a:xfrm>
            <a:off x="457200" y="0"/>
            <a:ext cx="8229600" cy="1143000"/>
          </a:xfrm>
        </p:spPr>
        <p:txBody>
          <a:bodyPr/>
          <a:lstStyle/>
          <a:p>
            <a:r>
              <a:rPr lang="en-US" smtClean="0"/>
              <a:t>Tide Type Considerations</a:t>
            </a:r>
          </a:p>
        </p:txBody>
      </p:sp>
      <p:pic>
        <p:nvPicPr>
          <p:cNvPr id="3" name="Picture 4" descr="TideTypes"/>
          <p:cNvPicPr>
            <a:picLocks noChangeAspect="1" noChangeArrowheads="1"/>
          </p:cNvPicPr>
          <p:nvPr/>
        </p:nvPicPr>
        <p:blipFill>
          <a:blip r:embed="rId2" cstate="print"/>
          <a:srcRect l="2219" t="2973" r="4085" b="2628"/>
          <a:stretch>
            <a:fillRect/>
          </a:stretch>
        </p:blipFill>
        <p:spPr bwMode="auto">
          <a:xfrm>
            <a:off x="2209800" y="1371600"/>
            <a:ext cx="4110038" cy="3200400"/>
          </a:xfrm>
          <a:prstGeom prst="rect">
            <a:avLst/>
          </a:prstGeom>
          <a:solidFill>
            <a:srgbClr val="FFFFFF">
              <a:shade val="85000"/>
            </a:srgbClr>
          </a:solidFill>
          <a:ln w="88900" cap="sq">
            <a:noFill/>
            <a:miter lim="800000"/>
          </a:ln>
          <a:effectLst>
            <a:outerShdw blurRad="50800" dist="38100" algn="l" rotWithShape="0">
              <a:prstClr val="black">
                <a:alpha val="40000"/>
              </a:prstClr>
            </a:outerShdw>
          </a:effectLst>
        </p:spPr>
      </p:pic>
      <p:pic>
        <p:nvPicPr>
          <p:cNvPr id="20484" name="Picture 4"/>
          <p:cNvPicPr>
            <a:picLocks noChangeAspect="1" noChangeArrowheads="1"/>
          </p:cNvPicPr>
          <p:nvPr/>
        </p:nvPicPr>
        <p:blipFill>
          <a:blip r:embed="rId3" cstate="print"/>
          <a:srcRect/>
          <a:stretch>
            <a:fillRect/>
          </a:stretch>
        </p:blipFill>
        <p:spPr bwMode="auto">
          <a:xfrm>
            <a:off x="6300788" y="990600"/>
            <a:ext cx="2663825" cy="1828800"/>
          </a:xfrm>
          <a:prstGeom prst="rect">
            <a:avLst/>
          </a:prstGeom>
          <a:noFill/>
          <a:ln w="9525">
            <a:solidFill>
              <a:schemeClr val="tx1"/>
            </a:solidFill>
            <a:miter lim="800000"/>
            <a:headEnd/>
            <a:tailEnd/>
          </a:ln>
        </p:spPr>
      </p:pic>
      <p:pic>
        <p:nvPicPr>
          <p:cNvPr id="20485" name="Picture 5"/>
          <p:cNvPicPr>
            <a:picLocks noChangeAspect="1" noChangeArrowheads="1"/>
          </p:cNvPicPr>
          <p:nvPr/>
        </p:nvPicPr>
        <p:blipFill>
          <a:blip r:embed="rId4" cstate="print"/>
          <a:srcRect/>
          <a:stretch>
            <a:fillRect/>
          </a:stretch>
        </p:blipFill>
        <p:spPr bwMode="auto">
          <a:xfrm>
            <a:off x="914400" y="3276600"/>
            <a:ext cx="3276600" cy="1976438"/>
          </a:xfrm>
          <a:prstGeom prst="rect">
            <a:avLst/>
          </a:prstGeom>
          <a:noFill/>
          <a:ln w="9525">
            <a:solidFill>
              <a:schemeClr val="tx1"/>
            </a:solidFill>
            <a:miter lim="800000"/>
            <a:headEnd/>
            <a:tailEnd/>
          </a:ln>
        </p:spPr>
      </p:pic>
      <p:pic>
        <p:nvPicPr>
          <p:cNvPr id="20486" name="Picture 6"/>
          <p:cNvPicPr>
            <a:picLocks noChangeAspect="1" noChangeArrowheads="1"/>
          </p:cNvPicPr>
          <p:nvPr/>
        </p:nvPicPr>
        <p:blipFill>
          <a:blip r:embed="rId5" cstate="print"/>
          <a:srcRect/>
          <a:stretch>
            <a:fillRect/>
          </a:stretch>
        </p:blipFill>
        <p:spPr bwMode="auto">
          <a:xfrm>
            <a:off x="0" y="914400"/>
            <a:ext cx="2460625" cy="1828800"/>
          </a:xfrm>
          <a:prstGeom prst="rect">
            <a:avLst/>
          </a:prstGeom>
          <a:noFill/>
          <a:ln w="9525">
            <a:solidFill>
              <a:schemeClr val="tx1"/>
            </a:solidFill>
            <a:miter lim="800000"/>
            <a:headEnd/>
            <a:tailEnd/>
          </a:ln>
        </p:spPr>
      </p:pic>
      <p:cxnSp>
        <p:nvCxnSpPr>
          <p:cNvPr id="11" name="Straight Arrow Connector 10"/>
          <p:cNvCxnSpPr/>
          <p:nvPr/>
        </p:nvCxnSpPr>
        <p:spPr>
          <a:xfrm rot="10800000" flipV="1">
            <a:off x="6096000" y="1752600"/>
            <a:ext cx="304800" cy="76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3048000"/>
            <a:ext cx="8382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1200" y="2438400"/>
            <a:ext cx="609600" cy="1588"/>
          </a:xfrm>
          <a:prstGeom prst="straightConnector1">
            <a:avLst/>
          </a:prstGeom>
          <a:ln w="25400">
            <a:solidFill>
              <a:srgbClr val="FFFF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0487" name="Picture 7"/>
          <p:cNvPicPr>
            <a:picLocks noChangeAspect="1" noChangeArrowheads="1"/>
          </p:cNvPicPr>
          <p:nvPr/>
        </p:nvPicPr>
        <p:blipFill>
          <a:blip r:embed="rId6" cstate="print"/>
          <a:srcRect/>
          <a:stretch>
            <a:fillRect/>
          </a:stretch>
        </p:blipFill>
        <p:spPr bwMode="auto">
          <a:xfrm>
            <a:off x="6096000" y="3124200"/>
            <a:ext cx="2905125" cy="2057400"/>
          </a:xfrm>
          <a:prstGeom prst="rect">
            <a:avLst/>
          </a:prstGeom>
          <a:noFill/>
          <a:ln w="12700">
            <a:solidFill>
              <a:schemeClr val="tx1"/>
            </a:solidFill>
            <a:miter lim="800000"/>
            <a:headEnd/>
            <a:tailEnd/>
          </a:ln>
        </p:spPr>
      </p:pic>
      <p:sp>
        <p:nvSpPr>
          <p:cNvPr id="20" name="Oval 19"/>
          <p:cNvSpPr/>
          <p:nvPr/>
        </p:nvSpPr>
        <p:spPr>
          <a:xfrm>
            <a:off x="4876800" y="3886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Arrow Connector 21"/>
          <p:cNvCxnSpPr/>
          <p:nvPr/>
        </p:nvCxnSpPr>
        <p:spPr>
          <a:xfrm flipV="1">
            <a:off x="5029200" y="3887788"/>
            <a:ext cx="1295400" cy="746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05400" y="4114800"/>
            <a:ext cx="11430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5715000" y="5240215"/>
            <a:ext cx="3429000" cy="646113"/>
          </a:xfrm>
          <a:prstGeom prst="rect">
            <a:avLst/>
          </a:prstGeom>
          <a:noFill/>
          <a:ln w="9525">
            <a:noFill/>
            <a:miter lim="800000"/>
            <a:headEnd/>
            <a:tailEnd/>
          </a:ln>
        </p:spPr>
        <p:txBody>
          <a:bodyPr>
            <a:spAutoFit/>
          </a:bodyPr>
          <a:lstStyle/>
          <a:p>
            <a:pPr algn="ctr"/>
            <a:r>
              <a:rPr lang="en-US"/>
              <a:t>Statute distance between these gauges: 16.5 miles</a:t>
            </a:r>
          </a:p>
        </p:txBody>
      </p:sp>
      <p:sp>
        <p:nvSpPr>
          <p:cNvPr id="30" name="TextBox 29"/>
          <p:cNvSpPr txBox="1">
            <a:spLocks noChangeArrowheads="1"/>
          </p:cNvSpPr>
          <p:nvPr/>
        </p:nvSpPr>
        <p:spPr bwMode="auto">
          <a:xfrm>
            <a:off x="1219200" y="5954712"/>
            <a:ext cx="6705600" cy="369888"/>
          </a:xfrm>
          <a:prstGeom prst="rect">
            <a:avLst/>
          </a:prstGeom>
          <a:noFill/>
          <a:ln w="9525">
            <a:noFill/>
            <a:miter lim="800000"/>
            <a:headEnd/>
            <a:tailEnd/>
          </a:ln>
        </p:spPr>
        <p:txBody>
          <a:bodyPr>
            <a:spAutoFit/>
          </a:bodyPr>
          <a:lstStyle/>
          <a:p>
            <a:r>
              <a:rPr lang="en-US" dirty="0"/>
              <a:t>Tide type does not necessarily transition slowly or smoothly.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linds(horizontal)">
                                      <p:cBhvr>
                                        <p:cTn id="7" dur="500"/>
                                        <p:tgtEl>
                                          <p:spTgt spid="20486"/>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20484"/>
                                        </p:tgtEl>
                                        <p:attrNameLst>
                                          <p:attrName>style.visibility</p:attrName>
                                        </p:attrNameLst>
                                      </p:cBhvr>
                                      <p:to>
                                        <p:strVal val="visible"/>
                                      </p:to>
                                    </p:set>
                                    <p:animEffect transition="in" filter="blinds(horizontal)">
                                      <p:cBhvr>
                                        <p:cTn id="13" dur="500"/>
                                        <p:tgtEl>
                                          <p:spTgt spid="20484"/>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nodeType="withEffect">
                                  <p:stCondLst>
                                    <p:cond delay="0"/>
                                  </p:stCondLst>
                                  <p:childTnLst>
                                    <p:set>
                                      <p:cBhvr>
                                        <p:cTn id="18" dur="1" fill="hold">
                                          <p:stCondLst>
                                            <p:cond delay="0"/>
                                          </p:stCondLst>
                                        </p:cTn>
                                        <p:tgtEl>
                                          <p:spTgt spid="20485"/>
                                        </p:tgtEl>
                                        <p:attrNameLst>
                                          <p:attrName>style.visibility</p:attrName>
                                        </p:attrNameLst>
                                      </p:cBhvr>
                                      <p:to>
                                        <p:strVal val="visible"/>
                                      </p:to>
                                    </p:set>
                                    <p:animEffect transition="in" filter="blinds(horizontal)">
                                      <p:cBhvr>
                                        <p:cTn id="19" dur="500"/>
                                        <p:tgtEl>
                                          <p:spTgt spid="20485"/>
                                        </p:tgtEl>
                                      </p:cBhvr>
                                    </p:animEffect>
                                  </p:childTnLst>
                                </p:cTn>
                              </p:par>
                              <p:par>
                                <p:cTn id="20" presetID="3"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0486"/>
                                        </p:tgtEl>
                                      </p:cBhvr>
                                    </p:animEffect>
                                    <p:set>
                                      <p:cBhvr>
                                        <p:cTn id="27" dur="1" fill="hold">
                                          <p:stCondLst>
                                            <p:cond delay="499"/>
                                          </p:stCondLst>
                                        </p:cTn>
                                        <p:tgtEl>
                                          <p:spTgt spid="20486"/>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0484"/>
                                        </p:tgtEl>
                                      </p:cBhvr>
                                    </p:animEffect>
                                    <p:set>
                                      <p:cBhvr>
                                        <p:cTn id="33" dur="1" fill="hold">
                                          <p:stCondLst>
                                            <p:cond delay="499"/>
                                          </p:stCondLst>
                                        </p:cTn>
                                        <p:tgtEl>
                                          <p:spTgt spid="20484"/>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20485"/>
                                        </p:tgtEl>
                                      </p:cBhvr>
                                    </p:animEffect>
                                    <p:set>
                                      <p:cBhvr>
                                        <p:cTn id="39" dur="1" fill="hold">
                                          <p:stCondLst>
                                            <p:cond delay="499"/>
                                          </p:stCondLst>
                                        </p:cTn>
                                        <p:tgtEl>
                                          <p:spTgt spid="20485"/>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par>
                                <p:cTn id="47" presetID="3" presetClass="entr" presetSubtype="1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linds(horizontal)">
                                      <p:cBhvr>
                                        <p:cTn id="49" dur="500"/>
                                        <p:tgtEl>
                                          <p:spTgt spid="24"/>
                                        </p:tgtEl>
                                      </p:cBhvr>
                                    </p:animEffect>
                                  </p:childTnLst>
                                </p:cTn>
                              </p:par>
                              <p:par>
                                <p:cTn id="50" presetID="3"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nodeType="withEffect">
                                  <p:stCondLst>
                                    <p:cond delay="0"/>
                                  </p:stCondLst>
                                  <p:childTnLst>
                                    <p:set>
                                      <p:cBhvr>
                                        <p:cTn id="54" dur="1" fill="hold">
                                          <p:stCondLst>
                                            <p:cond delay="0"/>
                                          </p:stCondLst>
                                        </p:cTn>
                                        <p:tgtEl>
                                          <p:spTgt spid="20487"/>
                                        </p:tgtEl>
                                        <p:attrNameLst>
                                          <p:attrName>style.visibility</p:attrName>
                                        </p:attrNameLst>
                                      </p:cBhvr>
                                      <p:to>
                                        <p:strVal val="visible"/>
                                      </p:to>
                                    </p:set>
                                    <p:animEffect transition="in" filter="blinds(horizontal)">
                                      <p:cBhvr>
                                        <p:cTn id="55" dur="500"/>
                                        <p:tgtEl>
                                          <p:spTgt spid="2048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linds(horizontal)">
                                      <p:cBhvr>
                                        <p:cTn id="58" dur="500"/>
                                        <p:tgtEl>
                                          <p:spTgt spid="29"/>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linds(horizontal)">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5"/>
          <p:cNvSpPr>
            <a:spLocks noGrp="1"/>
          </p:cNvSpPr>
          <p:nvPr>
            <p:ph type="title"/>
          </p:nvPr>
        </p:nvSpPr>
        <p:spPr>
          <a:xfrm>
            <a:off x="457200" y="0"/>
            <a:ext cx="8229600" cy="1143000"/>
          </a:xfrm>
        </p:spPr>
        <p:txBody>
          <a:bodyPr/>
          <a:lstStyle/>
          <a:p>
            <a:r>
              <a:rPr lang="en-US" smtClean="0"/>
              <a:t>Tide Type Considerations</a:t>
            </a:r>
          </a:p>
        </p:txBody>
      </p:sp>
      <p:pic>
        <p:nvPicPr>
          <p:cNvPr id="17" name="Picture 1"/>
          <p:cNvPicPr>
            <a:picLocks noChangeAspect="1" noChangeArrowheads="1"/>
          </p:cNvPicPr>
          <p:nvPr/>
        </p:nvPicPr>
        <p:blipFill>
          <a:blip r:embed="rId2" cstate="print"/>
          <a:srcRect l="18206" t="25622" r="16989" b="19867"/>
          <a:stretch>
            <a:fillRect/>
          </a:stretch>
        </p:blipFill>
        <p:spPr bwMode="auto">
          <a:xfrm>
            <a:off x="-1" y="904918"/>
            <a:ext cx="9144001" cy="59112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444625"/>
            <a:ext cx="8378825" cy="4206875"/>
            <a:chOff x="240" y="758"/>
            <a:chExt cx="5278" cy="2650"/>
          </a:xfrm>
        </p:grpSpPr>
        <p:sp>
          <p:nvSpPr>
            <p:cNvPr id="8198" name="Rectangle 3"/>
            <p:cNvSpPr>
              <a:spLocks noChangeArrowheads="1"/>
            </p:cNvSpPr>
            <p:nvPr/>
          </p:nvSpPr>
          <p:spPr bwMode="auto">
            <a:xfrm>
              <a:off x="240" y="768"/>
              <a:ext cx="4368" cy="2640"/>
            </a:xfrm>
            <a:prstGeom prst="rect">
              <a:avLst/>
            </a:prstGeom>
            <a:solidFill>
              <a:schemeClr val="bg1"/>
            </a:solidFill>
            <a:ln w="9525">
              <a:solidFill>
                <a:schemeClr val="tx1"/>
              </a:solidFill>
              <a:miter lim="800000"/>
              <a:headEnd/>
              <a:tailEnd/>
            </a:ln>
          </p:spPr>
          <p:txBody>
            <a:bodyPr wrap="none" anchor="ctr"/>
            <a:lstStyle/>
            <a:p>
              <a:pPr algn="ctr"/>
              <a:endParaRPr lang="en-US" sz="2000" b="1">
                <a:latin typeface="Helvetica" pitchFamily="34" charset="0"/>
              </a:endParaRPr>
            </a:p>
          </p:txBody>
        </p:sp>
        <p:sp>
          <p:nvSpPr>
            <p:cNvPr id="8199" name="Rectangle 4"/>
            <p:cNvSpPr>
              <a:spLocks noChangeArrowheads="1"/>
            </p:cNvSpPr>
            <p:nvPr/>
          </p:nvSpPr>
          <p:spPr bwMode="auto">
            <a:xfrm>
              <a:off x="336" y="3072"/>
              <a:ext cx="3984" cy="288"/>
            </a:xfrm>
            <a:prstGeom prst="rect">
              <a:avLst/>
            </a:prstGeom>
            <a:noFill/>
            <a:ln w="9525">
              <a:noFill/>
              <a:miter lim="800000"/>
              <a:headEnd/>
              <a:tailEnd/>
            </a:ln>
          </p:spPr>
          <p:txBody>
            <a:bodyPr>
              <a:spAutoFit/>
            </a:bodyPr>
            <a:lstStyle/>
            <a:p>
              <a:r>
                <a:rPr lang="en-US" sz="2400">
                  <a:latin typeface="Times New Roman" pitchFamily="18" charset="0"/>
                </a:rPr>
                <a:t>              </a:t>
              </a:r>
              <a:r>
                <a:rPr lang="en-US" sz="2000" b="1">
                  <a:latin typeface="Helvetica" pitchFamily="34" charset="0"/>
                </a:rPr>
                <a:t>Day 1                                        Day 2</a:t>
              </a:r>
            </a:p>
          </p:txBody>
        </p:sp>
        <p:sp>
          <p:nvSpPr>
            <p:cNvPr id="8200" name="Text Box 5"/>
            <p:cNvSpPr txBox="1">
              <a:spLocks noChangeArrowheads="1"/>
            </p:cNvSpPr>
            <p:nvPr/>
          </p:nvSpPr>
          <p:spPr bwMode="auto">
            <a:xfrm>
              <a:off x="513" y="758"/>
              <a:ext cx="1023" cy="250"/>
            </a:xfrm>
            <a:prstGeom prst="rect">
              <a:avLst/>
            </a:prstGeom>
            <a:noFill/>
            <a:ln w="9525">
              <a:noFill/>
              <a:miter lim="800000"/>
              <a:headEnd/>
              <a:tailEnd/>
            </a:ln>
          </p:spPr>
          <p:txBody>
            <a:bodyPr wrap="none">
              <a:spAutoFit/>
            </a:bodyPr>
            <a:lstStyle/>
            <a:p>
              <a:r>
                <a:rPr lang="en-US" sz="2000" b="1">
                  <a:solidFill>
                    <a:schemeClr val="tx2"/>
                  </a:solidFill>
                  <a:latin typeface="Helvetica" pitchFamily="34" charset="0"/>
                </a:rPr>
                <a:t>Higher High</a:t>
              </a:r>
            </a:p>
          </p:txBody>
        </p:sp>
        <p:sp>
          <p:nvSpPr>
            <p:cNvPr id="8201" name="Text Box 6"/>
            <p:cNvSpPr txBox="1">
              <a:spLocks noChangeArrowheads="1"/>
            </p:cNvSpPr>
            <p:nvPr/>
          </p:nvSpPr>
          <p:spPr bwMode="auto">
            <a:xfrm>
              <a:off x="2688" y="758"/>
              <a:ext cx="1023" cy="250"/>
            </a:xfrm>
            <a:prstGeom prst="rect">
              <a:avLst/>
            </a:prstGeom>
            <a:noFill/>
            <a:ln w="9525">
              <a:noFill/>
              <a:miter lim="800000"/>
              <a:headEnd/>
              <a:tailEnd/>
            </a:ln>
          </p:spPr>
          <p:txBody>
            <a:bodyPr wrap="none">
              <a:spAutoFit/>
            </a:bodyPr>
            <a:lstStyle/>
            <a:p>
              <a:r>
                <a:rPr lang="en-US" sz="2000" b="1">
                  <a:solidFill>
                    <a:schemeClr val="tx2"/>
                  </a:solidFill>
                  <a:latin typeface="Helvetica" pitchFamily="34" charset="0"/>
                </a:rPr>
                <a:t>Higher High</a:t>
              </a:r>
              <a:endParaRPr lang="en-US" sz="2400">
                <a:solidFill>
                  <a:schemeClr val="tx2"/>
                </a:solidFill>
                <a:latin typeface="Times New Roman" pitchFamily="18" charset="0"/>
              </a:endParaRPr>
            </a:p>
          </p:txBody>
        </p:sp>
        <p:sp>
          <p:nvSpPr>
            <p:cNvPr id="8202" name="Text Box 7"/>
            <p:cNvSpPr txBox="1">
              <a:spLocks noChangeArrowheads="1"/>
            </p:cNvSpPr>
            <p:nvPr/>
          </p:nvSpPr>
          <p:spPr bwMode="auto">
            <a:xfrm>
              <a:off x="1872" y="1440"/>
              <a:ext cx="992" cy="250"/>
            </a:xfrm>
            <a:prstGeom prst="rect">
              <a:avLst/>
            </a:prstGeom>
            <a:noFill/>
            <a:ln w="9525">
              <a:noFill/>
              <a:miter lim="800000"/>
              <a:headEnd/>
              <a:tailEnd/>
            </a:ln>
          </p:spPr>
          <p:txBody>
            <a:bodyPr wrap="none">
              <a:spAutoFit/>
            </a:bodyPr>
            <a:lstStyle/>
            <a:p>
              <a:r>
                <a:rPr lang="en-US" sz="2000" b="1">
                  <a:latin typeface="Helvetica" pitchFamily="34" charset="0"/>
                </a:rPr>
                <a:t>Lower High</a:t>
              </a:r>
              <a:endParaRPr lang="en-US" sz="2400">
                <a:latin typeface="Times New Roman" pitchFamily="18" charset="0"/>
              </a:endParaRPr>
            </a:p>
          </p:txBody>
        </p:sp>
        <p:sp>
          <p:nvSpPr>
            <p:cNvPr id="8203" name="Line 8"/>
            <p:cNvSpPr>
              <a:spLocks noChangeShapeType="1"/>
            </p:cNvSpPr>
            <p:nvPr/>
          </p:nvSpPr>
          <p:spPr bwMode="auto">
            <a:xfrm>
              <a:off x="240" y="1152"/>
              <a:ext cx="4608" cy="0"/>
            </a:xfrm>
            <a:prstGeom prst="line">
              <a:avLst/>
            </a:prstGeom>
            <a:noFill/>
            <a:ln w="19050">
              <a:solidFill>
                <a:schemeClr val="tx1"/>
              </a:solidFill>
              <a:prstDash val="dash"/>
              <a:round/>
              <a:headEnd/>
              <a:tailEnd/>
            </a:ln>
          </p:spPr>
          <p:txBody>
            <a:bodyPr/>
            <a:lstStyle/>
            <a:p>
              <a:endParaRPr lang="en-US"/>
            </a:p>
          </p:txBody>
        </p:sp>
        <p:sp>
          <p:nvSpPr>
            <p:cNvPr id="8204" name="Line 9"/>
            <p:cNvSpPr>
              <a:spLocks noChangeShapeType="1"/>
            </p:cNvSpPr>
            <p:nvPr/>
          </p:nvSpPr>
          <p:spPr bwMode="auto">
            <a:xfrm>
              <a:off x="240" y="1440"/>
              <a:ext cx="4608" cy="0"/>
            </a:xfrm>
            <a:prstGeom prst="line">
              <a:avLst/>
            </a:prstGeom>
            <a:noFill/>
            <a:ln w="19050">
              <a:solidFill>
                <a:schemeClr val="tx1"/>
              </a:solidFill>
              <a:prstDash val="dash"/>
              <a:round/>
              <a:headEnd/>
              <a:tailEnd/>
            </a:ln>
          </p:spPr>
          <p:txBody>
            <a:bodyPr/>
            <a:lstStyle/>
            <a:p>
              <a:endParaRPr lang="en-US"/>
            </a:p>
          </p:txBody>
        </p:sp>
        <p:sp>
          <p:nvSpPr>
            <p:cNvPr id="8205" name="Text Box 10"/>
            <p:cNvSpPr txBox="1">
              <a:spLocks noChangeArrowheads="1"/>
            </p:cNvSpPr>
            <p:nvPr/>
          </p:nvSpPr>
          <p:spPr bwMode="auto">
            <a:xfrm>
              <a:off x="4886" y="1015"/>
              <a:ext cx="632" cy="250"/>
            </a:xfrm>
            <a:prstGeom prst="rect">
              <a:avLst/>
            </a:prstGeom>
            <a:noFill/>
            <a:ln w="9525">
              <a:noFill/>
              <a:miter lim="800000"/>
              <a:headEnd/>
              <a:tailEnd/>
            </a:ln>
          </p:spPr>
          <p:txBody>
            <a:bodyPr wrap="none">
              <a:spAutoFit/>
            </a:bodyPr>
            <a:lstStyle/>
            <a:p>
              <a:r>
                <a:rPr lang="en-US" sz="2000" b="1">
                  <a:latin typeface="Helvetica" pitchFamily="34" charset="0"/>
                </a:rPr>
                <a:t>MHHW</a:t>
              </a:r>
              <a:endParaRPr lang="en-US" sz="2400">
                <a:latin typeface="Times New Roman" pitchFamily="18" charset="0"/>
              </a:endParaRPr>
            </a:p>
          </p:txBody>
        </p:sp>
        <p:sp>
          <p:nvSpPr>
            <p:cNvPr id="8206" name="Text Box 11"/>
            <p:cNvSpPr txBox="1">
              <a:spLocks noChangeArrowheads="1"/>
            </p:cNvSpPr>
            <p:nvPr/>
          </p:nvSpPr>
          <p:spPr bwMode="auto">
            <a:xfrm>
              <a:off x="4896" y="1296"/>
              <a:ext cx="516" cy="250"/>
            </a:xfrm>
            <a:prstGeom prst="rect">
              <a:avLst/>
            </a:prstGeom>
            <a:noFill/>
            <a:ln w="9525">
              <a:noFill/>
              <a:miter lim="800000"/>
              <a:headEnd/>
              <a:tailEnd/>
            </a:ln>
          </p:spPr>
          <p:txBody>
            <a:bodyPr wrap="none">
              <a:spAutoFit/>
            </a:bodyPr>
            <a:lstStyle/>
            <a:p>
              <a:r>
                <a:rPr lang="en-US" sz="2000" b="1">
                  <a:latin typeface="Helvetica" pitchFamily="34" charset="0"/>
                </a:rPr>
                <a:t>MHW</a:t>
              </a:r>
              <a:endParaRPr lang="en-US" sz="2400">
                <a:latin typeface="Times New Roman" pitchFamily="18" charset="0"/>
              </a:endParaRPr>
            </a:p>
          </p:txBody>
        </p:sp>
        <p:sp>
          <p:nvSpPr>
            <p:cNvPr id="8207" name="Text Box 12"/>
            <p:cNvSpPr txBox="1">
              <a:spLocks noChangeArrowheads="1"/>
            </p:cNvSpPr>
            <p:nvPr/>
          </p:nvSpPr>
          <p:spPr bwMode="auto">
            <a:xfrm>
              <a:off x="1248" y="2352"/>
              <a:ext cx="992" cy="250"/>
            </a:xfrm>
            <a:prstGeom prst="rect">
              <a:avLst/>
            </a:prstGeom>
            <a:noFill/>
            <a:ln w="9525">
              <a:noFill/>
              <a:miter lim="800000"/>
              <a:headEnd/>
              <a:tailEnd/>
            </a:ln>
          </p:spPr>
          <p:txBody>
            <a:bodyPr wrap="none">
              <a:spAutoFit/>
            </a:bodyPr>
            <a:lstStyle/>
            <a:p>
              <a:r>
                <a:rPr lang="en-US" sz="2000" b="1">
                  <a:latin typeface="Helvetica" pitchFamily="34" charset="0"/>
                </a:rPr>
                <a:t>Higher Low</a:t>
              </a:r>
            </a:p>
          </p:txBody>
        </p:sp>
        <p:sp>
          <p:nvSpPr>
            <p:cNvPr id="8208" name="Text Box 13"/>
            <p:cNvSpPr txBox="1">
              <a:spLocks noChangeArrowheads="1"/>
            </p:cNvSpPr>
            <p:nvPr/>
          </p:nvSpPr>
          <p:spPr bwMode="auto">
            <a:xfrm>
              <a:off x="576" y="2640"/>
              <a:ext cx="961" cy="250"/>
            </a:xfrm>
            <a:prstGeom prst="rect">
              <a:avLst/>
            </a:prstGeom>
            <a:noFill/>
            <a:ln w="9525">
              <a:noFill/>
              <a:miter lim="800000"/>
              <a:headEnd/>
              <a:tailEnd/>
            </a:ln>
          </p:spPr>
          <p:txBody>
            <a:bodyPr wrap="none">
              <a:spAutoFit/>
            </a:bodyPr>
            <a:lstStyle/>
            <a:p>
              <a:r>
                <a:rPr lang="en-US" sz="2000" b="1">
                  <a:latin typeface="Helvetica" pitchFamily="34" charset="0"/>
                </a:rPr>
                <a:t>Lower Low</a:t>
              </a:r>
              <a:endParaRPr lang="en-US" sz="2400">
                <a:latin typeface="Times New Roman" pitchFamily="18" charset="0"/>
              </a:endParaRPr>
            </a:p>
          </p:txBody>
        </p:sp>
        <p:sp>
          <p:nvSpPr>
            <p:cNvPr id="8209" name="Text Box 14"/>
            <p:cNvSpPr txBox="1">
              <a:spLocks noChangeArrowheads="1"/>
            </p:cNvSpPr>
            <p:nvPr/>
          </p:nvSpPr>
          <p:spPr bwMode="auto">
            <a:xfrm>
              <a:off x="2588" y="2640"/>
              <a:ext cx="992" cy="250"/>
            </a:xfrm>
            <a:prstGeom prst="rect">
              <a:avLst/>
            </a:prstGeom>
            <a:noFill/>
            <a:ln w="9525">
              <a:noFill/>
              <a:miter lim="800000"/>
              <a:headEnd/>
              <a:tailEnd/>
            </a:ln>
          </p:spPr>
          <p:txBody>
            <a:bodyPr wrap="none">
              <a:spAutoFit/>
            </a:bodyPr>
            <a:lstStyle/>
            <a:p>
              <a:r>
                <a:rPr lang="en-US" sz="2000" b="1">
                  <a:latin typeface="Helvetica" pitchFamily="34" charset="0"/>
                </a:rPr>
                <a:t>Higher Low</a:t>
              </a:r>
            </a:p>
          </p:txBody>
        </p:sp>
        <p:sp>
          <p:nvSpPr>
            <p:cNvPr id="8210" name="Text Box 15"/>
            <p:cNvSpPr txBox="1">
              <a:spLocks noChangeArrowheads="1"/>
            </p:cNvSpPr>
            <p:nvPr/>
          </p:nvSpPr>
          <p:spPr bwMode="auto">
            <a:xfrm>
              <a:off x="3600" y="2928"/>
              <a:ext cx="961" cy="250"/>
            </a:xfrm>
            <a:prstGeom prst="rect">
              <a:avLst/>
            </a:prstGeom>
            <a:noFill/>
            <a:ln w="9525">
              <a:noFill/>
              <a:miter lim="800000"/>
              <a:headEnd/>
              <a:tailEnd/>
            </a:ln>
          </p:spPr>
          <p:txBody>
            <a:bodyPr wrap="none">
              <a:spAutoFit/>
            </a:bodyPr>
            <a:lstStyle/>
            <a:p>
              <a:r>
                <a:rPr lang="en-US" sz="2000" b="1">
                  <a:solidFill>
                    <a:schemeClr val="tx2"/>
                  </a:solidFill>
                  <a:latin typeface="Helvetica" pitchFamily="34" charset="0"/>
                </a:rPr>
                <a:t>Lower Low</a:t>
              </a:r>
              <a:endParaRPr lang="en-US" sz="2400">
                <a:solidFill>
                  <a:schemeClr val="tx2"/>
                </a:solidFill>
                <a:latin typeface="Times New Roman" pitchFamily="18" charset="0"/>
              </a:endParaRPr>
            </a:p>
          </p:txBody>
        </p:sp>
        <p:sp>
          <p:nvSpPr>
            <p:cNvPr id="8211" name="Line 16"/>
            <p:cNvSpPr>
              <a:spLocks noChangeShapeType="1"/>
            </p:cNvSpPr>
            <p:nvPr/>
          </p:nvSpPr>
          <p:spPr bwMode="auto">
            <a:xfrm>
              <a:off x="240" y="2640"/>
              <a:ext cx="4608" cy="0"/>
            </a:xfrm>
            <a:prstGeom prst="line">
              <a:avLst/>
            </a:prstGeom>
            <a:noFill/>
            <a:ln w="19050">
              <a:solidFill>
                <a:schemeClr val="tx1"/>
              </a:solidFill>
              <a:prstDash val="dash"/>
              <a:round/>
              <a:headEnd/>
              <a:tailEnd/>
            </a:ln>
          </p:spPr>
          <p:txBody>
            <a:bodyPr/>
            <a:lstStyle/>
            <a:p>
              <a:endParaRPr lang="en-US"/>
            </a:p>
          </p:txBody>
        </p:sp>
        <p:sp>
          <p:nvSpPr>
            <p:cNvPr id="8212" name="Line 17"/>
            <p:cNvSpPr>
              <a:spLocks noChangeShapeType="1"/>
            </p:cNvSpPr>
            <p:nvPr/>
          </p:nvSpPr>
          <p:spPr bwMode="auto">
            <a:xfrm>
              <a:off x="240" y="2880"/>
              <a:ext cx="4608" cy="0"/>
            </a:xfrm>
            <a:prstGeom prst="line">
              <a:avLst/>
            </a:prstGeom>
            <a:noFill/>
            <a:ln w="19050">
              <a:solidFill>
                <a:schemeClr val="tx1"/>
              </a:solidFill>
              <a:prstDash val="dash"/>
              <a:round/>
              <a:headEnd/>
              <a:tailEnd/>
            </a:ln>
          </p:spPr>
          <p:txBody>
            <a:bodyPr/>
            <a:lstStyle/>
            <a:p>
              <a:endParaRPr lang="en-US"/>
            </a:p>
          </p:txBody>
        </p:sp>
        <p:sp>
          <p:nvSpPr>
            <p:cNvPr id="8213" name="Text Box 18"/>
            <p:cNvSpPr txBox="1">
              <a:spLocks noChangeArrowheads="1"/>
            </p:cNvSpPr>
            <p:nvPr/>
          </p:nvSpPr>
          <p:spPr bwMode="auto">
            <a:xfrm>
              <a:off x="4896" y="2784"/>
              <a:ext cx="596" cy="250"/>
            </a:xfrm>
            <a:prstGeom prst="rect">
              <a:avLst/>
            </a:prstGeom>
            <a:noFill/>
            <a:ln w="9525">
              <a:noFill/>
              <a:miter lim="800000"/>
              <a:headEnd/>
              <a:tailEnd/>
            </a:ln>
          </p:spPr>
          <p:txBody>
            <a:bodyPr wrap="none">
              <a:spAutoFit/>
            </a:bodyPr>
            <a:lstStyle/>
            <a:p>
              <a:r>
                <a:rPr lang="en-US" sz="2000" b="1">
                  <a:latin typeface="Helvetica" pitchFamily="34" charset="0"/>
                </a:rPr>
                <a:t>MLLW</a:t>
              </a:r>
              <a:endParaRPr lang="en-US" sz="2400">
                <a:latin typeface="Times New Roman" pitchFamily="18" charset="0"/>
              </a:endParaRPr>
            </a:p>
          </p:txBody>
        </p:sp>
        <p:sp>
          <p:nvSpPr>
            <p:cNvPr id="8214" name="Text Box 19"/>
            <p:cNvSpPr txBox="1">
              <a:spLocks noChangeArrowheads="1"/>
            </p:cNvSpPr>
            <p:nvPr/>
          </p:nvSpPr>
          <p:spPr bwMode="auto">
            <a:xfrm>
              <a:off x="4886" y="2455"/>
              <a:ext cx="498" cy="250"/>
            </a:xfrm>
            <a:prstGeom prst="rect">
              <a:avLst/>
            </a:prstGeom>
            <a:noFill/>
            <a:ln w="9525">
              <a:noFill/>
              <a:miter lim="800000"/>
              <a:headEnd/>
              <a:tailEnd/>
            </a:ln>
          </p:spPr>
          <p:txBody>
            <a:bodyPr wrap="none">
              <a:spAutoFit/>
            </a:bodyPr>
            <a:lstStyle/>
            <a:p>
              <a:r>
                <a:rPr lang="en-US" sz="2000" b="1">
                  <a:latin typeface="Helvetica" pitchFamily="34" charset="0"/>
                </a:rPr>
                <a:t>MLW</a:t>
              </a:r>
              <a:endParaRPr lang="en-US" sz="2400">
                <a:latin typeface="Times New Roman" pitchFamily="18" charset="0"/>
              </a:endParaRPr>
            </a:p>
          </p:txBody>
        </p:sp>
        <p:sp>
          <p:nvSpPr>
            <p:cNvPr id="8215" name="Text Box 20"/>
            <p:cNvSpPr txBox="1">
              <a:spLocks noChangeArrowheads="1"/>
            </p:cNvSpPr>
            <p:nvPr/>
          </p:nvSpPr>
          <p:spPr bwMode="auto">
            <a:xfrm>
              <a:off x="3684" y="1468"/>
              <a:ext cx="922" cy="404"/>
            </a:xfrm>
            <a:prstGeom prst="rect">
              <a:avLst/>
            </a:prstGeom>
            <a:noFill/>
            <a:ln w="9525">
              <a:noFill/>
              <a:miter lim="800000"/>
              <a:headEnd/>
              <a:tailEnd/>
            </a:ln>
          </p:spPr>
          <p:txBody>
            <a:bodyPr wrap="none">
              <a:spAutoFit/>
            </a:bodyPr>
            <a:lstStyle/>
            <a:p>
              <a:r>
                <a:rPr lang="en-US" b="1">
                  <a:latin typeface="Helvetica" pitchFamily="34" charset="0"/>
                </a:rPr>
                <a:t>Observed</a:t>
              </a:r>
            </a:p>
            <a:p>
              <a:r>
                <a:rPr lang="en-US" b="1">
                  <a:latin typeface="Helvetica" pitchFamily="34" charset="0"/>
                </a:rPr>
                <a:t>Water Level</a:t>
              </a:r>
            </a:p>
          </p:txBody>
        </p:sp>
        <p:sp>
          <p:nvSpPr>
            <p:cNvPr id="8216" name="AutoShape 21"/>
            <p:cNvSpPr>
              <a:spLocks noChangeArrowheads="1"/>
            </p:cNvSpPr>
            <p:nvPr/>
          </p:nvSpPr>
          <p:spPr bwMode="auto">
            <a:xfrm>
              <a:off x="1824" y="1584"/>
              <a:ext cx="96" cy="93"/>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8217" name="AutoShape 22"/>
            <p:cNvSpPr>
              <a:spLocks noChangeArrowheads="1"/>
            </p:cNvSpPr>
            <p:nvPr/>
          </p:nvSpPr>
          <p:spPr bwMode="auto">
            <a:xfrm>
              <a:off x="2448" y="2640"/>
              <a:ext cx="96" cy="93"/>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8218" name="AutoShape 23"/>
            <p:cNvSpPr>
              <a:spLocks noChangeArrowheads="1"/>
            </p:cNvSpPr>
            <p:nvPr/>
          </p:nvSpPr>
          <p:spPr bwMode="auto">
            <a:xfrm>
              <a:off x="4320" y="2883"/>
              <a:ext cx="96" cy="93"/>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8219" name="Text Box 24"/>
            <p:cNvSpPr txBox="1">
              <a:spLocks noChangeArrowheads="1"/>
            </p:cNvSpPr>
            <p:nvPr/>
          </p:nvSpPr>
          <p:spPr bwMode="auto">
            <a:xfrm>
              <a:off x="4896" y="1662"/>
              <a:ext cx="552" cy="634"/>
            </a:xfrm>
            <a:prstGeom prst="rect">
              <a:avLst/>
            </a:prstGeom>
            <a:noFill/>
            <a:ln w="9525">
              <a:noFill/>
              <a:miter lim="800000"/>
              <a:headEnd/>
              <a:tailEnd/>
            </a:ln>
          </p:spPr>
          <p:txBody>
            <a:bodyPr wrap="none">
              <a:spAutoFit/>
            </a:bodyPr>
            <a:lstStyle/>
            <a:p>
              <a:r>
                <a:rPr lang="en-US" sz="2000" b="1">
                  <a:latin typeface="Helvetica" pitchFamily="34" charset="0"/>
                </a:rPr>
                <a:t>MTL</a:t>
              </a:r>
            </a:p>
            <a:p>
              <a:r>
                <a:rPr lang="en-US" sz="2000" b="1">
                  <a:latin typeface="Helvetica" pitchFamily="34" charset="0"/>
                </a:rPr>
                <a:t>LMSL</a:t>
              </a:r>
            </a:p>
            <a:p>
              <a:r>
                <a:rPr lang="en-US" sz="2000" b="1">
                  <a:latin typeface="Helvetica" pitchFamily="34" charset="0"/>
                </a:rPr>
                <a:t>DTL</a:t>
              </a:r>
            </a:p>
          </p:txBody>
        </p:sp>
        <p:sp>
          <p:nvSpPr>
            <p:cNvPr id="8220" name="Line 25"/>
            <p:cNvSpPr>
              <a:spLocks noChangeShapeType="1"/>
            </p:cNvSpPr>
            <p:nvPr/>
          </p:nvSpPr>
          <p:spPr bwMode="auto">
            <a:xfrm>
              <a:off x="240" y="1968"/>
              <a:ext cx="4608" cy="0"/>
            </a:xfrm>
            <a:prstGeom prst="line">
              <a:avLst/>
            </a:prstGeom>
            <a:noFill/>
            <a:ln w="19050">
              <a:solidFill>
                <a:schemeClr val="tx1"/>
              </a:solidFill>
              <a:prstDash val="dash"/>
              <a:round/>
              <a:headEnd/>
              <a:tailEnd/>
            </a:ln>
          </p:spPr>
          <p:txBody>
            <a:bodyPr/>
            <a:lstStyle/>
            <a:p>
              <a:endParaRPr lang="en-US"/>
            </a:p>
          </p:txBody>
        </p:sp>
        <p:sp>
          <p:nvSpPr>
            <p:cNvPr id="8221" name="Line 26"/>
            <p:cNvSpPr>
              <a:spLocks noChangeShapeType="1"/>
            </p:cNvSpPr>
            <p:nvPr/>
          </p:nvSpPr>
          <p:spPr bwMode="auto">
            <a:xfrm>
              <a:off x="240" y="1920"/>
              <a:ext cx="4608" cy="0"/>
            </a:xfrm>
            <a:prstGeom prst="line">
              <a:avLst/>
            </a:prstGeom>
            <a:noFill/>
            <a:ln w="19050">
              <a:solidFill>
                <a:schemeClr val="tx1"/>
              </a:solidFill>
              <a:prstDash val="dash"/>
              <a:round/>
              <a:headEnd/>
              <a:tailEnd/>
            </a:ln>
          </p:spPr>
          <p:txBody>
            <a:bodyPr/>
            <a:lstStyle/>
            <a:p>
              <a:endParaRPr lang="en-US"/>
            </a:p>
          </p:txBody>
        </p:sp>
        <p:sp>
          <p:nvSpPr>
            <p:cNvPr id="8222" name="Line 27"/>
            <p:cNvSpPr>
              <a:spLocks noChangeShapeType="1"/>
            </p:cNvSpPr>
            <p:nvPr/>
          </p:nvSpPr>
          <p:spPr bwMode="auto">
            <a:xfrm>
              <a:off x="240" y="2016"/>
              <a:ext cx="4608" cy="0"/>
            </a:xfrm>
            <a:prstGeom prst="line">
              <a:avLst/>
            </a:prstGeom>
            <a:noFill/>
            <a:ln w="19050">
              <a:solidFill>
                <a:schemeClr val="tx1"/>
              </a:solidFill>
              <a:prstDash val="dash"/>
              <a:round/>
              <a:headEnd/>
              <a:tailEnd/>
            </a:ln>
          </p:spPr>
          <p:txBody>
            <a:bodyPr/>
            <a:lstStyle/>
            <a:p>
              <a:endParaRPr lang="en-US"/>
            </a:p>
          </p:txBody>
        </p:sp>
        <p:grpSp>
          <p:nvGrpSpPr>
            <p:cNvPr id="3" name="Group 28"/>
            <p:cNvGrpSpPr>
              <a:grpSpLocks/>
            </p:cNvGrpSpPr>
            <p:nvPr/>
          </p:nvGrpSpPr>
          <p:grpSpPr bwMode="auto">
            <a:xfrm>
              <a:off x="240" y="1008"/>
              <a:ext cx="4356" cy="1997"/>
              <a:chOff x="384" y="1529"/>
              <a:chExt cx="4356" cy="1997"/>
            </a:xfrm>
          </p:grpSpPr>
          <p:sp>
            <p:nvSpPr>
              <p:cNvPr id="8232" name="Freeform 29"/>
              <p:cNvSpPr>
                <a:spLocks/>
              </p:cNvSpPr>
              <p:nvPr/>
            </p:nvSpPr>
            <p:spPr bwMode="auto">
              <a:xfrm>
                <a:off x="384" y="1529"/>
                <a:ext cx="2064" cy="1844"/>
              </a:xfrm>
              <a:custGeom>
                <a:avLst/>
                <a:gdLst>
                  <a:gd name="T0" fmla="*/ 0 w 2064"/>
                  <a:gd name="T1" fmla="*/ 829 h 1844"/>
                  <a:gd name="T2" fmla="*/ 240 w 2064"/>
                  <a:gd name="T3" fmla="*/ 1699 h 1844"/>
                  <a:gd name="T4" fmla="*/ 348 w 2064"/>
                  <a:gd name="T5" fmla="*/ 1699 h 1844"/>
                  <a:gd name="T6" fmla="*/ 506 w 2064"/>
                  <a:gd name="T7" fmla="*/ 1032 h 1844"/>
                  <a:gd name="T8" fmla="*/ 708 w 2064"/>
                  <a:gd name="T9" fmla="*/ 139 h 1844"/>
                  <a:gd name="T10" fmla="*/ 840 w 2064"/>
                  <a:gd name="T11" fmla="*/ 199 h 1844"/>
                  <a:gd name="T12" fmla="*/ 996 w 2064"/>
                  <a:gd name="T13" fmla="*/ 895 h 1844"/>
                  <a:gd name="T14" fmla="*/ 1164 w 2064"/>
                  <a:gd name="T15" fmla="*/ 1315 h 1844"/>
                  <a:gd name="T16" fmla="*/ 1308 w 2064"/>
                  <a:gd name="T17" fmla="*/ 1315 h 1844"/>
                  <a:gd name="T18" fmla="*/ 1404 w 2064"/>
                  <a:gd name="T19" fmla="*/ 1159 h 1844"/>
                  <a:gd name="T20" fmla="*/ 1499 w 2064"/>
                  <a:gd name="T21" fmla="*/ 907 h 1844"/>
                  <a:gd name="T22" fmla="*/ 1584 w 2064"/>
                  <a:gd name="T23" fmla="*/ 643 h 1844"/>
                  <a:gd name="T24" fmla="*/ 1692 w 2064"/>
                  <a:gd name="T25" fmla="*/ 643 h 1844"/>
                  <a:gd name="T26" fmla="*/ 1764 w 2064"/>
                  <a:gd name="T27" fmla="*/ 799 h 1844"/>
                  <a:gd name="T28" fmla="*/ 2064 w 2064"/>
                  <a:gd name="T29" fmla="*/ 1543 h 1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4"/>
                  <a:gd name="T46" fmla="*/ 0 h 1844"/>
                  <a:gd name="T47" fmla="*/ 2064 w 2064"/>
                  <a:gd name="T48" fmla="*/ 1844 h 1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4" h="1844">
                    <a:moveTo>
                      <a:pt x="0" y="829"/>
                    </a:moveTo>
                    <a:cubicBezTo>
                      <a:pt x="40" y="974"/>
                      <a:pt x="182" y="1554"/>
                      <a:pt x="240" y="1699"/>
                    </a:cubicBezTo>
                    <a:cubicBezTo>
                      <a:pt x="298" y="1844"/>
                      <a:pt x="304" y="1810"/>
                      <a:pt x="348" y="1699"/>
                    </a:cubicBezTo>
                    <a:cubicBezTo>
                      <a:pt x="392" y="1588"/>
                      <a:pt x="446" y="1292"/>
                      <a:pt x="506" y="1032"/>
                    </a:cubicBezTo>
                    <a:cubicBezTo>
                      <a:pt x="566" y="772"/>
                      <a:pt x="652" y="278"/>
                      <a:pt x="708" y="139"/>
                    </a:cubicBezTo>
                    <a:cubicBezTo>
                      <a:pt x="764" y="0"/>
                      <a:pt x="792" y="73"/>
                      <a:pt x="840" y="199"/>
                    </a:cubicBezTo>
                    <a:cubicBezTo>
                      <a:pt x="888" y="325"/>
                      <a:pt x="942" y="709"/>
                      <a:pt x="996" y="895"/>
                    </a:cubicBezTo>
                    <a:cubicBezTo>
                      <a:pt x="1050" y="1081"/>
                      <a:pt x="1112" y="1245"/>
                      <a:pt x="1164" y="1315"/>
                    </a:cubicBezTo>
                    <a:cubicBezTo>
                      <a:pt x="1216" y="1385"/>
                      <a:pt x="1268" y="1341"/>
                      <a:pt x="1308" y="1315"/>
                    </a:cubicBezTo>
                    <a:cubicBezTo>
                      <a:pt x="1348" y="1289"/>
                      <a:pt x="1372" y="1227"/>
                      <a:pt x="1404" y="1159"/>
                    </a:cubicBezTo>
                    <a:cubicBezTo>
                      <a:pt x="1436" y="1091"/>
                      <a:pt x="1469" y="993"/>
                      <a:pt x="1499" y="907"/>
                    </a:cubicBezTo>
                    <a:cubicBezTo>
                      <a:pt x="1529" y="821"/>
                      <a:pt x="1552" y="687"/>
                      <a:pt x="1584" y="643"/>
                    </a:cubicBezTo>
                    <a:cubicBezTo>
                      <a:pt x="1616" y="599"/>
                      <a:pt x="1662" y="617"/>
                      <a:pt x="1692" y="643"/>
                    </a:cubicBezTo>
                    <a:cubicBezTo>
                      <a:pt x="1722" y="669"/>
                      <a:pt x="1702" y="649"/>
                      <a:pt x="1764" y="799"/>
                    </a:cubicBezTo>
                    <a:cubicBezTo>
                      <a:pt x="1826" y="949"/>
                      <a:pt x="2002" y="1388"/>
                      <a:pt x="2064" y="1543"/>
                    </a:cubicBezTo>
                  </a:path>
                </a:pathLst>
              </a:custGeom>
              <a:noFill/>
              <a:ln w="57150" cmpd="sng">
                <a:solidFill>
                  <a:srgbClr val="000080"/>
                </a:solidFill>
                <a:round/>
                <a:headEnd/>
                <a:tailEnd/>
              </a:ln>
            </p:spPr>
            <p:txBody>
              <a:bodyPr/>
              <a:lstStyle/>
              <a:p>
                <a:endParaRPr lang="en-US"/>
              </a:p>
            </p:txBody>
          </p:sp>
          <p:sp>
            <p:nvSpPr>
              <p:cNvPr id="8233" name="Freeform 30"/>
              <p:cNvSpPr>
                <a:spLocks/>
              </p:cNvSpPr>
              <p:nvPr/>
            </p:nvSpPr>
            <p:spPr bwMode="auto">
              <a:xfrm>
                <a:off x="2448" y="1575"/>
                <a:ext cx="2292" cy="1951"/>
              </a:xfrm>
              <a:custGeom>
                <a:avLst/>
                <a:gdLst>
                  <a:gd name="T0" fmla="*/ 0 w 2292"/>
                  <a:gd name="T1" fmla="*/ 1473 h 1951"/>
                  <a:gd name="T2" fmla="*/ 77 w 2292"/>
                  <a:gd name="T3" fmla="*/ 1587 h 1951"/>
                  <a:gd name="T4" fmla="*/ 260 w 2292"/>
                  <a:gd name="T5" fmla="*/ 1624 h 1951"/>
                  <a:gd name="T6" fmla="*/ 407 w 2292"/>
                  <a:gd name="T7" fmla="*/ 1428 h 1951"/>
                  <a:gd name="T8" fmla="*/ 528 w 2292"/>
                  <a:gd name="T9" fmla="*/ 1077 h 1951"/>
                  <a:gd name="T10" fmla="*/ 616 w 2292"/>
                  <a:gd name="T11" fmla="*/ 803 h 1951"/>
                  <a:gd name="T12" fmla="*/ 702 w 2292"/>
                  <a:gd name="T13" fmla="*/ 423 h 1951"/>
                  <a:gd name="T14" fmla="*/ 800 w 2292"/>
                  <a:gd name="T15" fmla="*/ 55 h 1951"/>
                  <a:gd name="T16" fmla="*/ 912 w 2292"/>
                  <a:gd name="T17" fmla="*/ 93 h 1951"/>
                  <a:gd name="T18" fmla="*/ 1032 w 2292"/>
                  <a:gd name="T19" fmla="*/ 381 h 1951"/>
                  <a:gd name="T20" fmla="*/ 1200 w 2292"/>
                  <a:gd name="T21" fmla="*/ 729 h 1951"/>
                  <a:gd name="T22" fmla="*/ 1416 w 2292"/>
                  <a:gd name="T23" fmla="*/ 1005 h 1951"/>
                  <a:gd name="T24" fmla="*/ 1632 w 2292"/>
                  <a:gd name="T25" fmla="*/ 1113 h 1951"/>
                  <a:gd name="T26" fmla="*/ 1824 w 2292"/>
                  <a:gd name="T27" fmla="*/ 1521 h 1951"/>
                  <a:gd name="T28" fmla="*/ 1956 w 2292"/>
                  <a:gd name="T29" fmla="*/ 1809 h 1951"/>
                  <a:gd name="T30" fmla="*/ 2124 w 2292"/>
                  <a:gd name="T31" fmla="*/ 1809 h 1951"/>
                  <a:gd name="T32" fmla="*/ 2292 w 2292"/>
                  <a:gd name="T33" fmla="*/ 957 h 19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92"/>
                  <a:gd name="T52" fmla="*/ 0 h 1951"/>
                  <a:gd name="T53" fmla="*/ 2292 w 2292"/>
                  <a:gd name="T54" fmla="*/ 1951 h 19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92" h="1951">
                    <a:moveTo>
                      <a:pt x="0" y="1473"/>
                    </a:moveTo>
                    <a:cubicBezTo>
                      <a:pt x="13" y="1492"/>
                      <a:pt x="34" y="1562"/>
                      <a:pt x="77" y="1587"/>
                    </a:cubicBezTo>
                    <a:cubicBezTo>
                      <a:pt x="120" y="1612"/>
                      <a:pt x="205" y="1651"/>
                      <a:pt x="260" y="1624"/>
                    </a:cubicBezTo>
                    <a:cubicBezTo>
                      <a:pt x="315" y="1597"/>
                      <a:pt x="362" y="1519"/>
                      <a:pt x="407" y="1428"/>
                    </a:cubicBezTo>
                    <a:cubicBezTo>
                      <a:pt x="452" y="1337"/>
                      <a:pt x="493" y="1181"/>
                      <a:pt x="528" y="1077"/>
                    </a:cubicBezTo>
                    <a:cubicBezTo>
                      <a:pt x="563" y="973"/>
                      <a:pt x="587" y="912"/>
                      <a:pt x="616" y="803"/>
                    </a:cubicBezTo>
                    <a:cubicBezTo>
                      <a:pt x="645" y="694"/>
                      <a:pt x="671" y="548"/>
                      <a:pt x="702" y="423"/>
                    </a:cubicBezTo>
                    <a:cubicBezTo>
                      <a:pt x="733" y="298"/>
                      <a:pt x="765" y="110"/>
                      <a:pt x="800" y="55"/>
                    </a:cubicBezTo>
                    <a:cubicBezTo>
                      <a:pt x="835" y="0"/>
                      <a:pt x="873" y="39"/>
                      <a:pt x="912" y="93"/>
                    </a:cubicBezTo>
                    <a:cubicBezTo>
                      <a:pt x="951" y="147"/>
                      <a:pt x="984" y="275"/>
                      <a:pt x="1032" y="381"/>
                    </a:cubicBezTo>
                    <a:cubicBezTo>
                      <a:pt x="1080" y="487"/>
                      <a:pt x="1136" y="625"/>
                      <a:pt x="1200" y="729"/>
                    </a:cubicBezTo>
                    <a:cubicBezTo>
                      <a:pt x="1264" y="833"/>
                      <a:pt x="1344" y="941"/>
                      <a:pt x="1416" y="1005"/>
                    </a:cubicBezTo>
                    <a:cubicBezTo>
                      <a:pt x="1488" y="1069"/>
                      <a:pt x="1564" y="1027"/>
                      <a:pt x="1632" y="1113"/>
                    </a:cubicBezTo>
                    <a:cubicBezTo>
                      <a:pt x="1700" y="1199"/>
                      <a:pt x="1770" y="1405"/>
                      <a:pt x="1824" y="1521"/>
                    </a:cubicBezTo>
                    <a:cubicBezTo>
                      <a:pt x="1878" y="1637"/>
                      <a:pt x="1906" y="1761"/>
                      <a:pt x="1956" y="1809"/>
                    </a:cubicBezTo>
                    <a:cubicBezTo>
                      <a:pt x="2006" y="1857"/>
                      <a:pt x="2068" y="1951"/>
                      <a:pt x="2124" y="1809"/>
                    </a:cubicBezTo>
                    <a:cubicBezTo>
                      <a:pt x="2180" y="1667"/>
                      <a:pt x="2257" y="1134"/>
                      <a:pt x="2292" y="957"/>
                    </a:cubicBezTo>
                  </a:path>
                </a:pathLst>
              </a:custGeom>
              <a:noFill/>
              <a:ln w="57150" cmpd="sng">
                <a:solidFill>
                  <a:srgbClr val="000080"/>
                </a:solidFill>
                <a:round/>
                <a:headEnd/>
                <a:tailEnd/>
              </a:ln>
            </p:spPr>
            <p:txBody>
              <a:bodyPr/>
              <a:lstStyle/>
              <a:p>
                <a:endParaRPr lang="en-US"/>
              </a:p>
            </p:txBody>
          </p:sp>
        </p:grpSp>
        <p:sp>
          <p:nvSpPr>
            <p:cNvPr id="8224" name="AutoShape 31"/>
            <p:cNvSpPr>
              <a:spLocks noChangeArrowheads="1"/>
            </p:cNvSpPr>
            <p:nvPr/>
          </p:nvSpPr>
          <p:spPr bwMode="auto">
            <a:xfrm>
              <a:off x="960" y="1008"/>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25" name="AutoShape 32"/>
            <p:cNvSpPr>
              <a:spLocks noChangeArrowheads="1"/>
            </p:cNvSpPr>
            <p:nvPr/>
          </p:nvSpPr>
          <p:spPr bwMode="auto">
            <a:xfrm>
              <a:off x="3072" y="1008"/>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26" name="AutoShape 33"/>
            <p:cNvSpPr>
              <a:spLocks noChangeArrowheads="1"/>
            </p:cNvSpPr>
            <p:nvPr/>
          </p:nvSpPr>
          <p:spPr bwMode="auto">
            <a:xfrm>
              <a:off x="1824" y="1587"/>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27" name="AutoShape 34"/>
            <p:cNvSpPr>
              <a:spLocks noChangeArrowheads="1"/>
            </p:cNvSpPr>
            <p:nvPr/>
          </p:nvSpPr>
          <p:spPr bwMode="auto">
            <a:xfrm>
              <a:off x="1440" y="2304"/>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28" name="AutoShape 35"/>
            <p:cNvSpPr>
              <a:spLocks noChangeArrowheads="1"/>
            </p:cNvSpPr>
            <p:nvPr/>
          </p:nvSpPr>
          <p:spPr bwMode="auto">
            <a:xfrm>
              <a:off x="2448" y="2643"/>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29" name="AutoShape 36"/>
            <p:cNvSpPr>
              <a:spLocks noChangeArrowheads="1"/>
            </p:cNvSpPr>
            <p:nvPr/>
          </p:nvSpPr>
          <p:spPr bwMode="auto">
            <a:xfrm>
              <a:off x="4320" y="2883"/>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30" name="AutoShape 37"/>
            <p:cNvSpPr>
              <a:spLocks noChangeArrowheads="1"/>
            </p:cNvSpPr>
            <p:nvPr/>
          </p:nvSpPr>
          <p:spPr bwMode="auto">
            <a:xfrm>
              <a:off x="480" y="2739"/>
              <a:ext cx="96" cy="93"/>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8231" name="AutoShape 38"/>
            <p:cNvSpPr>
              <a:spLocks noChangeArrowheads="1"/>
            </p:cNvSpPr>
            <p:nvPr/>
          </p:nvSpPr>
          <p:spPr bwMode="auto">
            <a:xfrm>
              <a:off x="3408" y="1536"/>
              <a:ext cx="240" cy="114"/>
            </a:xfrm>
            <a:prstGeom prst="leftArrow">
              <a:avLst>
                <a:gd name="adj1" fmla="val 50000"/>
                <a:gd name="adj2" fmla="val 52632"/>
              </a:avLst>
            </a:prstGeom>
            <a:solidFill>
              <a:srgbClr val="6600CC"/>
            </a:solidFill>
            <a:ln w="9525">
              <a:solidFill>
                <a:schemeClr val="tx1"/>
              </a:solidFill>
              <a:miter lim="800000"/>
              <a:headEnd/>
              <a:tailEnd/>
            </a:ln>
          </p:spPr>
          <p:txBody>
            <a:bodyPr wrap="none" anchor="ctr"/>
            <a:lstStyle/>
            <a:p>
              <a:endParaRPr lang="en-US"/>
            </a:p>
          </p:txBody>
        </p:sp>
      </p:grpSp>
      <p:sp>
        <p:nvSpPr>
          <p:cNvPr id="8196" name="Rectangle 39"/>
          <p:cNvSpPr>
            <a:spLocks noGrp="1" noChangeArrowheads="1"/>
          </p:cNvSpPr>
          <p:nvPr>
            <p:ph type="title"/>
          </p:nvPr>
        </p:nvSpPr>
        <p:spPr>
          <a:xfrm>
            <a:off x="714375" y="355600"/>
            <a:ext cx="8229600" cy="762000"/>
          </a:xfrm>
        </p:spPr>
        <p:txBody>
          <a:bodyPr/>
          <a:lstStyle/>
          <a:p>
            <a:pPr eaLnBrk="1" hangingPunct="1"/>
            <a:r>
              <a:rPr lang="en-US" sz="3600" b="1" smtClean="0"/>
              <a:t>Variable Vertical (Tidal) Datums</a:t>
            </a:r>
            <a:endParaRPr lang="en-US" sz="4000" b="1"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EPOCH - Updates</a:t>
            </a:r>
          </a:p>
        </p:txBody>
      </p:sp>
      <p:sp>
        <p:nvSpPr>
          <p:cNvPr id="3" name="Slide Number Placeholder 2"/>
          <p:cNvSpPr>
            <a:spLocks noGrp="1"/>
          </p:cNvSpPr>
          <p:nvPr>
            <p:ph type="sldNum" sz="quarter" idx="4294967295"/>
          </p:nvPr>
        </p:nvSpPr>
        <p:spPr>
          <a:xfrm>
            <a:off x="6553200" y="6245225"/>
            <a:ext cx="2133600" cy="231775"/>
          </a:xfrm>
          <a:prstGeom prst="rect">
            <a:avLst/>
          </a:prstGeom>
        </p:spPr>
        <p:txBody>
          <a:bodyPr/>
          <a:lstStyle/>
          <a:p>
            <a:pPr>
              <a:defRPr/>
            </a:pPr>
            <a:fld id="{EEC8A564-F495-4489-AE4F-8BECBEFEE41F}" type="slidenum">
              <a:rPr lang="en-US" smtClean="0"/>
              <a:pPr>
                <a:defRPr/>
              </a:pPr>
              <a:t>29</a:t>
            </a:fld>
            <a:endParaRPr lang="en-US" dirty="0"/>
          </a:p>
        </p:txBody>
      </p:sp>
      <p:sp>
        <p:nvSpPr>
          <p:cNvPr id="18436" name="Text Box 4"/>
          <p:cNvSpPr txBox="1">
            <a:spLocks noChangeArrowheads="1"/>
          </p:cNvSpPr>
          <p:nvPr/>
        </p:nvSpPr>
        <p:spPr bwMode="auto">
          <a:xfrm>
            <a:off x="228600" y="1295400"/>
            <a:ext cx="5173663" cy="1200150"/>
          </a:xfrm>
          <a:prstGeom prst="rect">
            <a:avLst/>
          </a:prstGeom>
          <a:noFill/>
          <a:ln w="9525">
            <a:noFill/>
            <a:miter lim="800000"/>
            <a:headEnd/>
            <a:tailEnd/>
          </a:ln>
        </p:spPr>
        <p:txBody>
          <a:bodyPr>
            <a:spAutoFit/>
          </a:bodyPr>
          <a:lstStyle/>
          <a:p>
            <a:pPr>
              <a:tabLst>
                <a:tab pos="182563" algn="l"/>
              </a:tabLst>
            </a:pPr>
            <a:r>
              <a:rPr lang="en-US" b="1" i="1" u="sng">
                <a:solidFill>
                  <a:srgbClr val="0070C0"/>
                </a:solidFill>
                <a:latin typeface="Calibri" pitchFamily="34" charset="0"/>
              </a:rPr>
              <a:t>Regression of the Moon’s Nodes </a:t>
            </a:r>
            <a:r>
              <a:rPr lang="en-US">
                <a:solidFill>
                  <a:srgbClr val="0070C0"/>
                </a:solidFill>
                <a:latin typeface="Calibri" pitchFamily="34" charset="0"/>
              </a:rPr>
              <a:t>– </a:t>
            </a:r>
            <a:r>
              <a:rPr lang="en-US">
                <a:latin typeface="Calibri" pitchFamily="34" charset="0"/>
              </a:rPr>
              <a:t>Variation in the path of the Moon about the Sun, such that the angle of the moon’s orbital plane with the equatorial plane varies over 18.6 yrs</a:t>
            </a:r>
          </a:p>
        </p:txBody>
      </p:sp>
      <p:pic>
        <p:nvPicPr>
          <p:cNvPr id="18437" name="Picture 2" descr="009-TIDES, FIG 2"/>
          <p:cNvPicPr>
            <a:picLocks noChangeAspect="1" noChangeArrowheads="1"/>
          </p:cNvPicPr>
          <p:nvPr/>
        </p:nvPicPr>
        <p:blipFill>
          <a:blip r:embed="rId2" cstate="print">
            <a:clrChange>
              <a:clrFrom>
                <a:srgbClr val="FFFFFF"/>
              </a:clrFrom>
              <a:clrTo>
                <a:srgbClr val="FFFFFF">
                  <a:alpha val="0"/>
                </a:srgbClr>
              </a:clrTo>
            </a:clrChange>
          </a:blip>
          <a:srcRect t="3014" r="6145" b="33519"/>
          <a:stretch>
            <a:fillRect/>
          </a:stretch>
        </p:blipFill>
        <p:spPr bwMode="auto">
          <a:xfrm>
            <a:off x="5624513" y="1219200"/>
            <a:ext cx="3519487" cy="3657600"/>
          </a:xfrm>
          <a:prstGeom prst="rect">
            <a:avLst/>
          </a:prstGeom>
          <a:noFill/>
          <a:ln w="9525">
            <a:noFill/>
            <a:miter lim="800000"/>
            <a:headEnd/>
            <a:tailEnd/>
          </a:ln>
        </p:spPr>
      </p:pic>
      <p:pic>
        <p:nvPicPr>
          <p:cNvPr id="1843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2667000"/>
            <a:ext cx="4770438" cy="3600450"/>
          </a:xfrm>
          <a:prstGeom prst="rect">
            <a:avLst/>
          </a:prstGeom>
          <a:noFill/>
          <a:ln w="9525">
            <a:noFill/>
            <a:miter lim="800000"/>
            <a:headEnd/>
            <a:tailEnd/>
          </a:ln>
        </p:spPr>
      </p:pic>
      <p:cxnSp>
        <p:nvCxnSpPr>
          <p:cNvPr id="10" name="Straight Connector 9"/>
          <p:cNvCxnSpPr/>
          <p:nvPr/>
        </p:nvCxnSpPr>
        <p:spPr>
          <a:xfrm rot="5400000">
            <a:off x="2895600" y="4495800"/>
            <a:ext cx="22860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171700" y="4457700"/>
            <a:ext cx="2209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409700" y="4457700"/>
            <a:ext cx="2209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619500" y="4457700"/>
            <a:ext cx="22098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4991100" y="5143500"/>
            <a:ext cx="533400" cy="457200"/>
          </a:xfrm>
          <a:prstGeom prst="straightConnector1">
            <a:avLst/>
          </a:prstGeom>
          <a:ln w="190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86400" y="5638800"/>
            <a:ext cx="2085975" cy="276225"/>
          </a:xfrm>
          <a:prstGeom prst="rect">
            <a:avLst/>
          </a:prstGeom>
          <a:noFill/>
        </p:spPr>
        <p:txBody>
          <a:bodyPr wrap="none">
            <a:spAutoFit/>
          </a:bodyPr>
          <a:lstStyle/>
          <a:p>
            <a:pPr>
              <a:defRPr/>
            </a:pPr>
            <a:r>
              <a:rPr lang="en-US" sz="1200" dirty="0">
                <a:solidFill>
                  <a:schemeClr val="accent6">
                    <a:lumMod val="60000"/>
                    <a:lumOff val="40000"/>
                  </a:schemeClr>
                </a:solidFill>
              </a:rPr>
              <a:t>Blue - Monthly Mean Range</a:t>
            </a:r>
          </a:p>
        </p:txBody>
      </p:sp>
      <p:cxnSp>
        <p:nvCxnSpPr>
          <p:cNvPr id="18" name="Straight Arrow Connector 17"/>
          <p:cNvCxnSpPr/>
          <p:nvPr/>
        </p:nvCxnSpPr>
        <p:spPr>
          <a:xfrm rot="10800000">
            <a:off x="5105400" y="4343400"/>
            <a:ext cx="6096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46" name="TextBox 18"/>
          <p:cNvSpPr txBox="1">
            <a:spLocks noChangeArrowheads="1"/>
          </p:cNvSpPr>
          <p:nvPr/>
        </p:nvSpPr>
        <p:spPr bwMode="auto">
          <a:xfrm>
            <a:off x="5638800" y="4876800"/>
            <a:ext cx="2024063" cy="276225"/>
          </a:xfrm>
          <a:prstGeom prst="rect">
            <a:avLst/>
          </a:prstGeom>
          <a:noFill/>
          <a:ln w="9525">
            <a:noFill/>
            <a:miter lim="800000"/>
            <a:headEnd/>
            <a:tailEnd/>
          </a:ln>
        </p:spPr>
        <p:txBody>
          <a:bodyPr wrap="none">
            <a:spAutoFit/>
          </a:bodyPr>
          <a:lstStyle/>
          <a:p>
            <a:r>
              <a:rPr lang="en-US" sz="1200">
                <a:solidFill>
                  <a:srgbClr val="FF0000"/>
                </a:solidFill>
              </a:rPr>
              <a:t>Red – Annual Mean Range</a:t>
            </a:r>
          </a:p>
        </p:txBody>
      </p:sp>
      <p:sp>
        <p:nvSpPr>
          <p:cNvPr id="18447" name="TextBox 20"/>
          <p:cNvSpPr txBox="1">
            <a:spLocks noChangeArrowheads="1"/>
          </p:cNvSpPr>
          <p:nvPr/>
        </p:nvSpPr>
        <p:spPr bwMode="auto">
          <a:xfrm>
            <a:off x="1981200" y="5715000"/>
            <a:ext cx="2671763" cy="369888"/>
          </a:xfrm>
          <a:prstGeom prst="rect">
            <a:avLst/>
          </a:prstGeom>
          <a:noFill/>
          <a:ln w="9525">
            <a:noFill/>
            <a:miter lim="800000"/>
            <a:headEnd/>
            <a:tailEnd/>
          </a:ln>
        </p:spPr>
        <p:txBody>
          <a:bodyPr wrap="none">
            <a:spAutoFit/>
          </a:bodyPr>
          <a:lstStyle/>
          <a:p>
            <a:r>
              <a:rPr lang="en-US">
                <a:solidFill>
                  <a:srgbClr val="00B050"/>
                </a:solidFill>
              </a:rPr>
              <a:t>Green – 19-year epochs</a:t>
            </a:r>
          </a:p>
        </p:txBody>
      </p:sp>
      <p:cxnSp>
        <p:nvCxnSpPr>
          <p:cNvPr id="25" name="Straight Arrow Connector 24"/>
          <p:cNvCxnSpPr/>
          <p:nvPr/>
        </p:nvCxnSpPr>
        <p:spPr>
          <a:xfrm rot="5400000" flipH="1" flipV="1">
            <a:off x="4457700" y="5600700"/>
            <a:ext cx="304800" cy="22860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3924300" y="5676900"/>
            <a:ext cx="152400" cy="7620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3124200" y="5638800"/>
            <a:ext cx="228600" cy="7620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2400300" y="5676900"/>
            <a:ext cx="152400" cy="7620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452" name="TextBox 19"/>
          <p:cNvSpPr txBox="1">
            <a:spLocks noChangeArrowheads="1"/>
          </p:cNvSpPr>
          <p:nvPr/>
        </p:nvSpPr>
        <p:spPr bwMode="auto">
          <a:xfrm>
            <a:off x="3429000" y="2895600"/>
            <a:ext cx="2114550" cy="276225"/>
          </a:xfrm>
          <a:prstGeom prst="rect">
            <a:avLst/>
          </a:prstGeom>
          <a:noFill/>
          <a:ln w="53975">
            <a:solidFill>
              <a:srgbClr val="00B050"/>
            </a:solidFill>
            <a:miter lim="800000"/>
            <a:headEnd/>
            <a:tailEnd/>
          </a:ln>
        </p:spPr>
        <p:txBody>
          <a:bodyPr wrap="none">
            <a:spAutoFit/>
          </a:bodyPr>
          <a:lstStyle/>
          <a:p>
            <a:r>
              <a:rPr lang="en-US" sz="1200" b="1">
                <a:solidFill>
                  <a:srgbClr val="00B050"/>
                </a:solidFill>
              </a:rPr>
              <a:t>Current Epoch 1983 - 2001</a:t>
            </a:r>
          </a:p>
        </p:txBody>
      </p:sp>
      <p:cxnSp>
        <p:nvCxnSpPr>
          <p:cNvPr id="22" name="Straight Arrow Connector 21"/>
          <p:cNvCxnSpPr/>
          <p:nvPr/>
        </p:nvCxnSpPr>
        <p:spPr>
          <a:xfrm flipV="1">
            <a:off x="4037013" y="3124200"/>
            <a:ext cx="611187" cy="2301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722813" y="3124200"/>
            <a:ext cx="458787" cy="2301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239000" y="25146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a:xfrm>
            <a:off x="7467600" y="34290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3" name="Straight Connector 52"/>
          <p:cNvCxnSpPr>
            <a:stCxn id="36" idx="4"/>
            <a:endCxn id="51" idx="1"/>
          </p:cNvCxnSpPr>
          <p:nvPr/>
        </p:nvCxnSpPr>
        <p:spPr>
          <a:xfrm rot="16200000" flipH="1">
            <a:off x="7010400" y="2971800"/>
            <a:ext cx="784225" cy="1746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553200" y="2819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a:xfrm>
            <a:off x="8077200" y="31242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p:cNvCxnSpPr>
            <a:stCxn id="55" idx="5"/>
            <a:endCxn id="56" idx="1"/>
          </p:cNvCxnSpPr>
          <p:nvPr/>
        </p:nvCxnSpPr>
        <p:spPr>
          <a:xfrm rot="16200000" flipH="1">
            <a:off x="7292975" y="2339975"/>
            <a:ext cx="196850" cy="14160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867400" y="33528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8686800" y="26670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2" name="Straight Connector 61"/>
          <p:cNvCxnSpPr>
            <a:stCxn id="60" idx="5"/>
            <a:endCxn id="61" idx="1"/>
          </p:cNvCxnSpPr>
          <p:nvPr/>
        </p:nvCxnSpPr>
        <p:spPr>
          <a:xfrm rot="5400000" flipH="1" flipV="1">
            <a:off x="6956425" y="1730375"/>
            <a:ext cx="793750" cy="27114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867400" y="37338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65"/>
          <p:cNvSpPr/>
          <p:nvPr/>
        </p:nvSpPr>
        <p:spPr>
          <a:xfrm>
            <a:off x="8763000" y="22098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7" name="Straight Connector 66"/>
          <p:cNvCxnSpPr>
            <a:stCxn id="65" idx="5"/>
            <a:endCxn id="66" idx="1"/>
          </p:cNvCxnSpPr>
          <p:nvPr/>
        </p:nvCxnSpPr>
        <p:spPr>
          <a:xfrm rot="5400000" flipH="1" flipV="1">
            <a:off x="6575425" y="1654175"/>
            <a:ext cx="1631950" cy="27876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858000" y="36576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a:xfrm>
            <a:off x="7772400" y="22860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2" name="Straight Connector 71"/>
          <p:cNvCxnSpPr>
            <a:stCxn id="70" idx="5"/>
            <a:endCxn id="71" idx="1"/>
          </p:cNvCxnSpPr>
          <p:nvPr/>
        </p:nvCxnSpPr>
        <p:spPr>
          <a:xfrm rot="5400000" flipH="1" flipV="1">
            <a:off x="6651625" y="2644775"/>
            <a:ext cx="1479550" cy="8064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924800" y="3200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p:cNvSpPr/>
          <p:nvPr/>
        </p:nvSpPr>
        <p:spPr>
          <a:xfrm>
            <a:off x="6705600" y="27432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7" name="Straight Connector 76"/>
          <p:cNvCxnSpPr>
            <a:stCxn id="75" idx="5"/>
            <a:endCxn id="76" idx="1"/>
          </p:cNvCxnSpPr>
          <p:nvPr/>
        </p:nvCxnSpPr>
        <p:spPr>
          <a:xfrm rot="5400000" flipH="1">
            <a:off x="7108825" y="2384425"/>
            <a:ext cx="565150" cy="13271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8610600" y="2743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79"/>
          <p:cNvSpPr/>
          <p:nvPr/>
        </p:nvSpPr>
        <p:spPr>
          <a:xfrm>
            <a:off x="5943600" y="32766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a:stCxn id="79" idx="5"/>
            <a:endCxn id="80" idx="1"/>
          </p:cNvCxnSpPr>
          <p:nvPr/>
        </p:nvCxnSpPr>
        <p:spPr>
          <a:xfrm rot="5400000">
            <a:off x="7140575" y="1698625"/>
            <a:ext cx="425450" cy="27749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8229600" y="22098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Oval 83"/>
          <p:cNvSpPr/>
          <p:nvPr/>
        </p:nvSpPr>
        <p:spPr>
          <a:xfrm>
            <a:off x="6248400" y="3810000"/>
            <a:ext cx="152400" cy="152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83" idx="5"/>
            <a:endCxn id="84" idx="1"/>
          </p:cNvCxnSpPr>
          <p:nvPr/>
        </p:nvCxnSpPr>
        <p:spPr>
          <a:xfrm rot="5400000">
            <a:off x="6569075" y="2041525"/>
            <a:ext cx="1492250" cy="208915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3"/>
                                        </p:tgtEl>
                                      </p:cBhvr>
                                    </p:animEffect>
                                    <p:set>
                                      <p:cBhvr>
                                        <p:cTn id="10" dur="1" fill="hold">
                                          <p:stCondLst>
                                            <p:cond delay="499"/>
                                          </p:stCondLst>
                                        </p:cTn>
                                        <p:tgtEl>
                                          <p:spTgt spid="53"/>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5"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heckerboard(across)">
                                      <p:cBhvr>
                                        <p:cTn id="16" dur="500"/>
                                        <p:tgtEl>
                                          <p:spTgt spid="56"/>
                                        </p:tgtEl>
                                      </p:cBhvr>
                                    </p:animEffect>
                                  </p:childTnLst>
                                </p:cTn>
                              </p:par>
                              <p:par>
                                <p:cTn id="17" presetID="5" presetClass="entr" presetSubtype="1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checkerboard(across)">
                                      <p:cBhvr>
                                        <p:cTn id="19" dur="500"/>
                                        <p:tgtEl>
                                          <p:spTgt spid="5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heckerboard(across)">
                                      <p:cBhvr>
                                        <p:cTn id="22" dur="500"/>
                                        <p:tgtEl>
                                          <p:spTgt spid="55"/>
                                        </p:tgtEl>
                                      </p:cBhvr>
                                    </p:animEffect>
                                  </p:childTnLst>
                                </p:cTn>
                              </p:par>
                            </p:childTnLst>
                          </p:cTn>
                        </p:par>
                        <p:par>
                          <p:cTn id="23" fill="hold">
                            <p:stCondLst>
                              <p:cond delay="500"/>
                            </p:stCondLst>
                            <p:childTnLst>
                              <p:par>
                                <p:cTn id="24" presetID="1" presetClass="exit" presetSubtype="0" fill="hold" grpId="1" nodeType="after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5"/>
                                        </p:tgtEl>
                                        <p:attrNameLst>
                                          <p:attrName>style.visibility</p:attrName>
                                        </p:attrNameLst>
                                      </p:cBhvr>
                                      <p:to>
                                        <p:strVal val="hidden"/>
                                      </p:to>
                                    </p:se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checkerboard(across)">
                                      <p:cBhvr>
                                        <p:cTn id="33" dur="500"/>
                                        <p:tgtEl>
                                          <p:spTgt spid="61"/>
                                        </p:tgtEl>
                                      </p:cBhvr>
                                    </p:animEffect>
                                  </p:childTnLst>
                                </p:cTn>
                              </p:par>
                              <p:par>
                                <p:cTn id="34" presetID="5" presetClass="entr" presetSubtype="10" fill="hold"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checkerboard(across)">
                                      <p:cBhvr>
                                        <p:cTn id="36" dur="500"/>
                                        <p:tgtEl>
                                          <p:spTgt spid="6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checkerboard(across)">
                                      <p:cBhvr>
                                        <p:cTn id="39" dur="500"/>
                                        <p:tgtEl>
                                          <p:spTgt spid="60"/>
                                        </p:tgtEl>
                                      </p:cBhvr>
                                    </p:animEffect>
                                  </p:childTnLst>
                                </p:cTn>
                              </p:par>
                            </p:childTnLst>
                          </p:cTn>
                        </p:par>
                        <p:par>
                          <p:cTn id="40" fill="hold">
                            <p:stCondLst>
                              <p:cond delay="1000"/>
                            </p:stCondLst>
                            <p:childTnLst>
                              <p:par>
                                <p:cTn id="41" presetID="1" presetClass="exit" presetSubtype="0" fill="hold" grpId="1" nodeType="afterEffect">
                                  <p:stCondLst>
                                    <p:cond delay="0"/>
                                  </p:stCondLst>
                                  <p:childTnLst>
                                    <p:set>
                                      <p:cBhvr>
                                        <p:cTn id="42" dur="1" fill="hold">
                                          <p:stCondLst>
                                            <p:cond delay="0"/>
                                          </p:stCondLst>
                                        </p:cTn>
                                        <p:tgtEl>
                                          <p:spTgt spid="6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par>
                          <p:cTn id="47" fill="hold">
                            <p:stCondLst>
                              <p:cond delay="1000"/>
                            </p:stCondLst>
                            <p:childTnLst>
                              <p:par>
                                <p:cTn id="48" presetID="5" presetClass="entr" presetSubtype="1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checkerboard(across)">
                                      <p:cBhvr>
                                        <p:cTn id="50" dur="500"/>
                                        <p:tgtEl>
                                          <p:spTgt spid="66"/>
                                        </p:tgtEl>
                                      </p:cBhvr>
                                    </p:animEffect>
                                  </p:childTnLst>
                                </p:cTn>
                              </p:par>
                              <p:par>
                                <p:cTn id="51" presetID="5" presetClass="entr" presetSubtype="1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checkerboard(across)">
                                      <p:cBhvr>
                                        <p:cTn id="53" dur="500"/>
                                        <p:tgtEl>
                                          <p:spTgt spid="67"/>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checkerboard(across)">
                                      <p:cBhvr>
                                        <p:cTn id="56" dur="500"/>
                                        <p:tgtEl>
                                          <p:spTgt spid="65"/>
                                        </p:tgtEl>
                                      </p:cBhvr>
                                    </p:animEffect>
                                  </p:childTnLst>
                                </p:cTn>
                              </p:par>
                            </p:childTnLst>
                          </p:cTn>
                        </p:par>
                        <p:par>
                          <p:cTn id="57" fill="hold">
                            <p:stCondLst>
                              <p:cond delay="1500"/>
                            </p:stCondLst>
                            <p:childTnLst>
                              <p:par>
                                <p:cTn id="58" presetID="1" presetClass="exit" presetSubtype="0" fill="hold" grpId="1" nodeType="afterEffect">
                                  <p:stCondLst>
                                    <p:cond delay="0"/>
                                  </p:stCondLst>
                                  <p:childTnLst>
                                    <p:set>
                                      <p:cBhvr>
                                        <p:cTn id="59" dur="1" fill="hold">
                                          <p:stCondLst>
                                            <p:cond delay="0"/>
                                          </p:stCondLst>
                                        </p:cTn>
                                        <p:tgtEl>
                                          <p:spTgt spid="6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67"/>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500"/>
                            </p:stCondLst>
                            <p:childTnLst>
                              <p:par>
                                <p:cTn id="65" presetID="5" presetClass="entr" presetSubtype="10"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checkerboard(across)">
                                      <p:cBhvr>
                                        <p:cTn id="67" dur="500"/>
                                        <p:tgtEl>
                                          <p:spTgt spid="71"/>
                                        </p:tgtEl>
                                      </p:cBhvr>
                                    </p:animEffect>
                                  </p:childTnLst>
                                </p:cTn>
                              </p:par>
                              <p:par>
                                <p:cTn id="68" presetID="5" presetClass="entr" presetSubtype="1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checkerboard(across)">
                                      <p:cBhvr>
                                        <p:cTn id="70" dur="500"/>
                                        <p:tgtEl>
                                          <p:spTgt spid="72"/>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checkerboard(across)">
                                      <p:cBhvr>
                                        <p:cTn id="73" dur="500"/>
                                        <p:tgtEl>
                                          <p:spTgt spid="70"/>
                                        </p:tgtEl>
                                      </p:cBhvr>
                                    </p:animEffect>
                                  </p:childTnLst>
                                </p:cTn>
                              </p:par>
                            </p:childTnLst>
                          </p:cTn>
                        </p:par>
                        <p:par>
                          <p:cTn id="74" fill="hold">
                            <p:stCondLst>
                              <p:cond delay="2000"/>
                            </p:stCondLst>
                            <p:childTnLst>
                              <p:par>
                                <p:cTn id="75" presetID="1" presetClass="exit" presetSubtype="0" fill="hold" grpId="1" nodeType="after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7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70"/>
                                        </p:tgtEl>
                                        <p:attrNameLst>
                                          <p:attrName>style.visibility</p:attrName>
                                        </p:attrNameLst>
                                      </p:cBhvr>
                                      <p:to>
                                        <p:strVal val="hidden"/>
                                      </p:to>
                                    </p:set>
                                  </p:childTnLst>
                                </p:cTn>
                              </p:par>
                            </p:childTnLst>
                          </p:cTn>
                        </p:par>
                        <p:par>
                          <p:cTn id="81" fill="hold">
                            <p:stCondLst>
                              <p:cond delay="2000"/>
                            </p:stCondLst>
                            <p:childTnLst>
                              <p:par>
                                <p:cTn id="82" presetID="5" presetClass="entr" presetSubtype="10" fill="hold" grpId="0" nodeType="after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checkerboard(across)">
                                      <p:cBhvr>
                                        <p:cTn id="84" dur="500"/>
                                        <p:tgtEl>
                                          <p:spTgt spid="76"/>
                                        </p:tgtEl>
                                      </p:cBhvr>
                                    </p:animEffect>
                                  </p:childTnLst>
                                </p:cTn>
                              </p:par>
                              <p:par>
                                <p:cTn id="85" presetID="5" presetClass="entr" presetSubtype="1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checkerboard(across)">
                                      <p:cBhvr>
                                        <p:cTn id="87" dur="500"/>
                                        <p:tgtEl>
                                          <p:spTgt spid="77"/>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checkerboard(across)">
                                      <p:cBhvr>
                                        <p:cTn id="90" dur="500"/>
                                        <p:tgtEl>
                                          <p:spTgt spid="75"/>
                                        </p:tgtEl>
                                      </p:cBhvr>
                                    </p:animEffect>
                                  </p:childTnLst>
                                </p:cTn>
                              </p:par>
                            </p:childTnLst>
                          </p:cTn>
                        </p:par>
                        <p:par>
                          <p:cTn id="91" fill="hold">
                            <p:stCondLst>
                              <p:cond delay="2500"/>
                            </p:stCondLst>
                            <p:childTnLst>
                              <p:par>
                                <p:cTn id="92" presetID="1" presetClass="exit" presetSubtype="0" fill="hold" grpId="1" nodeType="afterEffect">
                                  <p:stCondLst>
                                    <p:cond delay="0"/>
                                  </p:stCondLst>
                                  <p:childTnLst>
                                    <p:set>
                                      <p:cBhvr>
                                        <p:cTn id="93" dur="1" fill="hold">
                                          <p:stCondLst>
                                            <p:cond delay="0"/>
                                          </p:stCondLst>
                                        </p:cTn>
                                        <p:tgtEl>
                                          <p:spTgt spid="7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75"/>
                                        </p:tgtEl>
                                        <p:attrNameLst>
                                          <p:attrName>style.visibility</p:attrName>
                                        </p:attrNameLst>
                                      </p:cBhvr>
                                      <p:to>
                                        <p:strVal val="hidden"/>
                                      </p:to>
                                    </p:set>
                                  </p:childTnLst>
                                </p:cTn>
                              </p:par>
                            </p:childTnLst>
                          </p:cTn>
                        </p:par>
                        <p:par>
                          <p:cTn id="98" fill="hold">
                            <p:stCondLst>
                              <p:cond delay="2500"/>
                            </p:stCondLst>
                            <p:childTnLst>
                              <p:par>
                                <p:cTn id="99" presetID="5" presetClass="entr" presetSubtype="10" fill="hold" grpId="0" nodeType="after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checkerboard(across)">
                                      <p:cBhvr>
                                        <p:cTn id="101" dur="500"/>
                                        <p:tgtEl>
                                          <p:spTgt spid="80"/>
                                        </p:tgtEl>
                                      </p:cBhvr>
                                    </p:animEffect>
                                  </p:childTnLst>
                                </p:cTn>
                              </p:par>
                              <p:par>
                                <p:cTn id="102" presetID="5" presetClass="entr" presetSubtype="1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checkerboard(across)">
                                      <p:cBhvr>
                                        <p:cTn id="104" dur="500"/>
                                        <p:tgtEl>
                                          <p:spTgt spid="81"/>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checkerboard(across)">
                                      <p:cBhvr>
                                        <p:cTn id="107" dur="500"/>
                                        <p:tgtEl>
                                          <p:spTgt spid="79"/>
                                        </p:tgtEl>
                                      </p:cBhvr>
                                    </p:animEffect>
                                  </p:childTnLst>
                                </p:cTn>
                              </p:par>
                            </p:childTnLst>
                          </p:cTn>
                        </p:par>
                        <p:par>
                          <p:cTn id="108" fill="hold">
                            <p:stCondLst>
                              <p:cond delay="3000"/>
                            </p:stCondLst>
                            <p:childTnLst>
                              <p:par>
                                <p:cTn id="109" presetID="1" presetClass="exit" presetSubtype="0" fill="hold" grpId="1" nodeType="afterEffect">
                                  <p:stCondLst>
                                    <p:cond delay="0"/>
                                  </p:stCondLst>
                                  <p:childTnLst>
                                    <p:set>
                                      <p:cBhvr>
                                        <p:cTn id="110" dur="1" fill="hold">
                                          <p:stCondLst>
                                            <p:cond delay="0"/>
                                          </p:stCondLst>
                                        </p:cTn>
                                        <p:tgtEl>
                                          <p:spTgt spid="8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par>
                          <p:cTn id="115" fill="hold">
                            <p:stCondLst>
                              <p:cond delay="3000"/>
                            </p:stCondLst>
                            <p:childTnLst>
                              <p:par>
                                <p:cTn id="116" presetID="5" presetClass="entr" presetSubtype="10" fill="hold" grpId="0" nodeType="afterEffect">
                                  <p:stCondLst>
                                    <p:cond delay="0"/>
                                  </p:stCondLst>
                                  <p:childTnLst>
                                    <p:set>
                                      <p:cBhvr>
                                        <p:cTn id="117" dur="1" fill="hold">
                                          <p:stCondLst>
                                            <p:cond delay="0"/>
                                          </p:stCondLst>
                                        </p:cTn>
                                        <p:tgtEl>
                                          <p:spTgt spid="84"/>
                                        </p:tgtEl>
                                        <p:attrNameLst>
                                          <p:attrName>style.visibility</p:attrName>
                                        </p:attrNameLst>
                                      </p:cBhvr>
                                      <p:to>
                                        <p:strVal val="visible"/>
                                      </p:to>
                                    </p:set>
                                    <p:animEffect transition="in" filter="checkerboard(across)">
                                      <p:cBhvr>
                                        <p:cTn id="118" dur="500"/>
                                        <p:tgtEl>
                                          <p:spTgt spid="84"/>
                                        </p:tgtEl>
                                      </p:cBhvr>
                                    </p:animEffect>
                                  </p:childTnLst>
                                </p:cTn>
                              </p:par>
                              <p:par>
                                <p:cTn id="119" presetID="5" presetClass="entr" presetSubtype="1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checkerboard(across)">
                                      <p:cBhvr>
                                        <p:cTn id="121" dur="500"/>
                                        <p:tgtEl>
                                          <p:spTgt spid="85"/>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checkerboard(across)">
                                      <p:cBhvr>
                                        <p:cTn id="124" dur="500"/>
                                        <p:tgtEl>
                                          <p:spTgt spid="83"/>
                                        </p:tgtEl>
                                      </p:cBhvr>
                                    </p:animEffect>
                                  </p:childTnLst>
                                </p:cTn>
                              </p:par>
                            </p:childTnLst>
                          </p:cTn>
                        </p:par>
                        <p:par>
                          <p:cTn id="125" fill="hold">
                            <p:stCondLst>
                              <p:cond delay="3500"/>
                            </p:stCondLst>
                            <p:childTnLst>
                              <p:par>
                                <p:cTn id="126" presetID="1" presetClass="exit" presetSubtype="0" fill="hold" grpId="1" nodeType="afterEffect">
                                  <p:stCondLst>
                                    <p:cond delay="0"/>
                                  </p:stCondLst>
                                  <p:childTnLst>
                                    <p:set>
                                      <p:cBhvr>
                                        <p:cTn id="127" dur="1" fill="hold">
                                          <p:stCondLst>
                                            <p:cond delay="0"/>
                                          </p:stCondLst>
                                        </p:cTn>
                                        <p:tgtEl>
                                          <p:spTgt spid="84"/>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85"/>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83"/>
                                        </p:tgtEl>
                                        <p:attrNameLst>
                                          <p:attrName>style.visibility</p:attrName>
                                        </p:attrNameLst>
                                      </p:cBhvr>
                                      <p:to>
                                        <p:strVal val="hidden"/>
                                      </p:to>
                                    </p:set>
                                  </p:childTnLst>
                                </p:cTn>
                              </p:par>
                            </p:childTnLst>
                          </p:cTn>
                        </p:par>
                        <p:par>
                          <p:cTn id="132" fill="hold">
                            <p:stCondLst>
                              <p:cond delay="3500"/>
                            </p:stCondLst>
                            <p:childTnLst>
                              <p:par>
                                <p:cTn id="133" presetID="5" presetClass="entr" presetSubtype="10" fill="hold" grpId="1" nodeType="after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checkerboard(across)">
                                      <p:cBhvr>
                                        <p:cTn id="135" dur="500"/>
                                        <p:tgtEl>
                                          <p:spTgt spid="51"/>
                                        </p:tgtEl>
                                      </p:cBhvr>
                                    </p:animEffect>
                                  </p:childTnLst>
                                </p:cTn>
                              </p:par>
                              <p:par>
                                <p:cTn id="136" presetID="5" presetClass="entr" presetSubtype="10" fill="hold" nodeType="withEffect">
                                  <p:stCondLst>
                                    <p:cond delay="0"/>
                                  </p:stCondLst>
                                  <p:childTnLst>
                                    <p:set>
                                      <p:cBhvr>
                                        <p:cTn id="137" dur="1" fill="hold">
                                          <p:stCondLst>
                                            <p:cond delay="0"/>
                                          </p:stCondLst>
                                        </p:cTn>
                                        <p:tgtEl>
                                          <p:spTgt spid="53"/>
                                        </p:tgtEl>
                                        <p:attrNameLst>
                                          <p:attrName>style.visibility</p:attrName>
                                        </p:attrNameLst>
                                      </p:cBhvr>
                                      <p:to>
                                        <p:strVal val="visible"/>
                                      </p:to>
                                    </p:set>
                                    <p:animEffect transition="in" filter="checkerboard(across)">
                                      <p:cBhvr>
                                        <p:cTn id="138" dur="500"/>
                                        <p:tgtEl>
                                          <p:spTgt spid="53"/>
                                        </p:tgtEl>
                                      </p:cBhvr>
                                    </p:animEffect>
                                  </p:childTnLst>
                                </p:cTn>
                              </p:par>
                              <p:par>
                                <p:cTn id="139" presetID="5" presetClass="entr" presetSubtype="10" fill="hold" grpId="1" nodeType="with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checkerboard(across)">
                                      <p:cBhvr>
                                        <p:cTn id="1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51" grpId="0" animBg="1"/>
      <p:bldP spid="51" grpId="1" animBg="1"/>
      <p:bldP spid="55" grpId="0" animBg="1"/>
      <p:bldP spid="55" grpId="1" animBg="1"/>
      <p:bldP spid="56" grpId="0" animBg="1"/>
      <p:bldP spid="56" grpId="1" animBg="1"/>
      <p:bldP spid="60" grpId="0" animBg="1"/>
      <p:bldP spid="60" grpId="1" animBg="1"/>
      <p:bldP spid="61" grpId="0" animBg="1"/>
      <p:bldP spid="61" grpId="1" animBg="1"/>
      <p:bldP spid="65" grpId="0" animBg="1"/>
      <p:bldP spid="65" grpId="1" animBg="1"/>
      <p:bldP spid="66" grpId="0" animBg="1"/>
      <p:bldP spid="66" grpId="1" animBg="1"/>
      <p:bldP spid="70" grpId="0" animBg="1"/>
      <p:bldP spid="70" grpId="1" animBg="1"/>
      <p:bldP spid="71" grpId="0" animBg="1"/>
      <p:bldP spid="71" grpId="1" animBg="1"/>
      <p:bldP spid="75" grpId="0" animBg="1"/>
      <p:bldP spid="75" grpId="1" animBg="1"/>
      <p:bldP spid="76" grpId="0" animBg="1"/>
      <p:bldP spid="76" grpId="1" animBg="1"/>
      <p:bldP spid="79" grpId="0" animBg="1"/>
      <p:bldP spid="79" grpId="1" animBg="1"/>
      <p:bldP spid="80" grpId="0" animBg="1"/>
      <p:bldP spid="80" grpId="1" animBg="1"/>
      <p:bldP spid="83" grpId="0" animBg="1"/>
      <p:bldP spid="83" grpId="1" animBg="1"/>
      <p:bldP spid="84" grpId="0" animBg="1"/>
      <p:bldP spid="8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228600" y="6172200"/>
            <a:ext cx="1905000" cy="457200"/>
          </a:xfrm>
          <a:prstGeom prst="rect">
            <a:avLst/>
          </a:prstGeom>
        </p:spPr>
        <p:txBody>
          <a:bodyPr/>
          <a:lstStyle/>
          <a:p>
            <a:pPr algn="l">
              <a:defRPr/>
            </a:pPr>
            <a:fld id="{6E628836-AC64-48B1-97DD-88C1AA185A95}" type="slidenum">
              <a:rPr lang="en-US" smtClean="0"/>
              <a:pPr algn="l">
                <a:defRPr/>
              </a:pPr>
              <a:t>3</a:t>
            </a:fld>
            <a:endParaRPr lang="en-US" dirty="0"/>
          </a:p>
        </p:txBody>
      </p:sp>
      <p:sp>
        <p:nvSpPr>
          <p:cNvPr id="10" name="Rectangle 2"/>
          <p:cNvSpPr>
            <a:spLocks noGrp="1" noChangeArrowheads="1"/>
          </p:cNvSpPr>
          <p:nvPr>
            <p:ph type="title"/>
          </p:nvPr>
        </p:nvSpPr>
        <p:spPr>
          <a:xfrm>
            <a:off x="1524000" y="2122488"/>
            <a:ext cx="7086600" cy="773112"/>
          </a:xfrm>
        </p:spPr>
        <p:txBody>
          <a:bodyPr/>
          <a:lstStyle/>
          <a:p>
            <a:pPr eaLnBrk="1" hangingPunct="1">
              <a:defRPr/>
            </a:pPr>
            <a:r>
              <a:rPr lang="en-US" dirty="0" smtClean="0">
                <a:effectLst>
                  <a:outerShdw blurRad="38100" dist="38100" dir="2700000" algn="tl">
                    <a:srgbClr val="000000">
                      <a:alpha val="43137"/>
                    </a:srgbClr>
                  </a:outerShdw>
                </a:effectLst>
              </a:rPr>
              <a:t>Please Ask Questions As We Go Along</a:t>
            </a:r>
            <a:endParaRPr lang="en-US" sz="5400" dirty="0" smtClean="0">
              <a:effectLst>
                <a:outerShdw blurRad="38100" dist="38100" dir="2700000" algn="tl">
                  <a:srgbClr val="000000">
                    <a:alpha val="43137"/>
                  </a:srgbClr>
                </a:outerShdw>
              </a:effectLst>
            </a:endParaRPr>
          </a:p>
        </p:txBody>
      </p:sp>
      <p:pic>
        <p:nvPicPr>
          <p:cNvPr id="12" name="Picture 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524000"/>
            <a:ext cx="3160713" cy="5334000"/>
          </a:xfrm>
          <a:prstGeom prst="rect">
            <a:avLst/>
          </a:prstGeom>
          <a:noFill/>
          <a:ln w="12700">
            <a:noFill/>
            <a:miter lim="800000"/>
            <a:headEnd/>
            <a:tailEnd/>
          </a:ln>
        </p:spPr>
      </p:pic>
      <p:pic>
        <p:nvPicPr>
          <p:cNvPr id="14" name="Picture 1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72263" y="3621088"/>
            <a:ext cx="2471737" cy="3236912"/>
          </a:xfrm>
          <a:prstGeom prst="rect">
            <a:avLst/>
          </a:prstGeom>
          <a:noFill/>
          <a:ln w="12700">
            <a:noFill/>
            <a:miter lim="800000"/>
            <a:headEnd/>
            <a:tailEnd/>
          </a:ln>
        </p:spPr>
      </p:pic>
      <p:sp>
        <p:nvSpPr>
          <p:cNvPr id="13" name="Rectangle 18"/>
          <p:cNvSpPr txBox="1">
            <a:spLocks noChangeArrowheads="1"/>
          </p:cNvSpPr>
          <p:nvPr/>
        </p:nvSpPr>
        <p:spPr bwMode="auto">
          <a:xfrm>
            <a:off x="2362200" y="190500"/>
            <a:ext cx="5943600" cy="1257300"/>
          </a:xfrm>
          <a:prstGeom prst="rect">
            <a:avLst/>
          </a:prstGeom>
          <a:noFill/>
          <a:ln w="12700">
            <a:noFill/>
            <a:miter lim="800000"/>
            <a:headEnd/>
            <a:tailEnd/>
          </a:ln>
        </p:spPr>
        <p:txBody>
          <a:bodyPr lIns="90488" tIns="44450" rIns="90488" bIns="44450" anchor="ctr"/>
          <a:lstStyle/>
          <a:p>
            <a:pPr algn="ctr">
              <a:lnSpc>
                <a:spcPct val="100000"/>
              </a:lnSpc>
              <a:spcBef>
                <a:spcPct val="0"/>
              </a:spcBef>
              <a:buClrTx/>
              <a:defRPr/>
            </a:pPr>
            <a:r>
              <a:rPr lang="en-US" sz="4000" i="1" kern="0">
                <a:solidFill>
                  <a:schemeClr val="hlink"/>
                </a:solidFill>
                <a:effectLst>
                  <a:outerShdw blurRad="38100" dist="38100" dir="2700000" algn="tl">
                    <a:srgbClr val="000000">
                      <a:alpha val="43137"/>
                    </a:srgbClr>
                  </a:outerShdw>
                </a:effectLst>
                <a:latin typeface="+mj-lt"/>
                <a:ea typeface="+mj-ea"/>
                <a:cs typeface="+mj-cs"/>
              </a:rPr>
              <a:t>Questions?</a:t>
            </a:r>
            <a:endParaRPr lang="en-US" sz="4000" i="1" kern="0" dirty="0">
              <a:solidFill>
                <a:schemeClr val="hlink"/>
              </a:solidFill>
              <a:effectLst>
                <a:outerShdw blurRad="38100" dist="38100" dir="2700000" algn="tl">
                  <a:srgbClr val="000000">
                    <a:alpha val="43137"/>
                  </a:srgbClr>
                </a:outerShdw>
              </a:effectLst>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900" decel="100000" fill="hold"/>
                                        <p:tgtEl>
                                          <p:spTgt spid="1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946" name="Picture 2"/>
          <p:cNvPicPr>
            <a:picLocks noChangeAspect="1" noChangeArrowheads="1"/>
          </p:cNvPicPr>
          <p:nvPr/>
        </p:nvPicPr>
        <p:blipFill>
          <a:blip r:embed="rId2" cstate="print"/>
          <a:srcRect/>
          <a:stretch>
            <a:fillRect/>
          </a:stretch>
        </p:blipFill>
        <p:spPr bwMode="auto">
          <a:xfrm>
            <a:off x="6273800" y="1747838"/>
            <a:ext cx="2651125" cy="2959100"/>
          </a:xfrm>
          <a:prstGeom prst="rect">
            <a:avLst/>
          </a:prstGeom>
          <a:noFill/>
          <a:ln w="28575">
            <a:solidFill>
              <a:srgbClr val="000080"/>
            </a:solidFill>
            <a:miter lim="800000"/>
            <a:headEnd/>
            <a:tailEnd/>
          </a:ln>
          <a:effectLst>
            <a:outerShdw dist="71842" dir="2700000" algn="ctr" rotWithShape="0">
              <a:srgbClr val="808080"/>
            </a:outerShdw>
          </a:effectLst>
        </p:spPr>
      </p:pic>
      <p:sp>
        <p:nvSpPr>
          <p:cNvPr id="1490947" name="Rectangle 3"/>
          <p:cNvSpPr>
            <a:spLocks noGrp="1" noChangeArrowheads="1"/>
          </p:cNvSpPr>
          <p:nvPr>
            <p:ph type="title"/>
          </p:nvPr>
        </p:nvSpPr>
        <p:spPr/>
        <p:txBody>
          <a:bodyPr/>
          <a:lstStyle/>
          <a:p>
            <a:pPr eaLnBrk="1" hangingPunct="1">
              <a:defRPr/>
            </a:pPr>
            <a:r>
              <a:rPr lang="en-US" sz="4800">
                <a:solidFill>
                  <a:schemeClr val="accent2"/>
                </a:solidFill>
                <a:effectLst>
                  <a:outerShdw blurRad="38100" dist="38100" dir="2700000" algn="tl">
                    <a:srgbClr val="C0C0C0"/>
                  </a:outerShdw>
                </a:effectLst>
              </a:rPr>
              <a:t>Tidal Datums</a:t>
            </a:r>
            <a:r>
              <a:rPr lang="en-US"/>
              <a:t/>
            </a:r>
            <a:br>
              <a:rPr lang="en-US"/>
            </a:br>
            <a:r>
              <a:rPr lang="en-US" sz="4000">
                <a:solidFill>
                  <a:schemeClr val="accent2"/>
                </a:solidFill>
                <a:effectLst>
                  <a:outerShdw blurRad="38100" dist="38100" dir="2700000" algn="tl">
                    <a:srgbClr val="C0C0C0"/>
                  </a:outerShdw>
                </a:effectLst>
              </a:rPr>
              <a:t>Significance?</a:t>
            </a:r>
          </a:p>
        </p:txBody>
      </p:sp>
      <p:pic>
        <p:nvPicPr>
          <p:cNvPr id="1490948" name="Picture 4"/>
          <p:cNvPicPr>
            <a:picLocks noChangeAspect="1" noChangeArrowheads="1"/>
          </p:cNvPicPr>
          <p:nvPr/>
        </p:nvPicPr>
        <p:blipFill>
          <a:blip r:embed="rId3" cstate="print"/>
          <a:srcRect/>
          <a:stretch>
            <a:fillRect/>
          </a:stretch>
        </p:blipFill>
        <p:spPr bwMode="auto">
          <a:xfrm>
            <a:off x="100013" y="1473200"/>
            <a:ext cx="2676525" cy="2997200"/>
          </a:xfrm>
          <a:prstGeom prst="rect">
            <a:avLst/>
          </a:prstGeom>
          <a:noFill/>
          <a:ln w="28575">
            <a:solidFill>
              <a:srgbClr val="000080"/>
            </a:solidFill>
            <a:miter lim="800000"/>
            <a:headEnd/>
            <a:tailEnd/>
          </a:ln>
          <a:effectLst>
            <a:outerShdw dist="71842" dir="2700000" algn="ctr" rotWithShape="0">
              <a:srgbClr val="808080"/>
            </a:outerShdw>
          </a:effectLst>
        </p:spPr>
      </p:pic>
      <p:pic>
        <p:nvPicPr>
          <p:cNvPr id="1490949" name="Picture 5"/>
          <p:cNvPicPr>
            <a:picLocks noChangeAspect="1" noChangeArrowheads="1"/>
          </p:cNvPicPr>
          <p:nvPr/>
        </p:nvPicPr>
        <p:blipFill>
          <a:blip r:embed="rId4" cstate="print"/>
          <a:srcRect/>
          <a:stretch>
            <a:fillRect/>
          </a:stretch>
        </p:blipFill>
        <p:spPr bwMode="auto">
          <a:xfrm>
            <a:off x="1854200" y="3760788"/>
            <a:ext cx="2662238" cy="2997200"/>
          </a:xfrm>
          <a:prstGeom prst="rect">
            <a:avLst/>
          </a:prstGeom>
          <a:noFill/>
          <a:ln w="28575">
            <a:solidFill>
              <a:srgbClr val="000080"/>
            </a:solidFill>
            <a:miter lim="800000"/>
            <a:headEnd/>
            <a:tailEnd/>
          </a:ln>
          <a:effectLst>
            <a:outerShdw dist="71842" dir="2700000" algn="ctr" rotWithShape="0">
              <a:srgbClr val="808080"/>
            </a:outerShdw>
          </a:effectLst>
        </p:spPr>
      </p:pic>
      <p:pic>
        <p:nvPicPr>
          <p:cNvPr id="1490950" name="Picture 6"/>
          <p:cNvPicPr>
            <a:picLocks noChangeAspect="1" noChangeArrowheads="1"/>
          </p:cNvPicPr>
          <p:nvPr/>
        </p:nvPicPr>
        <p:blipFill>
          <a:blip r:embed="rId5" cstate="print"/>
          <a:srcRect/>
          <a:stretch>
            <a:fillRect/>
          </a:stretch>
        </p:blipFill>
        <p:spPr bwMode="auto">
          <a:xfrm>
            <a:off x="4189413" y="3443288"/>
            <a:ext cx="2655887" cy="2971800"/>
          </a:xfrm>
          <a:prstGeom prst="rect">
            <a:avLst/>
          </a:prstGeom>
          <a:noFill/>
          <a:ln w="28575">
            <a:solidFill>
              <a:srgbClr val="000080"/>
            </a:solidFill>
            <a:miter lim="800000"/>
            <a:headEnd/>
            <a:tailEnd/>
          </a:ln>
          <a:effectLst>
            <a:outerShdw dist="71842" dir="2700000" algn="ctr" rotWithShape="0">
              <a:srgbClr val="808080"/>
            </a:outerShdw>
          </a:effectLst>
        </p:spPr>
      </p:pic>
      <p:sp>
        <p:nvSpPr>
          <p:cNvPr id="1490952" name="Text Box 8"/>
          <p:cNvSpPr txBox="1">
            <a:spLocks noChangeArrowheads="1"/>
          </p:cNvSpPr>
          <p:nvPr/>
        </p:nvSpPr>
        <p:spPr bwMode="auto">
          <a:xfrm>
            <a:off x="2916238" y="1514475"/>
            <a:ext cx="3287712" cy="1190625"/>
          </a:xfrm>
          <a:prstGeom prst="rect">
            <a:avLst/>
          </a:prstGeom>
          <a:noFill/>
          <a:ln w="9525">
            <a:noFill/>
            <a:miter lim="800000"/>
            <a:headEnd/>
            <a:tailEnd/>
          </a:ln>
        </p:spPr>
        <p:txBody>
          <a:bodyPr>
            <a:spAutoFit/>
          </a:bodyPr>
          <a:lstStyle/>
          <a:p>
            <a:pPr algn="ctr" eaLnBrk="0" hangingPunct="0">
              <a:spcBef>
                <a:spcPct val="50000"/>
              </a:spcBef>
            </a:pPr>
            <a:r>
              <a:rPr lang="en-US"/>
              <a:t>Subsidence and uplift both affect the relationship between the water surface and  structures and hazards</a:t>
            </a:r>
          </a:p>
        </p:txBody>
      </p:sp>
      <p:sp>
        <p:nvSpPr>
          <p:cNvPr id="1490953" name="Text Box 9"/>
          <p:cNvSpPr txBox="1">
            <a:spLocks noChangeArrowheads="1"/>
          </p:cNvSpPr>
          <p:nvPr/>
        </p:nvSpPr>
        <p:spPr bwMode="auto">
          <a:xfrm>
            <a:off x="2947988" y="2732088"/>
            <a:ext cx="3287712" cy="641350"/>
          </a:xfrm>
          <a:prstGeom prst="rect">
            <a:avLst/>
          </a:prstGeom>
          <a:noFill/>
          <a:ln w="9525">
            <a:noFill/>
            <a:miter lim="800000"/>
            <a:headEnd/>
            <a:tailEnd/>
          </a:ln>
        </p:spPr>
        <p:txBody>
          <a:bodyPr>
            <a:spAutoFit/>
          </a:bodyPr>
          <a:lstStyle/>
          <a:p>
            <a:pPr algn="ctr" eaLnBrk="0" hangingPunct="0">
              <a:spcBef>
                <a:spcPct val="50000"/>
              </a:spcBef>
            </a:pPr>
            <a:r>
              <a:rPr lang="en-US"/>
              <a:t>This relationship must be monitored and documented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90952"/>
                                        </p:tgtEl>
                                        <p:attrNameLst>
                                          <p:attrName>style.visibility</p:attrName>
                                        </p:attrNameLst>
                                      </p:cBhvr>
                                      <p:to>
                                        <p:strVal val="visible"/>
                                      </p:to>
                                    </p:set>
                                    <p:animEffect transition="in" filter="fade">
                                      <p:cBhvr>
                                        <p:cTn id="7" dur="500"/>
                                        <p:tgtEl>
                                          <p:spTgt spid="1490952"/>
                                        </p:tgtEl>
                                      </p:cBhvr>
                                    </p:animEffect>
                                  </p:childTnLst>
                                </p:cTn>
                              </p:par>
                              <p:par>
                                <p:cTn id="8" presetID="53" presetClass="entr" presetSubtype="0" fill="hold" nodeType="withEffect">
                                  <p:stCondLst>
                                    <p:cond delay="500"/>
                                  </p:stCondLst>
                                  <p:childTnLst>
                                    <p:set>
                                      <p:cBhvr>
                                        <p:cTn id="9" dur="1" fill="hold">
                                          <p:stCondLst>
                                            <p:cond delay="0"/>
                                          </p:stCondLst>
                                        </p:cTn>
                                        <p:tgtEl>
                                          <p:spTgt spid="1490948"/>
                                        </p:tgtEl>
                                        <p:attrNameLst>
                                          <p:attrName>style.visibility</p:attrName>
                                        </p:attrNameLst>
                                      </p:cBhvr>
                                      <p:to>
                                        <p:strVal val="visible"/>
                                      </p:to>
                                    </p:set>
                                    <p:anim calcmode="lin" valueType="num">
                                      <p:cBhvr>
                                        <p:cTn id="10" dur="500" fill="hold"/>
                                        <p:tgtEl>
                                          <p:spTgt spid="1490948"/>
                                        </p:tgtEl>
                                        <p:attrNameLst>
                                          <p:attrName>ppt_w</p:attrName>
                                        </p:attrNameLst>
                                      </p:cBhvr>
                                      <p:tavLst>
                                        <p:tav tm="0">
                                          <p:val>
                                            <p:fltVal val="0"/>
                                          </p:val>
                                        </p:tav>
                                        <p:tav tm="100000">
                                          <p:val>
                                            <p:strVal val="#ppt_w"/>
                                          </p:val>
                                        </p:tav>
                                      </p:tavLst>
                                    </p:anim>
                                    <p:anim calcmode="lin" valueType="num">
                                      <p:cBhvr>
                                        <p:cTn id="11" dur="500" fill="hold"/>
                                        <p:tgtEl>
                                          <p:spTgt spid="1490948"/>
                                        </p:tgtEl>
                                        <p:attrNameLst>
                                          <p:attrName>ppt_h</p:attrName>
                                        </p:attrNameLst>
                                      </p:cBhvr>
                                      <p:tavLst>
                                        <p:tav tm="0">
                                          <p:val>
                                            <p:fltVal val="0"/>
                                          </p:val>
                                        </p:tav>
                                        <p:tav tm="100000">
                                          <p:val>
                                            <p:strVal val="#ppt_h"/>
                                          </p:val>
                                        </p:tav>
                                      </p:tavLst>
                                    </p:anim>
                                    <p:animEffect transition="in" filter="fade">
                                      <p:cBhvr>
                                        <p:cTn id="12" dur="500"/>
                                        <p:tgtEl>
                                          <p:spTgt spid="1490948"/>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1490949"/>
                                        </p:tgtEl>
                                        <p:attrNameLst>
                                          <p:attrName>style.visibility</p:attrName>
                                        </p:attrNameLst>
                                      </p:cBhvr>
                                      <p:to>
                                        <p:strVal val="visible"/>
                                      </p:to>
                                    </p:set>
                                    <p:anim calcmode="lin" valueType="num">
                                      <p:cBhvr>
                                        <p:cTn id="16" dur="500" fill="hold"/>
                                        <p:tgtEl>
                                          <p:spTgt spid="1490949"/>
                                        </p:tgtEl>
                                        <p:attrNameLst>
                                          <p:attrName>ppt_w</p:attrName>
                                        </p:attrNameLst>
                                      </p:cBhvr>
                                      <p:tavLst>
                                        <p:tav tm="0">
                                          <p:val>
                                            <p:fltVal val="0"/>
                                          </p:val>
                                        </p:tav>
                                        <p:tav tm="100000">
                                          <p:val>
                                            <p:strVal val="#ppt_w"/>
                                          </p:val>
                                        </p:tav>
                                      </p:tavLst>
                                    </p:anim>
                                    <p:anim calcmode="lin" valueType="num">
                                      <p:cBhvr>
                                        <p:cTn id="17" dur="500" fill="hold"/>
                                        <p:tgtEl>
                                          <p:spTgt spid="1490949"/>
                                        </p:tgtEl>
                                        <p:attrNameLst>
                                          <p:attrName>ppt_h</p:attrName>
                                        </p:attrNameLst>
                                      </p:cBhvr>
                                      <p:tavLst>
                                        <p:tav tm="0">
                                          <p:val>
                                            <p:fltVal val="0"/>
                                          </p:val>
                                        </p:tav>
                                        <p:tav tm="100000">
                                          <p:val>
                                            <p:strVal val="#ppt_h"/>
                                          </p:val>
                                        </p:tav>
                                      </p:tavLst>
                                    </p:anim>
                                    <p:animEffect transition="in" filter="fade">
                                      <p:cBhvr>
                                        <p:cTn id="18" dur="500"/>
                                        <p:tgtEl>
                                          <p:spTgt spid="1490949"/>
                                        </p:tgtEl>
                                      </p:cBhvr>
                                    </p:animEffect>
                                  </p:childTnLst>
                                </p:cTn>
                              </p:par>
                            </p:childTnLst>
                          </p:cTn>
                        </p:par>
                        <p:par>
                          <p:cTn id="19" fill="hold">
                            <p:stCondLst>
                              <p:cond delay="1500"/>
                            </p:stCondLst>
                            <p:childTnLst>
                              <p:par>
                                <p:cTn id="20" presetID="53" presetClass="entr" presetSubtype="0" fill="hold" nodeType="afterEffect">
                                  <p:stCondLst>
                                    <p:cond delay="0"/>
                                  </p:stCondLst>
                                  <p:childTnLst>
                                    <p:set>
                                      <p:cBhvr>
                                        <p:cTn id="21" dur="1" fill="hold">
                                          <p:stCondLst>
                                            <p:cond delay="0"/>
                                          </p:stCondLst>
                                        </p:cTn>
                                        <p:tgtEl>
                                          <p:spTgt spid="1490946"/>
                                        </p:tgtEl>
                                        <p:attrNameLst>
                                          <p:attrName>style.visibility</p:attrName>
                                        </p:attrNameLst>
                                      </p:cBhvr>
                                      <p:to>
                                        <p:strVal val="visible"/>
                                      </p:to>
                                    </p:set>
                                    <p:anim calcmode="lin" valueType="num">
                                      <p:cBhvr>
                                        <p:cTn id="22" dur="500" fill="hold"/>
                                        <p:tgtEl>
                                          <p:spTgt spid="1490946"/>
                                        </p:tgtEl>
                                        <p:attrNameLst>
                                          <p:attrName>ppt_w</p:attrName>
                                        </p:attrNameLst>
                                      </p:cBhvr>
                                      <p:tavLst>
                                        <p:tav tm="0">
                                          <p:val>
                                            <p:fltVal val="0"/>
                                          </p:val>
                                        </p:tav>
                                        <p:tav tm="100000">
                                          <p:val>
                                            <p:strVal val="#ppt_w"/>
                                          </p:val>
                                        </p:tav>
                                      </p:tavLst>
                                    </p:anim>
                                    <p:anim calcmode="lin" valueType="num">
                                      <p:cBhvr>
                                        <p:cTn id="23" dur="500" fill="hold"/>
                                        <p:tgtEl>
                                          <p:spTgt spid="1490946"/>
                                        </p:tgtEl>
                                        <p:attrNameLst>
                                          <p:attrName>ppt_h</p:attrName>
                                        </p:attrNameLst>
                                      </p:cBhvr>
                                      <p:tavLst>
                                        <p:tav tm="0">
                                          <p:val>
                                            <p:fltVal val="0"/>
                                          </p:val>
                                        </p:tav>
                                        <p:tav tm="100000">
                                          <p:val>
                                            <p:strVal val="#ppt_h"/>
                                          </p:val>
                                        </p:tav>
                                      </p:tavLst>
                                    </p:anim>
                                    <p:animEffect transition="in" filter="fade">
                                      <p:cBhvr>
                                        <p:cTn id="24" dur="500"/>
                                        <p:tgtEl>
                                          <p:spTgt spid="1490946"/>
                                        </p:tgtEl>
                                      </p:cBhvr>
                                    </p:animEffect>
                                  </p:childTnLst>
                                </p:cTn>
                              </p:par>
                            </p:childTnLst>
                          </p:cTn>
                        </p:par>
                        <p:par>
                          <p:cTn id="25" fill="hold">
                            <p:stCondLst>
                              <p:cond delay="2000"/>
                            </p:stCondLst>
                            <p:childTnLst>
                              <p:par>
                                <p:cTn id="26" presetID="53" presetClass="entr" presetSubtype="0" fill="hold" nodeType="afterEffect">
                                  <p:stCondLst>
                                    <p:cond delay="0"/>
                                  </p:stCondLst>
                                  <p:childTnLst>
                                    <p:set>
                                      <p:cBhvr>
                                        <p:cTn id="27" dur="1" fill="hold">
                                          <p:stCondLst>
                                            <p:cond delay="0"/>
                                          </p:stCondLst>
                                        </p:cTn>
                                        <p:tgtEl>
                                          <p:spTgt spid="1490950"/>
                                        </p:tgtEl>
                                        <p:attrNameLst>
                                          <p:attrName>style.visibility</p:attrName>
                                        </p:attrNameLst>
                                      </p:cBhvr>
                                      <p:to>
                                        <p:strVal val="visible"/>
                                      </p:to>
                                    </p:set>
                                    <p:anim calcmode="lin" valueType="num">
                                      <p:cBhvr>
                                        <p:cTn id="28" dur="500" fill="hold"/>
                                        <p:tgtEl>
                                          <p:spTgt spid="1490950"/>
                                        </p:tgtEl>
                                        <p:attrNameLst>
                                          <p:attrName>ppt_w</p:attrName>
                                        </p:attrNameLst>
                                      </p:cBhvr>
                                      <p:tavLst>
                                        <p:tav tm="0">
                                          <p:val>
                                            <p:fltVal val="0"/>
                                          </p:val>
                                        </p:tav>
                                        <p:tav tm="100000">
                                          <p:val>
                                            <p:strVal val="#ppt_w"/>
                                          </p:val>
                                        </p:tav>
                                      </p:tavLst>
                                    </p:anim>
                                    <p:anim calcmode="lin" valueType="num">
                                      <p:cBhvr>
                                        <p:cTn id="29" dur="500" fill="hold"/>
                                        <p:tgtEl>
                                          <p:spTgt spid="1490950"/>
                                        </p:tgtEl>
                                        <p:attrNameLst>
                                          <p:attrName>ppt_h</p:attrName>
                                        </p:attrNameLst>
                                      </p:cBhvr>
                                      <p:tavLst>
                                        <p:tav tm="0">
                                          <p:val>
                                            <p:fltVal val="0"/>
                                          </p:val>
                                        </p:tav>
                                        <p:tav tm="100000">
                                          <p:val>
                                            <p:strVal val="#ppt_h"/>
                                          </p:val>
                                        </p:tav>
                                      </p:tavLst>
                                    </p:anim>
                                    <p:animEffect transition="in" filter="fade">
                                      <p:cBhvr>
                                        <p:cTn id="30" dur="500"/>
                                        <p:tgtEl>
                                          <p:spTgt spid="1490950"/>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490953"/>
                                        </p:tgtEl>
                                        <p:attrNameLst>
                                          <p:attrName>style.visibility</p:attrName>
                                        </p:attrNameLst>
                                      </p:cBhvr>
                                      <p:to>
                                        <p:strVal val="visible"/>
                                      </p:to>
                                    </p:set>
                                    <p:animEffect transition="in" filter="fade">
                                      <p:cBhvr>
                                        <p:cTn id="33" dur="500"/>
                                        <p:tgtEl>
                                          <p:spTgt spid="1490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52" grpId="0"/>
      <p:bldP spid="14909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67" name="Rectangle 39"/>
          <p:cNvSpPr>
            <a:spLocks noGrp="1" noChangeArrowheads="1"/>
          </p:cNvSpPr>
          <p:nvPr>
            <p:ph type="title"/>
          </p:nvPr>
        </p:nvSpPr>
        <p:spPr>
          <a:xfrm>
            <a:off x="457200" y="381000"/>
            <a:ext cx="8229600" cy="762000"/>
          </a:xfrm>
        </p:spPr>
        <p:txBody>
          <a:bodyPr/>
          <a:lstStyle/>
          <a:p>
            <a:pPr eaLnBrk="1" hangingPunct="1">
              <a:defRPr/>
            </a:pPr>
            <a:r>
              <a:rPr lang="en-US" sz="4000">
                <a:solidFill>
                  <a:schemeClr val="accent2"/>
                </a:solidFill>
                <a:effectLst>
                  <a:outerShdw blurRad="38100" dist="38100" dir="2700000" algn="tl">
                    <a:srgbClr val="C0C0C0"/>
                  </a:outerShdw>
                </a:effectLst>
              </a:rPr>
              <a:t>Neap and Spring Tides</a:t>
            </a:r>
            <a:endParaRPr lang="en-US">
              <a:solidFill>
                <a:schemeClr val="accent2"/>
              </a:solidFill>
              <a:effectLst>
                <a:outerShdw blurRad="38100" dist="38100" dir="2700000" algn="tl">
                  <a:srgbClr val="C0C0C0"/>
                </a:outerShdw>
              </a:effectLst>
            </a:endParaRPr>
          </a:p>
        </p:txBody>
      </p:sp>
      <p:pic>
        <p:nvPicPr>
          <p:cNvPr id="1481772" name="Picture 44" descr="neap tide"/>
          <p:cNvPicPr>
            <a:picLocks noChangeAspect="1" noChangeArrowheads="1"/>
          </p:cNvPicPr>
          <p:nvPr/>
        </p:nvPicPr>
        <p:blipFill>
          <a:blip r:embed="rId3" cstate="print"/>
          <a:srcRect/>
          <a:stretch>
            <a:fillRect/>
          </a:stretch>
        </p:blipFill>
        <p:spPr bwMode="auto">
          <a:xfrm>
            <a:off x="274638" y="1485900"/>
            <a:ext cx="8450262" cy="4225925"/>
          </a:xfrm>
          <a:prstGeom prst="rect">
            <a:avLst/>
          </a:prstGeom>
          <a:noFill/>
          <a:ln w="22225">
            <a:solidFill>
              <a:srgbClr val="000080"/>
            </a:solidFill>
            <a:miter lim="800000"/>
            <a:headEnd/>
            <a:tailEnd/>
          </a:ln>
          <a:effectLst>
            <a:outerShdw dist="53882" dir="2700000" algn="ctr" rotWithShape="0">
              <a:srgbClr val="808080"/>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p>
            <a:fld id="{DEE95C35-E397-460F-9D7D-E32258F8EF3B}" type="slidenum">
              <a:rPr lang="en-US" smtClean="0"/>
              <a:pPr/>
              <a:t>32</a:t>
            </a:fld>
            <a:r>
              <a:rPr lang="en-US" smtClean="0"/>
              <a:t>/37</a:t>
            </a:r>
          </a:p>
        </p:txBody>
      </p:sp>
      <p:pic>
        <p:nvPicPr>
          <p:cNvPr id="13315" name="Picture 2" descr="m3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467395" name="Picture 3"/>
          <p:cNvPicPr>
            <a:picLocks noChangeAspect="1" noChangeArrowheads="1"/>
          </p:cNvPicPr>
          <p:nvPr/>
        </p:nvPicPr>
        <p:blipFill>
          <a:blip r:embed="rId4" cstate="print">
            <a:clrChange>
              <a:clrFrom>
                <a:srgbClr val="060000"/>
              </a:clrFrom>
              <a:clrTo>
                <a:srgbClr val="060000">
                  <a:alpha val="0"/>
                </a:srgbClr>
              </a:clrTo>
            </a:clrChange>
          </a:blip>
          <a:srcRect/>
          <a:stretch>
            <a:fillRect/>
          </a:stretch>
        </p:blipFill>
        <p:spPr bwMode="auto">
          <a:xfrm>
            <a:off x="-3619500" y="1003300"/>
            <a:ext cx="6110288" cy="5854700"/>
          </a:xfrm>
          <a:prstGeom prst="rect">
            <a:avLst/>
          </a:prstGeom>
          <a:noFill/>
          <a:ln w="9525">
            <a:noFill/>
            <a:miter lim="800000"/>
            <a:headEnd/>
            <a:tailEnd/>
          </a:ln>
        </p:spPr>
      </p:pic>
      <p:sp>
        <p:nvSpPr>
          <p:cNvPr id="1467396" name="Text Box 4"/>
          <p:cNvSpPr txBox="1">
            <a:spLocks noChangeArrowheads="1"/>
          </p:cNvSpPr>
          <p:nvPr/>
        </p:nvSpPr>
        <p:spPr bwMode="auto">
          <a:xfrm>
            <a:off x="6272213" y="5546725"/>
            <a:ext cx="2871787" cy="1311275"/>
          </a:xfrm>
          <a:prstGeom prst="rect">
            <a:avLst/>
          </a:prstGeom>
          <a:noFill/>
          <a:ln w="9525">
            <a:noFill/>
            <a:miter lim="800000"/>
            <a:headEnd/>
            <a:tailEnd/>
          </a:ln>
        </p:spPr>
        <p:txBody>
          <a:bodyPr>
            <a:spAutoFit/>
          </a:bodyPr>
          <a:lstStyle/>
          <a:p>
            <a:pPr algn="ctr">
              <a:spcBef>
                <a:spcPct val="50000"/>
              </a:spcBef>
            </a:pPr>
            <a:r>
              <a:rPr lang="en-US" sz="2000" b="1">
                <a:solidFill>
                  <a:schemeClr val="bg1"/>
                </a:solidFill>
              </a:rPr>
              <a:t>Force due to the moon is about 2.5x greater than the force due to the sun</a:t>
            </a:r>
          </a:p>
        </p:txBody>
      </p:sp>
      <p:sp>
        <p:nvSpPr>
          <p:cNvPr id="1467397" name="Oval 5"/>
          <p:cNvSpPr>
            <a:spLocks noChangeArrowheads="1"/>
          </p:cNvSpPr>
          <p:nvPr/>
        </p:nvSpPr>
        <p:spPr bwMode="auto">
          <a:xfrm>
            <a:off x="3376613" y="2193925"/>
            <a:ext cx="2159000" cy="2232025"/>
          </a:xfrm>
          <a:prstGeom prst="ellipse">
            <a:avLst/>
          </a:prstGeom>
          <a:solidFill>
            <a:schemeClr val="accent1"/>
          </a:solidFill>
          <a:ln w="28575">
            <a:solidFill>
              <a:srgbClr val="000066"/>
            </a:solidFill>
            <a:round/>
            <a:headEnd/>
            <a:tailEnd/>
          </a:ln>
        </p:spPr>
        <p:txBody>
          <a:bodyPr wrap="none" anchor="ctr"/>
          <a:lstStyle/>
          <a:p>
            <a:endParaRPr lang="en-US"/>
          </a:p>
        </p:txBody>
      </p:sp>
      <p:sp>
        <p:nvSpPr>
          <p:cNvPr id="1467398" name="Text Box 6"/>
          <p:cNvSpPr txBox="1">
            <a:spLocks noChangeArrowheads="1"/>
          </p:cNvSpPr>
          <p:nvPr/>
        </p:nvSpPr>
        <p:spPr bwMode="auto">
          <a:xfrm>
            <a:off x="6376988" y="741363"/>
            <a:ext cx="2311400" cy="1312862"/>
          </a:xfrm>
          <a:prstGeom prst="rect">
            <a:avLst/>
          </a:prstGeom>
          <a:noFill/>
          <a:ln w="9525">
            <a:noFill/>
            <a:miter lim="800000"/>
            <a:headEnd/>
            <a:tailEnd/>
          </a:ln>
        </p:spPr>
        <p:txBody>
          <a:bodyPr>
            <a:spAutoFit/>
          </a:bodyPr>
          <a:lstStyle/>
          <a:p>
            <a:pPr>
              <a:spcBef>
                <a:spcPct val="50000"/>
              </a:spcBef>
            </a:pPr>
            <a:r>
              <a:rPr lang="en-US" sz="2400" b="1">
                <a:solidFill>
                  <a:schemeClr val="bg1"/>
                </a:solidFill>
              </a:rPr>
              <a:t>full moon</a:t>
            </a:r>
          </a:p>
          <a:p>
            <a:pPr>
              <a:spcBef>
                <a:spcPct val="50000"/>
              </a:spcBef>
            </a:pPr>
            <a:r>
              <a:rPr lang="en-US" sz="1600" b="1">
                <a:solidFill>
                  <a:schemeClr val="bg1"/>
                </a:solidFill>
              </a:rPr>
              <a:t>Spring tides, with higher high tides and lower low tides</a:t>
            </a:r>
          </a:p>
        </p:txBody>
      </p:sp>
      <p:grpSp>
        <p:nvGrpSpPr>
          <p:cNvPr id="2" name="Group 9"/>
          <p:cNvGrpSpPr>
            <a:grpSpLocks/>
          </p:cNvGrpSpPr>
          <p:nvPr/>
        </p:nvGrpSpPr>
        <p:grpSpPr bwMode="auto">
          <a:xfrm>
            <a:off x="4192588" y="803275"/>
            <a:ext cx="427037" cy="5172075"/>
            <a:chOff x="2729" y="744"/>
            <a:chExt cx="269" cy="3576"/>
          </a:xfrm>
        </p:grpSpPr>
        <p:grpSp>
          <p:nvGrpSpPr>
            <p:cNvPr id="3" name="Group 10"/>
            <p:cNvGrpSpPr>
              <a:grpSpLocks/>
            </p:cNvGrpSpPr>
            <p:nvPr/>
          </p:nvGrpSpPr>
          <p:grpSpPr bwMode="auto">
            <a:xfrm rot="-5400000">
              <a:off x="2220" y="1297"/>
              <a:ext cx="1332" cy="225"/>
              <a:chOff x="1855" y="2567"/>
              <a:chExt cx="1332" cy="225"/>
            </a:xfrm>
          </p:grpSpPr>
          <p:sp>
            <p:nvSpPr>
              <p:cNvPr id="13357" name="Line 11"/>
              <p:cNvSpPr>
                <a:spLocks noChangeShapeType="1"/>
              </p:cNvSpPr>
              <p:nvPr/>
            </p:nvSpPr>
            <p:spPr bwMode="auto">
              <a:xfrm>
                <a:off x="1855" y="2567"/>
                <a:ext cx="720" cy="0"/>
              </a:xfrm>
              <a:prstGeom prst="line">
                <a:avLst/>
              </a:prstGeom>
              <a:noFill/>
              <a:ln w="57150">
                <a:solidFill>
                  <a:srgbClr val="FF0000"/>
                </a:solidFill>
                <a:round/>
                <a:headEnd/>
                <a:tailEnd type="triangle" w="med" len="med"/>
              </a:ln>
            </p:spPr>
            <p:txBody>
              <a:bodyPr wrap="none"/>
              <a:lstStyle/>
              <a:p>
                <a:endParaRPr lang="en-US"/>
              </a:p>
            </p:txBody>
          </p:sp>
          <p:sp>
            <p:nvSpPr>
              <p:cNvPr id="13358" name="Text Box 12"/>
              <p:cNvSpPr txBox="1">
                <a:spLocks noChangeArrowheads="1"/>
              </p:cNvSpPr>
              <p:nvPr/>
            </p:nvSpPr>
            <p:spPr bwMode="auto">
              <a:xfrm>
                <a:off x="2187" y="2619"/>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Gravitational pull</a:t>
                </a:r>
              </a:p>
            </p:txBody>
          </p:sp>
        </p:grpSp>
        <p:grpSp>
          <p:nvGrpSpPr>
            <p:cNvPr id="4" name="Group 13"/>
            <p:cNvGrpSpPr>
              <a:grpSpLocks/>
            </p:cNvGrpSpPr>
            <p:nvPr/>
          </p:nvGrpSpPr>
          <p:grpSpPr bwMode="auto">
            <a:xfrm rot="-5398888">
              <a:off x="2278" y="3678"/>
              <a:ext cx="1093" cy="192"/>
              <a:chOff x="0" y="2520"/>
              <a:chExt cx="1093" cy="192"/>
            </a:xfrm>
          </p:grpSpPr>
          <p:sp>
            <p:nvSpPr>
              <p:cNvPr id="13355" name="Line 14"/>
              <p:cNvSpPr>
                <a:spLocks noChangeShapeType="1"/>
              </p:cNvSpPr>
              <p:nvPr/>
            </p:nvSpPr>
            <p:spPr bwMode="auto">
              <a:xfrm flipH="1" flipV="1">
                <a:off x="643" y="2520"/>
                <a:ext cx="450" cy="1"/>
              </a:xfrm>
              <a:prstGeom prst="line">
                <a:avLst/>
              </a:prstGeom>
              <a:noFill/>
              <a:ln w="28575">
                <a:solidFill>
                  <a:srgbClr val="FF0000"/>
                </a:solidFill>
                <a:round/>
                <a:headEnd/>
                <a:tailEnd type="triangle" w="med" len="med"/>
              </a:ln>
            </p:spPr>
            <p:txBody>
              <a:bodyPr wrap="none"/>
              <a:lstStyle/>
              <a:p>
                <a:endParaRPr lang="en-US"/>
              </a:p>
            </p:txBody>
          </p:sp>
          <p:sp>
            <p:nvSpPr>
              <p:cNvPr id="13356" name="Text Box 15"/>
              <p:cNvSpPr txBox="1">
                <a:spLocks noChangeArrowheads="1"/>
              </p:cNvSpPr>
              <p:nvPr/>
            </p:nvSpPr>
            <p:spPr bwMode="auto">
              <a:xfrm>
                <a:off x="0" y="2539"/>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Centrifugal force</a:t>
                </a:r>
              </a:p>
            </p:txBody>
          </p:sp>
        </p:grpSp>
      </p:grpSp>
      <p:grpSp>
        <p:nvGrpSpPr>
          <p:cNvPr id="5" name="Group 16"/>
          <p:cNvGrpSpPr>
            <a:grpSpLocks/>
          </p:cNvGrpSpPr>
          <p:nvPr/>
        </p:nvGrpSpPr>
        <p:grpSpPr bwMode="auto">
          <a:xfrm>
            <a:off x="1735138" y="3505200"/>
            <a:ext cx="5738812" cy="431800"/>
            <a:chOff x="1093" y="2208"/>
            <a:chExt cx="3615" cy="272"/>
          </a:xfrm>
        </p:grpSpPr>
        <p:grpSp>
          <p:nvGrpSpPr>
            <p:cNvPr id="6" name="Group 17"/>
            <p:cNvGrpSpPr>
              <a:grpSpLocks/>
            </p:cNvGrpSpPr>
            <p:nvPr/>
          </p:nvGrpSpPr>
          <p:grpSpPr bwMode="auto">
            <a:xfrm>
              <a:off x="3378" y="2256"/>
              <a:ext cx="1330" cy="224"/>
              <a:chOff x="1855" y="2567"/>
              <a:chExt cx="1330" cy="224"/>
            </a:xfrm>
          </p:grpSpPr>
          <p:sp>
            <p:nvSpPr>
              <p:cNvPr id="13351" name="Line 18"/>
              <p:cNvSpPr>
                <a:spLocks noChangeShapeType="1"/>
              </p:cNvSpPr>
              <p:nvPr/>
            </p:nvSpPr>
            <p:spPr bwMode="auto">
              <a:xfrm>
                <a:off x="1855" y="2567"/>
                <a:ext cx="720" cy="0"/>
              </a:xfrm>
              <a:prstGeom prst="line">
                <a:avLst/>
              </a:prstGeom>
              <a:noFill/>
              <a:ln w="57150">
                <a:solidFill>
                  <a:srgbClr val="FF0000"/>
                </a:solidFill>
                <a:round/>
                <a:headEnd/>
                <a:tailEnd type="triangle" w="med" len="med"/>
              </a:ln>
            </p:spPr>
            <p:txBody>
              <a:bodyPr wrap="none"/>
              <a:lstStyle/>
              <a:p>
                <a:endParaRPr lang="en-US"/>
              </a:p>
            </p:txBody>
          </p:sp>
          <p:sp>
            <p:nvSpPr>
              <p:cNvPr id="13352" name="Text Box 19"/>
              <p:cNvSpPr txBox="1">
                <a:spLocks noChangeArrowheads="1"/>
              </p:cNvSpPr>
              <p:nvPr/>
            </p:nvSpPr>
            <p:spPr bwMode="auto">
              <a:xfrm>
                <a:off x="2185" y="2618"/>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Gravitational pull</a:t>
                </a:r>
              </a:p>
            </p:txBody>
          </p:sp>
        </p:grpSp>
        <p:grpSp>
          <p:nvGrpSpPr>
            <p:cNvPr id="7" name="Group 20"/>
            <p:cNvGrpSpPr>
              <a:grpSpLocks/>
            </p:cNvGrpSpPr>
            <p:nvPr/>
          </p:nvGrpSpPr>
          <p:grpSpPr bwMode="auto">
            <a:xfrm>
              <a:off x="1093" y="2208"/>
              <a:ext cx="1093" cy="192"/>
              <a:chOff x="0" y="2520"/>
              <a:chExt cx="1093" cy="192"/>
            </a:xfrm>
          </p:grpSpPr>
          <p:sp>
            <p:nvSpPr>
              <p:cNvPr id="13349" name="Line 21"/>
              <p:cNvSpPr>
                <a:spLocks noChangeShapeType="1"/>
              </p:cNvSpPr>
              <p:nvPr/>
            </p:nvSpPr>
            <p:spPr bwMode="auto">
              <a:xfrm flipH="1" flipV="1">
                <a:off x="643" y="2520"/>
                <a:ext cx="450" cy="1"/>
              </a:xfrm>
              <a:prstGeom prst="line">
                <a:avLst/>
              </a:prstGeom>
              <a:noFill/>
              <a:ln w="28575">
                <a:solidFill>
                  <a:srgbClr val="FF0000"/>
                </a:solidFill>
                <a:round/>
                <a:headEnd/>
                <a:tailEnd type="triangle" w="med" len="med"/>
              </a:ln>
            </p:spPr>
            <p:txBody>
              <a:bodyPr wrap="none"/>
              <a:lstStyle/>
              <a:p>
                <a:endParaRPr lang="en-US"/>
              </a:p>
            </p:txBody>
          </p:sp>
          <p:sp>
            <p:nvSpPr>
              <p:cNvPr id="13350" name="Text Box 22"/>
              <p:cNvSpPr txBox="1">
                <a:spLocks noChangeArrowheads="1"/>
              </p:cNvSpPr>
              <p:nvPr/>
            </p:nvSpPr>
            <p:spPr bwMode="auto">
              <a:xfrm>
                <a:off x="0" y="2539"/>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Centrifugal force</a:t>
                </a:r>
              </a:p>
            </p:txBody>
          </p:sp>
        </p:grpSp>
      </p:grpSp>
      <p:grpSp>
        <p:nvGrpSpPr>
          <p:cNvPr id="8" name="Group 23"/>
          <p:cNvGrpSpPr>
            <a:grpSpLocks/>
          </p:cNvGrpSpPr>
          <p:nvPr/>
        </p:nvGrpSpPr>
        <p:grpSpPr bwMode="auto">
          <a:xfrm>
            <a:off x="1357313" y="3552825"/>
            <a:ext cx="5667375" cy="355600"/>
            <a:chOff x="855" y="3094"/>
            <a:chExt cx="3570" cy="224"/>
          </a:xfrm>
        </p:grpSpPr>
        <p:grpSp>
          <p:nvGrpSpPr>
            <p:cNvPr id="9" name="Group 24"/>
            <p:cNvGrpSpPr>
              <a:grpSpLocks/>
            </p:cNvGrpSpPr>
            <p:nvPr/>
          </p:nvGrpSpPr>
          <p:grpSpPr bwMode="auto">
            <a:xfrm>
              <a:off x="855" y="3094"/>
              <a:ext cx="1327" cy="223"/>
              <a:chOff x="2235" y="2486"/>
              <a:chExt cx="1019" cy="223"/>
            </a:xfrm>
          </p:grpSpPr>
          <p:sp>
            <p:nvSpPr>
              <p:cNvPr id="13345" name="Text Box 25"/>
              <p:cNvSpPr txBox="1">
                <a:spLocks noChangeArrowheads="1"/>
              </p:cNvSpPr>
              <p:nvPr/>
            </p:nvSpPr>
            <p:spPr bwMode="auto">
              <a:xfrm>
                <a:off x="2235" y="2536"/>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Gravitational pull</a:t>
                </a:r>
              </a:p>
            </p:txBody>
          </p:sp>
          <p:sp>
            <p:nvSpPr>
              <p:cNvPr id="13346" name="Line 26"/>
              <p:cNvSpPr>
                <a:spLocks noChangeShapeType="1"/>
              </p:cNvSpPr>
              <p:nvPr/>
            </p:nvSpPr>
            <p:spPr bwMode="auto">
              <a:xfrm flipH="1" flipV="1">
                <a:off x="2804" y="2486"/>
                <a:ext cx="450" cy="1"/>
              </a:xfrm>
              <a:prstGeom prst="line">
                <a:avLst/>
              </a:prstGeom>
              <a:noFill/>
              <a:ln w="57150">
                <a:solidFill>
                  <a:srgbClr val="FF0000"/>
                </a:solidFill>
                <a:round/>
                <a:headEnd/>
                <a:tailEnd type="triangle" w="med" len="med"/>
              </a:ln>
            </p:spPr>
            <p:txBody>
              <a:bodyPr wrap="none"/>
              <a:lstStyle/>
              <a:p>
                <a:endParaRPr lang="en-US"/>
              </a:p>
            </p:txBody>
          </p:sp>
        </p:grpSp>
        <p:grpSp>
          <p:nvGrpSpPr>
            <p:cNvPr id="10" name="Group 27"/>
            <p:cNvGrpSpPr>
              <a:grpSpLocks/>
            </p:cNvGrpSpPr>
            <p:nvPr/>
          </p:nvGrpSpPr>
          <p:grpSpPr bwMode="auto">
            <a:xfrm>
              <a:off x="3366" y="3108"/>
              <a:ext cx="1059" cy="210"/>
              <a:chOff x="4430" y="2516"/>
              <a:chExt cx="1059" cy="210"/>
            </a:xfrm>
          </p:grpSpPr>
          <p:sp>
            <p:nvSpPr>
              <p:cNvPr id="13343" name="Line 28"/>
              <p:cNvSpPr>
                <a:spLocks noChangeShapeType="1"/>
              </p:cNvSpPr>
              <p:nvPr/>
            </p:nvSpPr>
            <p:spPr bwMode="auto">
              <a:xfrm>
                <a:off x="4430" y="2516"/>
                <a:ext cx="720" cy="0"/>
              </a:xfrm>
              <a:prstGeom prst="line">
                <a:avLst/>
              </a:prstGeom>
              <a:noFill/>
              <a:ln w="28575">
                <a:solidFill>
                  <a:srgbClr val="FF0000"/>
                </a:solidFill>
                <a:round/>
                <a:headEnd/>
                <a:tailEnd type="triangle" w="med" len="med"/>
              </a:ln>
            </p:spPr>
            <p:txBody>
              <a:bodyPr wrap="none"/>
              <a:lstStyle/>
              <a:p>
                <a:endParaRPr lang="en-US"/>
              </a:p>
            </p:txBody>
          </p:sp>
          <p:sp>
            <p:nvSpPr>
              <p:cNvPr id="13344" name="Text Box 29"/>
              <p:cNvSpPr txBox="1">
                <a:spLocks noChangeArrowheads="1"/>
              </p:cNvSpPr>
              <p:nvPr/>
            </p:nvSpPr>
            <p:spPr bwMode="auto">
              <a:xfrm>
                <a:off x="4489" y="2553"/>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Centrifugal force</a:t>
                </a:r>
              </a:p>
            </p:txBody>
          </p:sp>
        </p:grpSp>
      </p:grpSp>
      <p:grpSp>
        <p:nvGrpSpPr>
          <p:cNvPr id="11" name="Group 30"/>
          <p:cNvGrpSpPr>
            <a:grpSpLocks/>
          </p:cNvGrpSpPr>
          <p:nvPr/>
        </p:nvGrpSpPr>
        <p:grpSpPr bwMode="auto">
          <a:xfrm>
            <a:off x="4256088" y="555625"/>
            <a:ext cx="384175" cy="5518150"/>
            <a:chOff x="5260" y="147"/>
            <a:chExt cx="242" cy="3577"/>
          </a:xfrm>
        </p:grpSpPr>
        <p:sp>
          <p:nvSpPr>
            <p:cNvPr id="13337" name="Line 31"/>
            <p:cNvSpPr>
              <a:spLocks noChangeShapeType="1"/>
            </p:cNvSpPr>
            <p:nvPr/>
          </p:nvSpPr>
          <p:spPr bwMode="auto">
            <a:xfrm rot="5400000">
              <a:off x="5125" y="2754"/>
              <a:ext cx="720" cy="0"/>
            </a:xfrm>
            <a:prstGeom prst="line">
              <a:avLst/>
            </a:prstGeom>
            <a:noFill/>
            <a:ln w="57150">
              <a:solidFill>
                <a:srgbClr val="FF0000"/>
              </a:solidFill>
              <a:round/>
              <a:headEnd/>
              <a:tailEnd type="triangle" w="med" len="med"/>
            </a:ln>
          </p:spPr>
          <p:txBody>
            <a:bodyPr wrap="none"/>
            <a:lstStyle/>
            <a:p>
              <a:endParaRPr lang="en-US"/>
            </a:p>
          </p:txBody>
        </p:sp>
        <p:sp>
          <p:nvSpPr>
            <p:cNvPr id="13338" name="Text Box 32"/>
            <p:cNvSpPr txBox="1">
              <a:spLocks noChangeArrowheads="1"/>
            </p:cNvSpPr>
            <p:nvPr/>
          </p:nvSpPr>
          <p:spPr bwMode="auto">
            <a:xfrm rot="-5400000">
              <a:off x="4847" y="3137"/>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Gravitational pull</a:t>
              </a:r>
            </a:p>
          </p:txBody>
        </p:sp>
        <p:sp>
          <p:nvSpPr>
            <p:cNvPr id="13339" name="Line 33"/>
            <p:cNvSpPr>
              <a:spLocks noChangeShapeType="1"/>
            </p:cNvSpPr>
            <p:nvPr/>
          </p:nvSpPr>
          <p:spPr bwMode="auto">
            <a:xfrm rot="5381697" flipH="1" flipV="1">
              <a:off x="5277" y="1013"/>
              <a:ext cx="450" cy="1"/>
            </a:xfrm>
            <a:prstGeom prst="line">
              <a:avLst/>
            </a:prstGeom>
            <a:noFill/>
            <a:ln w="28575">
              <a:solidFill>
                <a:srgbClr val="FF0000"/>
              </a:solidFill>
              <a:round/>
              <a:headEnd/>
              <a:tailEnd type="triangle" w="med" len="med"/>
            </a:ln>
          </p:spPr>
          <p:txBody>
            <a:bodyPr wrap="none"/>
            <a:lstStyle/>
            <a:p>
              <a:endParaRPr lang="en-US"/>
            </a:p>
          </p:txBody>
        </p:sp>
        <p:sp>
          <p:nvSpPr>
            <p:cNvPr id="13340" name="Text Box 34"/>
            <p:cNvSpPr txBox="1">
              <a:spLocks noChangeArrowheads="1"/>
            </p:cNvSpPr>
            <p:nvPr/>
          </p:nvSpPr>
          <p:spPr bwMode="auto">
            <a:xfrm rot="-5400000">
              <a:off x="4895" y="560"/>
              <a:ext cx="1000"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Centrifugal force</a:t>
              </a:r>
            </a:p>
          </p:txBody>
        </p:sp>
      </p:grpSp>
      <p:sp>
        <p:nvSpPr>
          <p:cNvPr id="1467427" name="Text Box 35"/>
          <p:cNvSpPr txBox="1">
            <a:spLocks noChangeArrowheads="1"/>
          </p:cNvSpPr>
          <p:nvPr/>
        </p:nvSpPr>
        <p:spPr bwMode="auto">
          <a:xfrm>
            <a:off x="6411913" y="755650"/>
            <a:ext cx="2311400" cy="1312863"/>
          </a:xfrm>
          <a:prstGeom prst="rect">
            <a:avLst/>
          </a:prstGeom>
          <a:noFill/>
          <a:ln w="9525">
            <a:noFill/>
            <a:miter lim="800000"/>
            <a:headEnd/>
            <a:tailEnd/>
          </a:ln>
        </p:spPr>
        <p:txBody>
          <a:bodyPr>
            <a:spAutoFit/>
          </a:bodyPr>
          <a:lstStyle/>
          <a:p>
            <a:pPr>
              <a:spcBef>
                <a:spcPct val="50000"/>
              </a:spcBef>
            </a:pPr>
            <a:r>
              <a:rPr lang="en-US" sz="2400" b="1">
                <a:solidFill>
                  <a:schemeClr val="bg1"/>
                </a:solidFill>
              </a:rPr>
              <a:t>half moon</a:t>
            </a:r>
          </a:p>
          <a:p>
            <a:pPr>
              <a:spcBef>
                <a:spcPct val="50000"/>
              </a:spcBef>
            </a:pPr>
            <a:r>
              <a:rPr lang="en-US" sz="1600" b="1">
                <a:solidFill>
                  <a:schemeClr val="bg1"/>
                </a:solidFill>
              </a:rPr>
              <a:t>Neap tides – muted, with higher lows and lower highs</a:t>
            </a:r>
          </a:p>
        </p:txBody>
      </p:sp>
      <p:sp>
        <p:nvSpPr>
          <p:cNvPr id="1467428" name="Text Box 36"/>
          <p:cNvSpPr txBox="1">
            <a:spLocks noChangeArrowheads="1"/>
          </p:cNvSpPr>
          <p:nvPr/>
        </p:nvSpPr>
        <p:spPr bwMode="auto">
          <a:xfrm>
            <a:off x="6405563" y="715963"/>
            <a:ext cx="2311400" cy="1312862"/>
          </a:xfrm>
          <a:prstGeom prst="rect">
            <a:avLst/>
          </a:prstGeom>
          <a:noFill/>
          <a:ln w="9525">
            <a:noFill/>
            <a:miter lim="800000"/>
            <a:headEnd/>
            <a:tailEnd/>
          </a:ln>
        </p:spPr>
        <p:txBody>
          <a:bodyPr>
            <a:spAutoFit/>
          </a:bodyPr>
          <a:lstStyle/>
          <a:p>
            <a:pPr>
              <a:spcBef>
                <a:spcPct val="50000"/>
              </a:spcBef>
            </a:pPr>
            <a:r>
              <a:rPr lang="en-US" sz="2400" b="1">
                <a:solidFill>
                  <a:schemeClr val="bg1"/>
                </a:solidFill>
              </a:rPr>
              <a:t>new moon</a:t>
            </a:r>
          </a:p>
          <a:p>
            <a:pPr>
              <a:spcBef>
                <a:spcPct val="50000"/>
              </a:spcBef>
            </a:pPr>
            <a:r>
              <a:rPr lang="en-US" sz="1600" b="1">
                <a:solidFill>
                  <a:schemeClr val="bg1"/>
                </a:solidFill>
              </a:rPr>
              <a:t>Spring tides, with higher high tides and lower low tides</a:t>
            </a:r>
          </a:p>
        </p:txBody>
      </p:sp>
      <p:sp>
        <p:nvSpPr>
          <p:cNvPr id="13326" name="Text Box 37"/>
          <p:cNvSpPr txBox="1">
            <a:spLocks noChangeArrowheads="1"/>
          </p:cNvSpPr>
          <p:nvPr/>
        </p:nvSpPr>
        <p:spPr bwMode="auto">
          <a:xfrm>
            <a:off x="320675" y="201613"/>
            <a:ext cx="3500438" cy="1614487"/>
          </a:xfrm>
          <a:prstGeom prst="rect">
            <a:avLst/>
          </a:prstGeom>
          <a:noFill/>
          <a:ln w="9525">
            <a:noFill/>
            <a:miter lim="800000"/>
            <a:headEnd/>
            <a:tailEnd/>
          </a:ln>
        </p:spPr>
        <p:txBody>
          <a:bodyPr>
            <a:spAutoFit/>
          </a:bodyPr>
          <a:lstStyle/>
          <a:p>
            <a:pPr>
              <a:spcBef>
                <a:spcPct val="50000"/>
              </a:spcBef>
            </a:pPr>
            <a:r>
              <a:rPr lang="en-US" sz="4000" b="1" u="sng">
                <a:solidFill>
                  <a:schemeClr val="bg1"/>
                </a:solidFill>
              </a:rPr>
              <a:t>Tidal Theory</a:t>
            </a:r>
          </a:p>
          <a:p>
            <a:pPr>
              <a:spcBef>
                <a:spcPct val="50000"/>
              </a:spcBef>
            </a:pPr>
            <a:r>
              <a:rPr lang="en-US" sz="2400" b="1">
                <a:solidFill>
                  <a:schemeClr val="bg1"/>
                </a:solidFill>
              </a:rPr>
              <a:t>Newton – it’s all about gravity (well, mostly)</a:t>
            </a:r>
          </a:p>
        </p:txBody>
      </p:sp>
      <p:grpSp>
        <p:nvGrpSpPr>
          <p:cNvPr id="12" name="Group 38"/>
          <p:cNvGrpSpPr>
            <a:grpSpLocks/>
          </p:cNvGrpSpPr>
          <p:nvPr/>
        </p:nvGrpSpPr>
        <p:grpSpPr bwMode="auto">
          <a:xfrm>
            <a:off x="1531938" y="2992438"/>
            <a:ext cx="5424487" cy="403225"/>
            <a:chOff x="965" y="1885"/>
            <a:chExt cx="3417" cy="254"/>
          </a:xfrm>
        </p:grpSpPr>
        <p:sp>
          <p:nvSpPr>
            <p:cNvPr id="13333" name="Line 39"/>
            <p:cNvSpPr>
              <a:spLocks noChangeShapeType="1"/>
            </p:cNvSpPr>
            <p:nvPr/>
          </p:nvSpPr>
          <p:spPr bwMode="auto">
            <a:xfrm flipH="1">
              <a:off x="1647" y="2105"/>
              <a:ext cx="538" cy="7"/>
            </a:xfrm>
            <a:prstGeom prst="line">
              <a:avLst/>
            </a:prstGeom>
            <a:noFill/>
            <a:ln w="57150">
              <a:solidFill>
                <a:srgbClr val="FFFF00"/>
              </a:solidFill>
              <a:round/>
              <a:headEnd/>
              <a:tailEnd type="triangle" w="med" len="med"/>
            </a:ln>
          </p:spPr>
          <p:txBody>
            <a:bodyPr wrap="none"/>
            <a:lstStyle/>
            <a:p>
              <a:endParaRPr lang="en-US"/>
            </a:p>
          </p:txBody>
        </p:sp>
        <p:sp>
          <p:nvSpPr>
            <p:cNvPr id="13334" name="Text Box 40"/>
            <p:cNvSpPr txBox="1">
              <a:spLocks noChangeArrowheads="1"/>
            </p:cNvSpPr>
            <p:nvPr/>
          </p:nvSpPr>
          <p:spPr bwMode="auto">
            <a:xfrm>
              <a:off x="965" y="1885"/>
              <a:ext cx="958" cy="173"/>
            </a:xfrm>
            <a:prstGeom prst="rect">
              <a:avLst/>
            </a:prstGeom>
            <a:noFill/>
            <a:ln w="9525">
              <a:noFill/>
              <a:miter lim="800000"/>
              <a:headEnd/>
              <a:tailEnd/>
            </a:ln>
          </p:spPr>
          <p:txBody>
            <a:bodyPr>
              <a:spAutoFit/>
            </a:bodyPr>
            <a:lstStyle/>
            <a:p>
              <a:pPr>
                <a:spcBef>
                  <a:spcPct val="50000"/>
                </a:spcBef>
              </a:pPr>
              <a:r>
                <a:rPr lang="en-US" sz="1200" b="1">
                  <a:solidFill>
                    <a:srgbClr val="FFFF00"/>
                  </a:solidFill>
                </a:rPr>
                <a:t>Gravitational pull</a:t>
              </a:r>
            </a:p>
          </p:txBody>
        </p:sp>
        <p:sp>
          <p:nvSpPr>
            <p:cNvPr id="13335" name="Line 41"/>
            <p:cNvSpPr>
              <a:spLocks noChangeShapeType="1"/>
            </p:cNvSpPr>
            <p:nvPr/>
          </p:nvSpPr>
          <p:spPr bwMode="auto">
            <a:xfrm>
              <a:off x="3371" y="2139"/>
              <a:ext cx="534" cy="0"/>
            </a:xfrm>
            <a:prstGeom prst="line">
              <a:avLst/>
            </a:prstGeom>
            <a:noFill/>
            <a:ln w="28575">
              <a:solidFill>
                <a:srgbClr val="FFFF00"/>
              </a:solidFill>
              <a:round/>
              <a:headEnd/>
              <a:tailEnd type="triangle" w="med" len="med"/>
            </a:ln>
          </p:spPr>
          <p:txBody>
            <a:bodyPr wrap="none"/>
            <a:lstStyle/>
            <a:p>
              <a:endParaRPr lang="en-US"/>
            </a:p>
          </p:txBody>
        </p:sp>
        <p:sp>
          <p:nvSpPr>
            <p:cNvPr id="13336" name="Text Box 42"/>
            <p:cNvSpPr txBox="1">
              <a:spLocks noChangeArrowheads="1"/>
            </p:cNvSpPr>
            <p:nvPr/>
          </p:nvSpPr>
          <p:spPr bwMode="auto">
            <a:xfrm>
              <a:off x="3424" y="1913"/>
              <a:ext cx="958" cy="173"/>
            </a:xfrm>
            <a:prstGeom prst="rect">
              <a:avLst/>
            </a:prstGeom>
            <a:noFill/>
            <a:ln w="9525">
              <a:noFill/>
              <a:miter lim="800000"/>
              <a:headEnd/>
              <a:tailEnd/>
            </a:ln>
          </p:spPr>
          <p:txBody>
            <a:bodyPr>
              <a:spAutoFit/>
            </a:bodyPr>
            <a:lstStyle/>
            <a:p>
              <a:pPr>
                <a:spcBef>
                  <a:spcPct val="50000"/>
                </a:spcBef>
              </a:pPr>
              <a:r>
                <a:rPr lang="en-US" sz="1200" b="1">
                  <a:solidFill>
                    <a:srgbClr val="FFFF00"/>
                  </a:solidFill>
                </a:rPr>
                <a:t>Centrifugal force</a:t>
              </a:r>
            </a:p>
          </p:txBody>
        </p:sp>
      </p:grpSp>
      <p:pic>
        <p:nvPicPr>
          <p:cNvPr id="13328" name="Picture 4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509963" y="2359025"/>
            <a:ext cx="1882775" cy="1911350"/>
          </a:xfrm>
          <a:prstGeom prst="rect">
            <a:avLst/>
          </a:prstGeom>
          <a:noFill/>
          <a:ln w="9525">
            <a:noFill/>
            <a:miter lim="800000"/>
            <a:headEnd/>
            <a:tailEnd/>
          </a:ln>
        </p:spPr>
      </p:pic>
      <p:pic>
        <p:nvPicPr>
          <p:cNvPr id="1467400"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41388" y="2943225"/>
            <a:ext cx="7024687" cy="881063"/>
          </a:xfrm>
          <a:prstGeom prst="rect">
            <a:avLst/>
          </a:prstGeom>
          <a:noFill/>
          <a:ln w="9525">
            <a:noFill/>
            <a:miter lim="800000"/>
            <a:headEnd/>
            <a:tailEnd/>
          </a:ln>
        </p:spPr>
      </p:pic>
      <p:pic>
        <p:nvPicPr>
          <p:cNvPr id="1467440" name="Picture 48"/>
          <p:cNvPicPr>
            <a:picLocks noChangeAspect="1" noChangeArrowheads="1"/>
          </p:cNvPicPr>
          <p:nvPr/>
        </p:nvPicPr>
        <p:blipFill>
          <a:blip r:embed="rId7" cstate="print">
            <a:clrChange>
              <a:clrFrom>
                <a:srgbClr val="000000"/>
              </a:clrFrom>
              <a:clrTo>
                <a:srgbClr val="000000">
                  <a:alpha val="0"/>
                </a:srgbClr>
              </a:clrTo>
            </a:clrChange>
            <a:lum bright="-54000" contrast="-54000"/>
          </a:blip>
          <a:srcRect/>
          <a:stretch>
            <a:fillRect/>
          </a:stretch>
        </p:blipFill>
        <p:spPr bwMode="auto">
          <a:xfrm>
            <a:off x="930275" y="2879725"/>
            <a:ext cx="922338" cy="949325"/>
          </a:xfrm>
          <a:prstGeom prst="rect">
            <a:avLst/>
          </a:prstGeom>
          <a:noFill/>
          <a:ln w="9525">
            <a:noFill/>
            <a:miter lim="800000"/>
            <a:headEnd/>
            <a:tailEnd/>
          </a:ln>
        </p:spPr>
      </p:pic>
      <p:pic>
        <p:nvPicPr>
          <p:cNvPr id="1467441" name="Picture 4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024313" y="-134938"/>
            <a:ext cx="892175" cy="942976"/>
          </a:xfrm>
          <a:prstGeom prst="rect">
            <a:avLst/>
          </a:prstGeom>
          <a:noFill/>
          <a:ln w="9525">
            <a:noFill/>
            <a:miter lim="800000"/>
            <a:headEnd/>
            <a:tailEnd/>
          </a:ln>
        </p:spPr>
      </p:pic>
      <p:pic>
        <p:nvPicPr>
          <p:cNvPr id="1467442" name="Picture 5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97325" y="5943600"/>
            <a:ext cx="881063" cy="974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67395"/>
                                        </p:tgtEl>
                                        <p:attrNameLst>
                                          <p:attrName>style.visibility</p:attrName>
                                        </p:attrNameLst>
                                      </p:cBhvr>
                                      <p:to>
                                        <p:strVal val="visible"/>
                                      </p:to>
                                    </p:set>
                                    <p:animEffect transition="in" filter="fade">
                                      <p:cBhvr>
                                        <p:cTn id="10" dur="2000"/>
                                        <p:tgtEl>
                                          <p:spTgt spid="1467395"/>
                                        </p:tgtEl>
                                      </p:cBhvr>
                                    </p:animEffect>
                                  </p:childTnLst>
                                </p:cTn>
                              </p:par>
                              <p:par>
                                <p:cTn id="11" presetID="10" presetClass="entr" presetSubtype="0" fill="hold" nodeType="withEffect">
                                  <p:stCondLst>
                                    <p:cond delay="0"/>
                                  </p:stCondLst>
                                  <p:childTnLst>
                                    <p:set>
                                      <p:cBhvr>
                                        <p:cTn id="12" dur="1" fill="hold">
                                          <p:stCondLst>
                                            <p:cond delay="0"/>
                                          </p:stCondLst>
                                        </p:cTn>
                                        <p:tgtEl>
                                          <p:spTgt spid="1467400"/>
                                        </p:tgtEl>
                                        <p:attrNameLst>
                                          <p:attrName>style.visibility</p:attrName>
                                        </p:attrNameLst>
                                      </p:cBhvr>
                                      <p:to>
                                        <p:strVal val="visible"/>
                                      </p:to>
                                    </p:set>
                                    <p:animEffect transition="in" filter="fade">
                                      <p:cBhvr>
                                        <p:cTn id="13" dur="2000"/>
                                        <p:tgtEl>
                                          <p:spTgt spid="146740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6" presetClass="emph" presetSubtype="0" fill="hold" grpId="0" nodeType="withEffect">
                                  <p:stCondLst>
                                    <p:cond delay="0"/>
                                  </p:stCondLst>
                                  <p:childTnLst>
                                    <p:animScale>
                                      <p:cBhvr>
                                        <p:cTn id="18" dur="2000" fill="hold"/>
                                        <p:tgtEl>
                                          <p:spTgt spid="1467397"/>
                                        </p:tgtEl>
                                      </p:cBhvr>
                                      <p:by x="110000" y="100000"/>
                                    </p:animScale>
                                  </p:childTnLst>
                                </p:cTn>
                              </p:par>
                              <p:par>
                                <p:cTn id="19" presetID="6" presetClass="emph" presetSubtype="0" fill="hold" grpId="1" nodeType="withEffect">
                                  <p:stCondLst>
                                    <p:cond delay="0"/>
                                  </p:stCondLst>
                                  <p:childTnLst>
                                    <p:animScale>
                                      <p:cBhvr>
                                        <p:cTn id="20" dur="2000" fill="hold"/>
                                        <p:tgtEl>
                                          <p:spTgt spid="1467397"/>
                                        </p:tgtEl>
                                      </p:cBhvr>
                                      <p:by x="100000" y="90000"/>
                                    </p:animScale>
                                  </p:childTnLst>
                                </p:cTn>
                              </p:par>
                              <p:par>
                                <p:cTn id="21" presetID="10" presetClass="entr" presetSubtype="0" fill="hold" grpId="2" nodeType="withEffect">
                                  <p:stCondLst>
                                    <p:cond delay="0"/>
                                  </p:stCondLst>
                                  <p:childTnLst>
                                    <p:set>
                                      <p:cBhvr>
                                        <p:cTn id="22" dur="1" fill="hold">
                                          <p:stCondLst>
                                            <p:cond delay="0"/>
                                          </p:stCondLst>
                                        </p:cTn>
                                        <p:tgtEl>
                                          <p:spTgt spid="1467398"/>
                                        </p:tgtEl>
                                        <p:attrNameLst>
                                          <p:attrName>style.visibility</p:attrName>
                                        </p:attrNameLst>
                                      </p:cBhvr>
                                      <p:to>
                                        <p:strVal val="visible"/>
                                      </p:to>
                                    </p:set>
                                    <p:animEffect transition="in" filter="fade">
                                      <p:cBhvr>
                                        <p:cTn id="23" dur="2000"/>
                                        <p:tgtEl>
                                          <p:spTgt spid="14673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67396"/>
                                        </p:tgtEl>
                                        <p:attrNameLst>
                                          <p:attrName>style.visibility</p:attrName>
                                        </p:attrNameLst>
                                      </p:cBhvr>
                                      <p:to>
                                        <p:strVal val="visible"/>
                                      </p:to>
                                    </p:set>
                                    <p:animEffect transition="in" filter="fade">
                                      <p:cBhvr>
                                        <p:cTn id="26" dur="2000"/>
                                        <p:tgtEl>
                                          <p:spTgt spid="146739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5400000">
                                      <p:cBhvr>
                                        <p:cTn id="30" dur="2000" fill="hold"/>
                                        <p:tgtEl>
                                          <p:spTgt spid="1467400"/>
                                        </p:tgtEl>
                                        <p:attrNameLst>
                                          <p:attrName>r</p:attrName>
                                        </p:attrNameLst>
                                      </p:cBhvr>
                                    </p:animRot>
                                  </p:childTnLst>
                                </p:cTn>
                              </p:par>
                              <p:par>
                                <p:cTn id="31" presetID="10" presetClass="entr" presetSubtype="0" fill="hold" grpId="0" nodeType="withEffect">
                                  <p:stCondLst>
                                    <p:cond delay="0"/>
                                  </p:stCondLst>
                                  <p:childTnLst>
                                    <p:set>
                                      <p:cBhvr>
                                        <p:cTn id="32" dur="1" fill="hold">
                                          <p:stCondLst>
                                            <p:cond delay="0"/>
                                          </p:stCondLst>
                                        </p:cTn>
                                        <p:tgtEl>
                                          <p:spTgt spid="1467427"/>
                                        </p:tgtEl>
                                        <p:attrNameLst>
                                          <p:attrName>style.visibility</p:attrName>
                                        </p:attrNameLst>
                                      </p:cBhvr>
                                      <p:to>
                                        <p:strVal val="visible"/>
                                      </p:to>
                                    </p:set>
                                    <p:animEffect transition="in" filter="fade">
                                      <p:cBhvr>
                                        <p:cTn id="33" dur="2000"/>
                                        <p:tgtEl>
                                          <p:spTgt spid="1467427"/>
                                        </p:tgtEl>
                                      </p:cBhvr>
                                    </p:animEffect>
                                  </p:childTnLst>
                                </p:cTn>
                              </p:par>
                              <p:par>
                                <p:cTn id="34" presetID="10" presetClass="exit" presetSubtype="0" fill="hold" grpId="0" nodeType="withEffect">
                                  <p:stCondLst>
                                    <p:cond delay="0"/>
                                  </p:stCondLst>
                                  <p:childTnLst>
                                    <p:animEffect transition="out" filter="fade">
                                      <p:cBhvr>
                                        <p:cTn id="35" dur="2000"/>
                                        <p:tgtEl>
                                          <p:spTgt spid="1467398"/>
                                        </p:tgtEl>
                                      </p:cBhvr>
                                    </p:animEffect>
                                    <p:set>
                                      <p:cBhvr>
                                        <p:cTn id="36" dur="1" fill="hold">
                                          <p:stCondLst>
                                            <p:cond delay="1999"/>
                                          </p:stCondLst>
                                        </p:cTn>
                                        <p:tgtEl>
                                          <p:spTgt spid="146739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5"/>
                                        </p:tgtEl>
                                      </p:cBhvr>
                                    </p:animEffect>
                                    <p:set>
                                      <p:cBhvr>
                                        <p:cTn id="39" dur="1" fill="hold">
                                          <p:stCondLst>
                                            <p:cond delay="1999"/>
                                          </p:stCondLst>
                                        </p:cTn>
                                        <p:tgtEl>
                                          <p:spTgt spid="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000"/>
                                        <p:tgtEl>
                                          <p:spTgt spid="2"/>
                                        </p:tgtEl>
                                      </p:cBhvr>
                                    </p:animEffect>
                                  </p:childTnLst>
                                </p:cTn>
                              </p:par>
                              <p:par>
                                <p:cTn id="43" presetID="6" presetClass="emph" presetSubtype="0" fill="hold" grpId="2" nodeType="withEffect">
                                  <p:stCondLst>
                                    <p:cond delay="0"/>
                                  </p:stCondLst>
                                  <p:childTnLst>
                                    <p:animScale>
                                      <p:cBhvr>
                                        <p:cTn id="44" dur="2000" fill="hold"/>
                                        <p:tgtEl>
                                          <p:spTgt spid="1467397"/>
                                        </p:tgtEl>
                                      </p:cBhvr>
                                      <p:by x="90000" y="100000"/>
                                    </p:animScale>
                                  </p:childTnLst>
                                </p:cTn>
                              </p:par>
                              <p:par>
                                <p:cTn id="45" presetID="6" presetClass="emph" presetSubtype="0" fill="hold" grpId="3" nodeType="withEffect">
                                  <p:stCondLst>
                                    <p:cond delay="0"/>
                                  </p:stCondLst>
                                  <p:childTnLst>
                                    <p:animScale>
                                      <p:cBhvr>
                                        <p:cTn id="46" dur="2000" fill="hold"/>
                                        <p:tgtEl>
                                          <p:spTgt spid="1467397"/>
                                        </p:tgtEl>
                                      </p:cBhvr>
                                      <p:by x="100000" y="110000"/>
                                    </p:animScale>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467441"/>
                                        </p:tgtEl>
                                        <p:attrNameLst>
                                          <p:attrName>style.visibility</p:attrName>
                                        </p:attrNameLst>
                                      </p:cBhvr>
                                      <p:to>
                                        <p:strVal val="visible"/>
                                      </p:to>
                                    </p:set>
                                    <p:animEffect transition="in" filter="fade">
                                      <p:cBhvr>
                                        <p:cTn id="50" dur="500"/>
                                        <p:tgtEl>
                                          <p:spTgt spid="146744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5400000">
                                      <p:cBhvr>
                                        <p:cTn id="54" dur="2000" fill="hold"/>
                                        <p:tgtEl>
                                          <p:spTgt spid="1467400"/>
                                        </p:tgtEl>
                                        <p:attrNameLst>
                                          <p:attrName>r</p:attrName>
                                        </p:attrNameLst>
                                      </p:cBhvr>
                                    </p:animRot>
                                  </p:childTnLst>
                                </p:cTn>
                              </p:par>
                              <p:par>
                                <p:cTn id="55" presetID="10" presetClass="exit" presetSubtype="0" fill="hold" nodeType="withEffect">
                                  <p:stCondLst>
                                    <p:cond delay="0"/>
                                  </p:stCondLst>
                                  <p:childTnLst>
                                    <p:animEffect transition="out" filter="fade">
                                      <p:cBhvr>
                                        <p:cTn id="56" dur="500"/>
                                        <p:tgtEl>
                                          <p:spTgt spid="1467441"/>
                                        </p:tgtEl>
                                      </p:cBhvr>
                                    </p:animEffect>
                                    <p:set>
                                      <p:cBhvr>
                                        <p:cTn id="57" dur="1" fill="hold">
                                          <p:stCondLst>
                                            <p:cond delay="499"/>
                                          </p:stCondLst>
                                        </p:cTn>
                                        <p:tgtEl>
                                          <p:spTgt spid="1467441"/>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467428"/>
                                        </p:tgtEl>
                                        <p:attrNameLst>
                                          <p:attrName>style.visibility</p:attrName>
                                        </p:attrNameLst>
                                      </p:cBhvr>
                                      <p:to>
                                        <p:strVal val="visible"/>
                                      </p:to>
                                    </p:set>
                                    <p:animEffect transition="in" filter="fade">
                                      <p:cBhvr>
                                        <p:cTn id="60" dur="2000"/>
                                        <p:tgtEl>
                                          <p:spTgt spid="1467428"/>
                                        </p:tgtEl>
                                      </p:cBhvr>
                                    </p:animEffect>
                                  </p:childTnLst>
                                </p:cTn>
                              </p:par>
                              <p:par>
                                <p:cTn id="61" presetID="10" presetClass="exit" presetSubtype="0" fill="hold" grpId="2" nodeType="withEffect">
                                  <p:stCondLst>
                                    <p:cond delay="0"/>
                                  </p:stCondLst>
                                  <p:childTnLst>
                                    <p:animEffect transition="out" filter="fade">
                                      <p:cBhvr>
                                        <p:cTn id="62" dur="2000"/>
                                        <p:tgtEl>
                                          <p:spTgt spid="1467427"/>
                                        </p:tgtEl>
                                      </p:cBhvr>
                                    </p:animEffect>
                                    <p:set>
                                      <p:cBhvr>
                                        <p:cTn id="63" dur="1" fill="hold">
                                          <p:stCondLst>
                                            <p:cond delay="1999"/>
                                          </p:stCondLst>
                                        </p:cTn>
                                        <p:tgtEl>
                                          <p:spTgt spid="1467427"/>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2000"/>
                                        <p:tgtEl>
                                          <p:spTgt spid="8"/>
                                        </p:tgtEl>
                                      </p:cBhvr>
                                    </p:animEffect>
                                  </p:childTnLst>
                                </p:cTn>
                              </p:par>
                              <p:par>
                                <p:cTn id="67" presetID="10" presetClass="exit" presetSubtype="0" fill="hold" nodeType="withEffect">
                                  <p:stCondLst>
                                    <p:cond delay="0"/>
                                  </p:stCondLst>
                                  <p:childTnLst>
                                    <p:animEffect transition="out" filter="fade">
                                      <p:cBhvr>
                                        <p:cTn id="68" dur="2000"/>
                                        <p:tgtEl>
                                          <p:spTgt spid="2"/>
                                        </p:tgtEl>
                                      </p:cBhvr>
                                    </p:animEffect>
                                    <p:set>
                                      <p:cBhvr>
                                        <p:cTn id="69" dur="1" fill="hold">
                                          <p:stCondLst>
                                            <p:cond delay="1999"/>
                                          </p:stCondLst>
                                        </p:cTn>
                                        <p:tgtEl>
                                          <p:spTgt spid="2"/>
                                        </p:tgtEl>
                                        <p:attrNameLst>
                                          <p:attrName>style.visibility</p:attrName>
                                        </p:attrNameLst>
                                      </p:cBhvr>
                                      <p:to>
                                        <p:strVal val="hidden"/>
                                      </p:to>
                                    </p:set>
                                  </p:childTnLst>
                                </p:cTn>
                              </p:par>
                              <p:par>
                                <p:cTn id="70" presetID="6" presetClass="emph" presetSubtype="0" fill="hold" grpId="4" nodeType="withEffect">
                                  <p:stCondLst>
                                    <p:cond delay="0"/>
                                  </p:stCondLst>
                                  <p:childTnLst>
                                    <p:animScale>
                                      <p:cBhvr>
                                        <p:cTn id="71" dur="2000" fill="hold"/>
                                        <p:tgtEl>
                                          <p:spTgt spid="1467397"/>
                                        </p:tgtEl>
                                      </p:cBhvr>
                                      <p:by x="110000" y="100000"/>
                                    </p:animScale>
                                  </p:childTnLst>
                                </p:cTn>
                              </p:par>
                              <p:par>
                                <p:cTn id="72" presetID="6" presetClass="emph" presetSubtype="0" fill="hold" grpId="5" nodeType="withEffect">
                                  <p:stCondLst>
                                    <p:cond delay="0"/>
                                  </p:stCondLst>
                                  <p:childTnLst>
                                    <p:animScale>
                                      <p:cBhvr>
                                        <p:cTn id="73" dur="2000" fill="hold"/>
                                        <p:tgtEl>
                                          <p:spTgt spid="1467397"/>
                                        </p:tgtEl>
                                      </p:cBhvr>
                                      <p:by x="100000" y="90000"/>
                                    </p:animScale>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1467440"/>
                                        </p:tgtEl>
                                        <p:attrNameLst>
                                          <p:attrName>style.visibility</p:attrName>
                                        </p:attrNameLst>
                                      </p:cBhvr>
                                      <p:to>
                                        <p:strVal val="visible"/>
                                      </p:to>
                                    </p:set>
                                    <p:animEffect transition="in" filter="fade">
                                      <p:cBhvr>
                                        <p:cTn id="77" dur="500"/>
                                        <p:tgtEl>
                                          <p:spTgt spid="1467440"/>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mph" presetSubtype="0" fill="hold" nodeType="clickEffect">
                                  <p:stCondLst>
                                    <p:cond delay="0"/>
                                  </p:stCondLst>
                                  <p:childTnLst>
                                    <p:animRot by="-5400000">
                                      <p:cBhvr>
                                        <p:cTn id="81" dur="2000" fill="hold"/>
                                        <p:tgtEl>
                                          <p:spTgt spid="1467400"/>
                                        </p:tgtEl>
                                        <p:attrNameLst>
                                          <p:attrName>r</p:attrName>
                                        </p:attrNameLst>
                                      </p:cBhvr>
                                    </p:animRot>
                                  </p:childTnLst>
                                </p:cTn>
                              </p:par>
                              <p:par>
                                <p:cTn id="82" presetID="10" presetClass="exit" presetSubtype="0" fill="hold" nodeType="withEffect">
                                  <p:stCondLst>
                                    <p:cond delay="0"/>
                                  </p:stCondLst>
                                  <p:childTnLst>
                                    <p:animEffect transition="out" filter="fade">
                                      <p:cBhvr>
                                        <p:cTn id="83" dur="500"/>
                                        <p:tgtEl>
                                          <p:spTgt spid="1467440"/>
                                        </p:tgtEl>
                                      </p:cBhvr>
                                    </p:animEffect>
                                    <p:set>
                                      <p:cBhvr>
                                        <p:cTn id="84" dur="1" fill="hold">
                                          <p:stCondLst>
                                            <p:cond delay="499"/>
                                          </p:stCondLst>
                                        </p:cTn>
                                        <p:tgtEl>
                                          <p:spTgt spid="146744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1467428"/>
                                        </p:tgtEl>
                                      </p:cBhvr>
                                    </p:animEffect>
                                    <p:set>
                                      <p:cBhvr>
                                        <p:cTn id="87" dur="1" fill="hold">
                                          <p:stCondLst>
                                            <p:cond delay="1999"/>
                                          </p:stCondLst>
                                        </p:cTn>
                                        <p:tgtEl>
                                          <p:spTgt spid="146742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000"/>
                                        <p:tgtEl>
                                          <p:spTgt spid="8"/>
                                        </p:tgtEl>
                                      </p:cBhvr>
                                    </p:animEffect>
                                    <p:set>
                                      <p:cBhvr>
                                        <p:cTn id="90" dur="1" fill="hold">
                                          <p:stCondLst>
                                            <p:cond delay="1999"/>
                                          </p:stCondLst>
                                        </p:cTn>
                                        <p:tgtEl>
                                          <p:spTgt spid="8"/>
                                        </p:tgtEl>
                                        <p:attrNameLst>
                                          <p:attrName>style.visibility</p:attrName>
                                        </p:attrNameLst>
                                      </p:cBhvr>
                                      <p:to>
                                        <p:strVal val="hidden"/>
                                      </p:to>
                                    </p:set>
                                  </p:childTnLst>
                                </p:cTn>
                              </p:par>
                              <p:par>
                                <p:cTn id="91" presetID="6" presetClass="emph" presetSubtype="0" fill="hold" grpId="6" nodeType="withEffect">
                                  <p:stCondLst>
                                    <p:cond delay="0"/>
                                  </p:stCondLst>
                                  <p:childTnLst>
                                    <p:animScale>
                                      <p:cBhvr>
                                        <p:cTn id="92" dur="2000" fill="hold"/>
                                        <p:tgtEl>
                                          <p:spTgt spid="1467397"/>
                                        </p:tgtEl>
                                      </p:cBhvr>
                                      <p:by x="90000" y="100000"/>
                                    </p:animScale>
                                  </p:childTnLst>
                                </p:cTn>
                              </p:par>
                              <p:par>
                                <p:cTn id="93" presetID="6" presetClass="emph" presetSubtype="0" fill="hold" grpId="7" nodeType="withEffect">
                                  <p:stCondLst>
                                    <p:cond delay="0"/>
                                  </p:stCondLst>
                                  <p:childTnLst>
                                    <p:animScale>
                                      <p:cBhvr>
                                        <p:cTn id="94" dur="2000" fill="hold"/>
                                        <p:tgtEl>
                                          <p:spTgt spid="1467397"/>
                                        </p:tgtEl>
                                      </p:cBhvr>
                                      <p:by x="100000" y="110000"/>
                                    </p:animScale>
                                  </p:childTnLst>
                                </p:cTn>
                              </p:par>
                              <p:par>
                                <p:cTn id="95" presetID="10"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2000"/>
                                        <p:tgtEl>
                                          <p:spTgt spid="11"/>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1467427"/>
                                        </p:tgtEl>
                                        <p:attrNameLst>
                                          <p:attrName>style.visibility</p:attrName>
                                        </p:attrNameLst>
                                      </p:cBhvr>
                                      <p:to>
                                        <p:strVal val="visible"/>
                                      </p:to>
                                    </p:set>
                                    <p:animEffect transition="in" filter="fade">
                                      <p:cBhvr>
                                        <p:cTn id="100" dur="2000"/>
                                        <p:tgtEl>
                                          <p:spTgt spid="1467427"/>
                                        </p:tgtEl>
                                      </p:cBhvr>
                                    </p:animEffect>
                                  </p:childTnLst>
                                </p:cTn>
                              </p:par>
                            </p:childTnLst>
                          </p:cTn>
                        </p:par>
                        <p:par>
                          <p:cTn id="101" fill="hold">
                            <p:stCondLst>
                              <p:cond delay="2000"/>
                            </p:stCondLst>
                            <p:childTnLst>
                              <p:par>
                                <p:cTn id="102" presetID="10" presetClass="entr" presetSubtype="0" fill="hold" nodeType="afterEffect">
                                  <p:stCondLst>
                                    <p:cond delay="0"/>
                                  </p:stCondLst>
                                  <p:childTnLst>
                                    <p:set>
                                      <p:cBhvr>
                                        <p:cTn id="103" dur="1" fill="hold">
                                          <p:stCondLst>
                                            <p:cond delay="0"/>
                                          </p:stCondLst>
                                        </p:cTn>
                                        <p:tgtEl>
                                          <p:spTgt spid="1467442"/>
                                        </p:tgtEl>
                                        <p:attrNameLst>
                                          <p:attrName>style.visibility</p:attrName>
                                        </p:attrNameLst>
                                      </p:cBhvr>
                                      <p:to>
                                        <p:strVal val="visible"/>
                                      </p:to>
                                    </p:set>
                                    <p:animEffect transition="in" filter="fade">
                                      <p:cBhvr>
                                        <p:cTn id="104" dur="500"/>
                                        <p:tgtEl>
                                          <p:spTgt spid="1467442"/>
                                        </p:tgtEl>
                                      </p:cBhvr>
                                    </p:animEffect>
                                  </p:childTnLst>
                                </p:cTn>
                              </p:par>
                            </p:childTnLst>
                          </p:cTn>
                        </p:par>
                      </p:childTnLst>
                    </p:cTn>
                  </p:par>
                  <p:par>
                    <p:cTn id="105" fill="hold">
                      <p:stCondLst>
                        <p:cond delay="indefinite"/>
                      </p:stCondLst>
                      <p:childTnLst>
                        <p:par>
                          <p:cTn id="106" fill="hold">
                            <p:stCondLst>
                              <p:cond delay="0"/>
                            </p:stCondLst>
                            <p:childTnLst>
                              <p:par>
                                <p:cTn id="107" presetID="8" presetClass="emph" presetSubtype="0" fill="hold" nodeType="clickEffect">
                                  <p:stCondLst>
                                    <p:cond delay="0"/>
                                  </p:stCondLst>
                                  <p:childTnLst>
                                    <p:animRot by="-5400000">
                                      <p:cBhvr>
                                        <p:cTn id="108" dur="2000" fill="hold"/>
                                        <p:tgtEl>
                                          <p:spTgt spid="1467400"/>
                                        </p:tgtEl>
                                        <p:attrNameLst>
                                          <p:attrName>r</p:attrName>
                                        </p:attrNameLst>
                                      </p:cBhvr>
                                    </p:animRot>
                                  </p:childTnLst>
                                </p:cTn>
                              </p:par>
                              <p:par>
                                <p:cTn id="109" presetID="10" presetClass="exit" presetSubtype="0" fill="hold" nodeType="withEffect">
                                  <p:stCondLst>
                                    <p:cond delay="0"/>
                                  </p:stCondLst>
                                  <p:childTnLst>
                                    <p:animEffect transition="out" filter="fade">
                                      <p:cBhvr>
                                        <p:cTn id="110" dur="500"/>
                                        <p:tgtEl>
                                          <p:spTgt spid="1467442"/>
                                        </p:tgtEl>
                                      </p:cBhvr>
                                    </p:animEffect>
                                    <p:set>
                                      <p:cBhvr>
                                        <p:cTn id="111" dur="1" fill="hold">
                                          <p:stCondLst>
                                            <p:cond delay="499"/>
                                          </p:stCondLst>
                                        </p:cTn>
                                        <p:tgtEl>
                                          <p:spTgt spid="1467442"/>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2000"/>
                                        <p:tgtEl>
                                          <p:spTgt spid="5"/>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467398"/>
                                        </p:tgtEl>
                                        <p:attrNameLst>
                                          <p:attrName>style.visibility</p:attrName>
                                        </p:attrNameLst>
                                      </p:cBhvr>
                                      <p:to>
                                        <p:strVal val="visible"/>
                                      </p:to>
                                    </p:set>
                                    <p:animEffect transition="in" filter="fade">
                                      <p:cBhvr>
                                        <p:cTn id="117" dur="2000"/>
                                        <p:tgtEl>
                                          <p:spTgt spid="1467398"/>
                                        </p:tgtEl>
                                      </p:cBhvr>
                                    </p:animEffect>
                                  </p:childTnLst>
                                </p:cTn>
                              </p:par>
                              <p:par>
                                <p:cTn id="118" presetID="10" presetClass="exit" presetSubtype="0" fill="hold" grpId="3" nodeType="withEffect">
                                  <p:stCondLst>
                                    <p:cond delay="0"/>
                                  </p:stCondLst>
                                  <p:childTnLst>
                                    <p:animEffect transition="out" filter="fade">
                                      <p:cBhvr>
                                        <p:cTn id="119" dur="2000"/>
                                        <p:tgtEl>
                                          <p:spTgt spid="1467427"/>
                                        </p:tgtEl>
                                      </p:cBhvr>
                                    </p:animEffect>
                                    <p:set>
                                      <p:cBhvr>
                                        <p:cTn id="120" dur="1" fill="hold">
                                          <p:stCondLst>
                                            <p:cond delay="1999"/>
                                          </p:stCondLst>
                                        </p:cTn>
                                        <p:tgtEl>
                                          <p:spTgt spid="1467427"/>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2000"/>
                                        <p:tgtEl>
                                          <p:spTgt spid="11"/>
                                        </p:tgtEl>
                                      </p:cBhvr>
                                    </p:animEffect>
                                    <p:set>
                                      <p:cBhvr>
                                        <p:cTn id="123" dur="1" fill="hold">
                                          <p:stCondLst>
                                            <p:cond delay="1999"/>
                                          </p:stCondLst>
                                        </p:cTn>
                                        <p:tgtEl>
                                          <p:spTgt spid="11"/>
                                        </p:tgtEl>
                                        <p:attrNameLst>
                                          <p:attrName>style.visibility</p:attrName>
                                        </p:attrNameLst>
                                      </p:cBhvr>
                                      <p:to>
                                        <p:strVal val="hidden"/>
                                      </p:to>
                                    </p:set>
                                  </p:childTnLst>
                                </p:cTn>
                              </p:par>
                              <p:par>
                                <p:cTn id="124" presetID="6" presetClass="emph" presetSubtype="0" fill="hold" grpId="8" nodeType="withEffect">
                                  <p:stCondLst>
                                    <p:cond delay="0"/>
                                  </p:stCondLst>
                                  <p:childTnLst>
                                    <p:animScale>
                                      <p:cBhvr>
                                        <p:cTn id="125" dur="2000" fill="hold"/>
                                        <p:tgtEl>
                                          <p:spTgt spid="1467397"/>
                                        </p:tgtEl>
                                      </p:cBhvr>
                                      <p:by x="100000" y="90000"/>
                                    </p:animScale>
                                  </p:childTnLst>
                                </p:cTn>
                              </p:par>
                              <p:par>
                                <p:cTn id="126" presetID="6" presetClass="emph" presetSubtype="0" fill="hold" grpId="9" nodeType="withEffect">
                                  <p:stCondLst>
                                    <p:cond delay="0"/>
                                  </p:stCondLst>
                                  <p:childTnLst>
                                    <p:animScale>
                                      <p:cBhvr>
                                        <p:cTn id="127" dur="2000" fill="hold"/>
                                        <p:tgtEl>
                                          <p:spTgt spid="1467397"/>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396" grpId="0"/>
      <p:bldP spid="1467397" grpId="0" animBg="1"/>
      <p:bldP spid="1467397" grpId="1" animBg="1"/>
      <p:bldP spid="1467397" grpId="2" animBg="1"/>
      <p:bldP spid="1467397" grpId="3" animBg="1"/>
      <p:bldP spid="1467397" grpId="4" animBg="1"/>
      <p:bldP spid="1467397" grpId="5" animBg="1"/>
      <p:bldP spid="1467397" grpId="6" animBg="1"/>
      <p:bldP spid="1467397" grpId="7" animBg="1"/>
      <p:bldP spid="1467397" grpId="8" animBg="1"/>
      <p:bldP spid="1467397" grpId="9" animBg="1"/>
      <p:bldP spid="1467398" grpId="0"/>
      <p:bldP spid="1467398" grpId="1"/>
      <p:bldP spid="1467398" grpId="2"/>
      <p:bldP spid="1467427" grpId="0"/>
      <p:bldP spid="1467427" grpId="1"/>
      <p:bldP spid="1467427" grpId="2"/>
      <p:bldP spid="1467427" grpId="3"/>
      <p:bldP spid="1467428" grpId="0"/>
      <p:bldP spid="146742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p>
            <a:fld id="{B11C6AB2-A9F9-4F87-B5D5-773E3A63FF3A}" type="slidenum">
              <a:rPr lang="en-US" smtClean="0"/>
              <a:pPr/>
              <a:t>33</a:t>
            </a:fld>
            <a:r>
              <a:rPr lang="en-US" smtClean="0"/>
              <a:t>/37</a:t>
            </a:r>
          </a:p>
        </p:txBody>
      </p:sp>
      <p:pic>
        <p:nvPicPr>
          <p:cNvPr id="14339" name="Picture 4"/>
          <p:cNvPicPr>
            <a:picLocks noChangeAspect="1" noChangeArrowheads="1"/>
          </p:cNvPicPr>
          <p:nvPr/>
        </p:nvPicPr>
        <p:blipFill>
          <a:blip r:embed="rId2" cstate="print"/>
          <a:srcRect/>
          <a:stretch>
            <a:fillRect/>
          </a:stretch>
        </p:blipFill>
        <p:spPr bwMode="auto">
          <a:xfrm>
            <a:off x="0" y="0"/>
            <a:ext cx="9144000" cy="6916738"/>
          </a:xfrm>
          <a:prstGeom prst="rect">
            <a:avLst/>
          </a:prstGeom>
          <a:noFill/>
          <a:ln w="9525">
            <a:noFill/>
            <a:miter lim="800000"/>
            <a:headEnd/>
            <a:tailEnd/>
          </a:ln>
        </p:spPr>
      </p:pic>
      <p:pic>
        <p:nvPicPr>
          <p:cNvPr id="14340" name="Picture 5"/>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3067" name="Picture 11"/>
          <p:cNvPicPr>
            <a:picLocks noChangeAspect="1" noChangeArrowheads="1"/>
          </p:cNvPicPr>
          <p:nvPr/>
        </p:nvPicPr>
        <p:blipFill>
          <a:blip r:embed="rId2"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15362" name="Slide Number Placeholder 3"/>
          <p:cNvSpPr>
            <a:spLocks noGrp="1"/>
          </p:cNvSpPr>
          <p:nvPr>
            <p:ph type="sldNum" sz="quarter" idx="10"/>
          </p:nvPr>
        </p:nvSpPr>
        <p:spPr>
          <a:noFill/>
        </p:spPr>
        <p:txBody>
          <a:bodyPr/>
          <a:lstStyle/>
          <a:p>
            <a:fld id="{C14A72A7-53A8-4760-9B08-A56A303DAF16}" type="slidenum">
              <a:rPr lang="en-US" smtClean="0"/>
              <a:pPr/>
              <a:t>34</a:t>
            </a:fld>
            <a:r>
              <a:rPr lang="en-US" smtClean="0"/>
              <a:t>/37</a:t>
            </a:r>
          </a:p>
        </p:txBody>
      </p:sp>
      <p:pic>
        <p:nvPicPr>
          <p:cNvPr id="15363" name="Picture 2"/>
          <p:cNvPicPr>
            <a:picLocks noChangeAspect="1" noChangeArrowheads="1"/>
          </p:cNvPicPr>
          <p:nvPr/>
        </p:nvPicPr>
        <p:blipFill>
          <a:blip r:embed="rId3" cstate="print"/>
          <a:srcRect/>
          <a:stretch>
            <a:fillRect/>
          </a:stretch>
        </p:blipFill>
        <p:spPr bwMode="auto">
          <a:xfrm>
            <a:off x="0" y="0"/>
            <a:ext cx="9144000" cy="6886575"/>
          </a:xfrm>
          <a:prstGeom prst="rect">
            <a:avLst/>
          </a:prstGeom>
          <a:noFill/>
          <a:ln w="9525">
            <a:noFill/>
            <a:miter lim="800000"/>
            <a:headEnd/>
            <a:tailEnd/>
          </a:ln>
        </p:spPr>
      </p:pic>
      <p:pic>
        <p:nvPicPr>
          <p:cNvPr id="15364" name="Picture 3" descr="legend"/>
          <p:cNvPicPr>
            <a:picLocks noChangeAspect="1" noChangeArrowheads="1"/>
          </p:cNvPicPr>
          <p:nvPr/>
        </p:nvPicPr>
        <p:blipFill>
          <a:blip r:embed="rId4" cstate="print"/>
          <a:srcRect/>
          <a:stretch>
            <a:fillRect/>
          </a:stretch>
        </p:blipFill>
        <p:spPr bwMode="auto">
          <a:xfrm>
            <a:off x="7239000" y="4333875"/>
            <a:ext cx="1493838" cy="2051050"/>
          </a:xfrm>
          <a:prstGeom prst="rect">
            <a:avLst/>
          </a:prstGeom>
          <a:noFill/>
          <a:ln w="9525">
            <a:noFill/>
            <a:miter lim="800000"/>
            <a:headEnd/>
            <a:tailEnd/>
          </a:ln>
        </p:spPr>
      </p:pic>
      <p:pic>
        <p:nvPicPr>
          <p:cNvPr id="1453060" name="Picture 4" descr="20050120_Fig3"/>
          <p:cNvPicPr>
            <a:picLocks noChangeAspect="1" noChangeArrowheads="1"/>
          </p:cNvPicPr>
          <p:nvPr/>
        </p:nvPicPr>
        <p:blipFill>
          <a:blip r:embed="rId5" cstate="print"/>
          <a:srcRect/>
          <a:stretch>
            <a:fillRect/>
          </a:stretch>
        </p:blipFill>
        <p:spPr bwMode="auto">
          <a:xfrm>
            <a:off x="3646488" y="2882900"/>
            <a:ext cx="2603500" cy="2005013"/>
          </a:xfrm>
          <a:prstGeom prst="rect">
            <a:avLst/>
          </a:prstGeom>
          <a:noFill/>
          <a:ln w="9525">
            <a:noFill/>
            <a:miter lim="800000"/>
            <a:headEnd/>
            <a:tailEnd/>
          </a:ln>
        </p:spPr>
      </p:pic>
      <p:pic>
        <p:nvPicPr>
          <p:cNvPr id="1453061" name="Picture 5"/>
          <p:cNvPicPr>
            <a:picLocks noChangeAspect="1" noChangeArrowheads="1"/>
          </p:cNvPicPr>
          <p:nvPr/>
        </p:nvPicPr>
        <p:blipFill>
          <a:blip r:embed="rId6" cstate="print"/>
          <a:srcRect/>
          <a:stretch>
            <a:fillRect/>
          </a:stretch>
        </p:blipFill>
        <p:spPr bwMode="auto">
          <a:xfrm>
            <a:off x="1568450" y="4595813"/>
            <a:ext cx="1641475" cy="2078037"/>
          </a:xfrm>
          <a:prstGeom prst="rect">
            <a:avLst/>
          </a:prstGeom>
          <a:noFill/>
          <a:ln w="9525">
            <a:noFill/>
            <a:miter lim="800000"/>
            <a:headEnd/>
            <a:tailEnd/>
          </a:ln>
        </p:spPr>
      </p:pic>
      <p:pic>
        <p:nvPicPr>
          <p:cNvPr id="1453062" name="Picture 6" descr="gagepic"/>
          <p:cNvPicPr>
            <a:picLocks noChangeAspect="1" noChangeArrowheads="1"/>
          </p:cNvPicPr>
          <p:nvPr/>
        </p:nvPicPr>
        <p:blipFill>
          <a:blip r:embed="rId7" cstate="print"/>
          <a:srcRect/>
          <a:stretch>
            <a:fillRect/>
          </a:stretch>
        </p:blipFill>
        <p:spPr bwMode="auto">
          <a:xfrm>
            <a:off x="1657350" y="2884488"/>
            <a:ext cx="2427288" cy="1820862"/>
          </a:xfrm>
          <a:prstGeom prst="rect">
            <a:avLst/>
          </a:prstGeom>
          <a:noFill/>
          <a:ln w="9525">
            <a:noFill/>
            <a:miter lim="800000"/>
            <a:headEnd/>
            <a:tailEnd/>
          </a:ln>
        </p:spPr>
      </p:pic>
      <p:pic>
        <p:nvPicPr>
          <p:cNvPr id="1453063" name="Picture 7" descr="n61rf_dauphinis_tg"/>
          <p:cNvPicPr>
            <a:picLocks noChangeAspect="1" noChangeArrowheads="1"/>
          </p:cNvPicPr>
          <p:nvPr/>
        </p:nvPicPr>
        <p:blipFill>
          <a:blip r:embed="rId8" cstate="print"/>
          <a:srcRect/>
          <a:stretch>
            <a:fillRect/>
          </a:stretch>
        </p:blipFill>
        <p:spPr bwMode="auto">
          <a:xfrm>
            <a:off x="5741988" y="2882900"/>
            <a:ext cx="2882900" cy="2162175"/>
          </a:xfrm>
          <a:prstGeom prst="rect">
            <a:avLst/>
          </a:prstGeom>
          <a:noFill/>
          <a:ln w="9525">
            <a:noFill/>
            <a:miter lim="800000"/>
            <a:headEnd/>
            <a:tailEnd/>
          </a:ln>
        </p:spPr>
      </p:pic>
      <p:pic>
        <p:nvPicPr>
          <p:cNvPr id="1453064" name="Picture 8" descr="water level gage"/>
          <p:cNvPicPr>
            <a:picLocks noChangeAspect="1" noChangeArrowheads="1"/>
          </p:cNvPicPr>
          <p:nvPr/>
        </p:nvPicPr>
        <p:blipFill>
          <a:blip r:embed="rId9" cstate="print"/>
          <a:srcRect/>
          <a:stretch>
            <a:fillRect/>
          </a:stretch>
        </p:blipFill>
        <p:spPr bwMode="auto">
          <a:xfrm>
            <a:off x="3249613" y="4549775"/>
            <a:ext cx="2082800" cy="2133600"/>
          </a:xfrm>
          <a:prstGeom prst="rect">
            <a:avLst/>
          </a:prstGeom>
          <a:noFill/>
          <a:ln w="9525">
            <a:noFill/>
            <a:miter lim="800000"/>
            <a:headEnd/>
            <a:tailEnd/>
          </a:ln>
        </p:spPr>
      </p:pic>
      <p:pic>
        <p:nvPicPr>
          <p:cNvPr id="1453065" name="Picture 9" descr="system_design_tide_gauge"/>
          <p:cNvPicPr>
            <a:picLocks noChangeAspect="1" noChangeArrowheads="1"/>
          </p:cNvPicPr>
          <p:nvPr/>
        </p:nvPicPr>
        <p:blipFill>
          <a:blip r:embed="rId10" cstate="print"/>
          <a:srcRect/>
          <a:stretch>
            <a:fillRect/>
          </a:stretch>
        </p:blipFill>
        <p:spPr bwMode="auto">
          <a:xfrm>
            <a:off x="6929438" y="4954588"/>
            <a:ext cx="1693862" cy="1679575"/>
          </a:xfrm>
          <a:prstGeom prst="rect">
            <a:avLst/>
          </a:prstGeom>
          <a:noFill/>
          <a:ln w="9525">
            <a:noFill/>
            <a:miter lim="800000"/>
            <a:headEnd/>
            <a:tailEnd/>
          </a:ln>
        </p:spPr>
      </p:pic>
      <p:pic>
        <p:nvPicPr>
          <p:cNvPr id="1453066" name="Picture 10" descr="ship going under a bridge, with water level gae in the foreground"/>
          <p:cNvPicPr>
            <a:picLocks noChangeAspect="1" noChangeArrowheads="1"/>
          </p:cNvPicPr>
          <p:nvPr/>
        </p:nvPicPr>
        <p:blipFill>
          <a:blip r:embed="rId11" cstate="print"/>
          <a:srcRect/>
          <a:stretch>
            <a:fillRect/>
          </a:stretch>
        </p:blipFill>
        <p:spPr bwMode="auto">
          <a:xfrm>
            <a:off x="4949825" y="4960938"/>
            <a:ext cx="2149475" cy="1682750"/>
          </a:xfrm>
          <a:prstGeom prst="rect">
            <a:avLst/>
          </a:prstGeom>
          <a:noFill/>
          <a:ln w="9525">
            <a:noFill/>
            <a:miter lim="800000"/>
            <a:headEnd/>
            <a:tailEnd/>
          </a:ln>
        </p:spPr>
      </p:pic>
      <p:pic>
        <p:nvPicPr>
          <p:cNvPr id="1453068" name="Picture 12" descr="Cameron 004"/>
          <p:cNvPicPr>
            <a:picLocks noChangeAspect="1" noChangeArrowheads="1"/>
          </p:cNvPicPr>
          <p:nvPr/>
        </p:nvPicPr>
        <p:blipFill>
          <a:blip r:embed="rId12" cstate="print"/>
          <a:srcRect/>
          <a:stretch>
            <a:fillRect/>
          </a:stretch>
        </p:blipFill>
        <p:spPr bwMode="auto">
          <a:xfrm>
            <a:off x="1579563" y="1917700"/>
            <a:ext cx="7162800" cy="4756150"/>
          </a:xfrm>
          <a:prstGeom prst="rect">
            <a:avLst/>
          </a:prstGeom>
          <a:noFill/>
          <a:ln w="9525">
            <a:noFill/>
            <a:miter lim="800000"/>
            <a:headEnd/>
            <a:tailEnd/>
          </a:ln>
        </p:spPr>
      </p:pic>
      <p:sp>
        <p:nvSpPr>
          <p:cNvPr id="1453069" name="Text Box 13"/>
          <p:cNvSpPr txBox="1">
            <a:spLocks noChangeArrowheads="1"/>
          </p:cNvSpPr>
          <p:nvPr/>
        </p:nvSpPr>
        <p:spPr bwMode="auto">
          <a:xfrm>
            <a:off x="1943100" y="2012950"/>
            <a:ext cx="6135688" cy="457200"/>
          </a:xfrm>
          <a:prstGeom prst="rect">
            <a:avLst/>
          </a:prstGeom>
          <a:noFill/>
          <a:ln w="9525">
            <a:noFill/>
            <a:miter lim="800000"/>
            <a:headEnd/>
            <a:tailEnd/>
          </a:ln>
        </p:spPr>
        <p:txBody>
          <a:bodyPr>
            <a:spAutoFit/>
          </a:bodyPr>
          <a:lstStyle/>
          <a:p>
            <a:pPr algn="ctr" eaLnBrk="0" hangingPunct="0">
              <a:spcBef>
                <a:spcPct val="50000"/>
              </a:spcBef>
            </a:pPr>
            <a:r>
              <a:rPr lang="en-US" sz="2400" b="1">
                <a:solidFill>
                  <a:schemeClr val="bg1"/>
                </a:solidFill>
              </a:rPr>
              <a:t>New Hurricane Resistant Platforms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53063"/>
                                        </p:tgtEl>
                                      </p:cBhvr>
                                      <p:by x="1000" y="1000"/>
                                    </p:animScale>
                                  </p:childTnLst>
                                </p:cTn>
                              </p:par>
                              <p:par>
                                <p:cTn id="7" presetID="1" presetClass="exit" presetSubtype="0" fill="hold" nodeType="withEffect">
                                  <p:stCondLst>
                                    <p:cond delay="0"/>
                                  </p:stCondLst>
                                  <p:childTnLst>
                                    <p:set>
                                      <p:cBhvr>
                                        <p:cTn id="8" dur="1" fill="hold">
                                          <p:stCondLst>
                                            <p:cond delay="0"/>
                                          </p:stCondLst>
                                        </p:cTn>
                                        <p:tgtEl>
                                          <p:spTgt spid="1453067"/>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3.33333E-6 5.58742E-6 C -0.01024 -0.00693 -0.01927 -0.01433 -0.03038 -0.01872 C -0.0375 -0.02821 -0.04878 -0.0326 -0.05816 -0.03723 C -0.06284 -0.03954 -0.06736 -0.04347 -0.07204 -0.04555 C -0.08854 -0.05272 -0.10555 -0.05688 -0.12274 -0.06081 C -0.15399 -0.06035 -0.18507 -0.06035 -0.21632 -0.0592 C -0.22916 -0.05873 -0.23472 -0.03908 -0.24305 -0.03561 C -0.24392 -0.03399 -0.24444 -0.03214 -0.24548 -0.03052 C -0.2467 -0.02867 -0.24826 -0.02751 -0.2493 -0.02543 C -0.25 -0.02404 -0.24982 -0.02196 -0.25052 -0.02034 C -0.25156 -0.0178 -0.25312 -0.01595 -0.25434 -0.01364 C -0.25607 -0.0104 -0.25937 -0.00346 -0.25937 -0.00346 C -0.2618 0.00857 -0.25868 -0.00138 -0.26579 0.00833 C -0.26909 0.01296 -0.27187 0.0199 -0.27465 0.02522 C -0.27552 0.02869 -0.27621 0.03192 -0.27708 0.03539 C -0.27795 0.03932 -0.28229 0.04534 -0.28229 0.04534 C -0.28316 0.04904 -0.28489 0.05736 -0.28732 0.05898 C -0.28871 0.05991 -0.28993 0.05667 -0.29114 0.05551 C -0.29201 0.05898 -0.29253 0.06245 -0.29357 0.06569 C -0.29427 0.06754 -0.29566 0.06893 -0.29618 0.07078 C -0.29843 0.07887 -0.2993 0.08766 -0.30121 0.09598 C -0.30225 0.12189 -0.29461 0.15403 -0.30746 0.17369 " pathEditMode="relative" ptsTypes="fffffffffffffffffffffA">
                                      <p:cBhvr>
                                        <p:cTn id="10" dur="2000" fill="hold"/>
                                        <p:tgtEl>
                                          <p:spTgt spid="1453063"/>
                                        </p:tgtEl>
                                        <p:attrNameLst>
                                          <p:attrName>ppt_x</p:attrName>
                                          <p:attrName>ppt_y</p:attrName>
                                        </p:attrNameLst>
                                      </p:cBhvr>
                                    </p:animMotion>
                                  </p:childTnLst>
                                </p:cTn>
                              </p:par>
                              <p:par>
                                <p:cTn id="11" presetID="6" presetClass="emph" presetSubtype="0" fill="hold" nodeType="withEffect">
                                  <p:stCondLst>
                                    <p:cond delay="0"/>
                                  </p:stCondLst>
                                  <p:childTnLst>
                                    <p:animScale>
                                      <p:cBhvr>
                                        <p:cTn id="12" dur="2000" fill="hold"/>
                                        <p:tgtEl>
                                          <p:spTgt spid="1453060"/>
                                        </p:tgtEl>
                                      </p:cBhvr>
                                      <p:by x="1000" y="1000"/>
                                    </p:animScale>
                                  </p:childTnLst>
                                </p:cTn>
                              </p:par>
                              <p:par>
                                <p:cTn id="13" presetID="6" presetClass="emph" presetSubtype="0" fill="hold" nodeType="withEffect">
                                  <p:stCondLst>
                                    <p:cond delay="0"/>
                                  </p:stCondLst>
                                  <p:childTnLst>
                                    <p:animScale>
                                      <p:cBhvr>
                                        <p:cTn id="14" dur="2000" fill="hold"/>
                                        <p:tgtEl>
                                          <p:spTgt spid="1453061"/>
                                        </p:tgtEl>
                                      </p:cBhvr>
                                      <p:by x="1000" y="1000"/>
                                    </p:animScale>
                                  </p:childTnLst>
                                </p:cTn>
                              </p:par>
                              <p:par>
                                <p:cTn id="15" presetID="0" presetClass="path" presetSubtype="0" accel="50000" decel="50000" fill="hold" nodeType="withEffect">
                                  <p:stCondLst>
                                    <p:cond delay="0"/>
                                  </p:stCondLst>
                                  <p:childTnLst>
                                    <p:animMotion origin="layout" path="M 1.94444E-6 -7.49306E-7 C -0.02604 -0.03862 -0.05209 -0.07701 -0.06198 -0.11633 C -0.07188 -0.15564 -0.07448 -0.21346 -0.05938 -0.23612 C -0.04427 -0.25879 0.01076 -0.25971 0.02916 -0.25278 C 0.04757 -0.24584 0.04809 -0.2086 0.05069 -0.1938 C 0.0533 -0.179 0.04878 -0.17137 0.04444 -0.16351 " pathEditMode="relative" ptsTypes="aaaaaA">
                                      <p:cBhvr>
                                        <p:cTn id="16" dur="2000" fill="hold"/>
                                        <p:tgtEl>
                                          <p:spTgt spid="1453061"/>
                                        </p:tgtEl>
                                        <p:attrNameLst>
                                          <p:attrName>ppt_x</p:attrName>
                                          <p:attrName>ppt_y</p:attrName>
                                        </p:attrNameLst>
                                      </p:cBhvr>
                                    </p:animMotion>
                                  </p:childTnLst>
                                </p:cTn>
                              </p:par>
                              <p:par>
                                <p:cTn id="17" presetID="6" presetClass="emph" presetSubtype="0" fill="hold" nodeType="withEffect">
                                  <p:stCondLst>
                                    <p:cond delay="0"/>
                                  </p:stCondLst>
                                  <p:childTnLst>
                                    <p:animScale>
                                      <p:cBhvr>
                                        <p:cTn id="18" dur="2000" fill="hold"/>
                                        <p:tgtEl>
                                          <p:spTgt spid="1453062"/>
                                        </p:tgtEl>
                                      </p:cBhvr>
                                      <p:by x="1000" y="1000"/>
                                    </p:animScale>
                                  </p:childTnLst>
                                </p:cTn>
                              </p:par>
                              <p:par>
                                <p:cTn id="19" presetID="0" presetClass="path" presetSubtype="0" accel="50000" decel="50000" fill="hold" nodeType="withEffect">
                                  <p:stCondLst>
                                    <p:cond delay="0"/>
                                  </p:stCondLst>
                                  <p:childTnLst>
                                    <p:animMotion origin="layout" path="M 1.11111E-6 1.04533E-6 C -0.00781 0.00393 -0.00833 0.00809 -0.01267 0.01619 C -0.01597 0.02289 -0.02517 0.02613 -0.03038 0.03122 C -0.03316 0.04278 -0.02969 0.03099 -0.0342 0.04001 C -0.03576 0.04325 -0.03629 0.04695 -0.03785 0.05018 C -0.04236 0.0592 -0.04688 0.06822 -0.05052 0.0777 C -0.04965 0.10869 -0.05434 0.1272 -0.0342 0.14824 C -0.03368 0.1494 -0.03368 0.15102 -0.03281 0.15171 C -0.03177 0.15264 -0.02969 0.15194 -0.02899 0.1531 C -0.02778 0.15495 -0.02865 0.15749 -0.02778 0.15934 C -0.02465 0.16651 -0.01754 0.17461 -0.01007 0.17692 C 0.0118 0.17507 0.02535 0.18154 0.02535 0.1605 " pathEditMode="relative" rAng="0" ptsTypes="fffffffffffA">
                                      <p:cBhvr>
                                        <p:cTn id="20" dur="2000" fill="hold"/>
                                        <p:tgtEl>
                                          <p:spTgt spid="1453062"/>
                                        </p:tgtEl>
                                        <p:attrNameLst>
                                          <p:attrName>ppt_x</p:attrName>
                                          <p:attrName>ppt_y</p:attrName>
                                        </p:attrNameLst>
                                      </p:cBhvr>
                                      <p:rCtr x="-15" y="91"/>
                                    </p:animMotion>
                                  </p:childTnLst>
                                </p:cTn>
                              </p:par>
                              <p:par>
                                <p:cTn id="21" presetID="0" presetClass="path" presetSubtype="0" accel="50000" decel="50000" fill="hold" nodeType="withEffect">
                                  <p:stCondLst>
                                    <p:cond delay="0"/>
                                  </p:stCondLst>
                                  <p:childTnLst>
                                    <p:animMotion origin="layout" path="M 4.16667E-6 -0.01665 C 0.02239 -0.03307 0.04496 -0.04949 0.06961 -0.04579 C 0.09427 -0.04186 0.13906 -0.0111 0.14809 0.00694 C 0.15711 0.02475 0.13541 0.04834 0.12413 0.06175 C 0.11284 0.07516 0.09062 0.08094 0.07986 0.08765 C 0.06909 0.09436 0.06423 0.0976 0.05954 0.1013 " pathEditMode="relative" rAng="0" ptsTypes="aaaaaA">
                                      <p:cBhvr>
                                        <p:cTn id="22" dur="2000" fill="hold"/>
                                        <p:tgtEl>
                                          <p:spTgt spid="1453060"/>
                                        </p:tgtEl>
                                        <p:attrNameLst>
                                          <p:attrName>ppt_x</p:attrName>
                                          <p:attrName>ppt_y</p:attrName>
                                        </p:attrNameLst>
                                      </p:cBhvr>
                                      <p:rCtr x="78" y="43"/>
                                    </p:animMotion>
                                  </p:childTnLst>
                                </p:cTn>
                              </p:par>
                              <p:par>
                                <p:cTn id="23" presetID="6" presetClass="emph" presetSubtype="0" fill="hold" nodeType="withEffect">
                                  <p:stCondLst>
                                    <p:cond delay="0"/>
                                  </p:stCondLst>
                                  <p:childTnLst>
                                    <p:animScale>
                                      <p:cBhvr>
                                        <p:cTn id="24" dur="2000" fill="hold"/>
                                        <p:tgtEl>
                                          <p:spTgt spid="1453064"/>
                                        </p:tgtEl>
                                      </p:cBhvr>
                                      <p:by x="1000" y="1000"/>
                                    </p:animScale>
                                  </p:childTnLst>
                                </p:cTn>
                              </p:par>
                              <p:par>
                                <p:cTn id="25" presetID="0" presetClass="path" presetSubtype="0" accel="50000" decel="50000" fill="hold" nodeType="withEffect">
                                  <p:stCondLst>
                                    <p:cond delay="0"/>
                                  </p:stCondLst>
                                  <p:childTnLst>
                                    <p:animMotion origin="layout" path="M 3.05556E-6 -3.86679E-6 C -0.01337 0.05158 -0.02639 0.10338 -0.0217 0.13645 C -0.01702 0.16952 0.00746 0.18756 0.0283 0.19889 C 0.0493 0.21023 0.08489 0.21832 0.10382 0.20398 C 0.12274 0.18964 0.13437 0.14108 0.14149 0.11286 C 0.14878 0.08465 0.14826 0.05759 0.14618 0.03539 C 0.14427 0.01319 0.13368 -0.00855 0.12916 -0.02035 C 0.12465 -0.03214 0.12396 -0.03237 0.11927 -0.03538 C 0.11458 -0.03839 0.10798 -0.03862 0.10156 -0.03885 " pathEditMode="relative" rAng="0" ptsTypes="aaaaaaaaA">
                                      <p:cBhvr>
                                        <p:cTn id="26" dur="2000" fill="hold"/>
                                        <p:tgtEl>
                                          <p:spTgt spid="1453064"/>
                                        </p:tgtEl>
                                        <p:attrNameLst>
                                          <p:attrName>ppt_x</p:attrName>
                                          <p:attrName>ppt_y</p:attrName>
                                        </p:attrNameLst>
                                      </p:cBhvr>
                                      <p:rCtr x="61" y="90"/>
                                    </p:animMotion>
                                  </p:childTnLst>
                                </p:cTn>
                              </p:par>
                              <p:par>
                                <p:cTn id="27" presetID="6" presetClass="emph" presetSubtype="0" fill="hold" nodeType="withEffect">
                                  <p:stCondLst>
                                    <p:cond delay="0"/>
                                  </p:stCondLst>
                                  <p:childTnLst>
                                    <p:animScale>
                                      <p:cBhvr>
                                        <p:cTn id="28" dur="2000" fill="hold"/>
                                        <p:tgtEl>
                                          <p:spTgt spid="1453065"/>
                                        </p:tgtEl>
                                      </p:cBhvr>
                                      <p:by x="1000" y="1000"/>
                                    </p:animScale>
                                  </p:childTnLst>
                                </p:cTn>
                              </p:par>
                              <p:par>
                                <p:cTn id="29" presetID="0" presetClass="path" presetSubtype="0" accel="50000" decel="50000" fill="hold" nodeType="withEffect">
                                  <p:stCondLst>
                                    <p:cond delay="0"/>
                                  </p:stCondLst>
                                  <p:childTnLst>
                                    <p:animMotion origin="layout" path="M -1.94444E-6 -2.96022E-7 C -0.01754 -0.05343 -0.03507 -0.10685 -0.06215 -0.13321 C -0.08924 -0.15958 -0.13577 -0.15357 -0.16215 -0.15865 C -0.18854 -0.16374 -0.2007 -0.17137 -0.22031 -0.16374 C -0.23993 -0.15611 -0.26597 -0.12142 -0.27986 -0.11309 C -0.29375 -0.10477 -0.29879 -0.10893 -0.30382 -0.11309 " pathEditMode="relative" ptsTypes="aaaaaA">
                                      <p:cBhvr>
                                        <p:cTn id="30" dur="2000" fill="hold"/>
                                        <p:tgtEl>
                                          <p:spTgt spid="1453065"/>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4.16667E-6 -2.14616E-6 C 0.03212 -0.03561 0.06424 -0.07077 0.07344 -0.10199 C 0.08264 -0.13298 0.06546 -0.16512 0.05573 -0.18709 C 0.04601 -0.20929 0.02379 -0.22294 0.01528 -0.23381 C 0.00678 -0.24491 0.00591 -0.24907 0.00504 -0.253 " pathEditMode="relative" rAng="0" ptsTypes="aaaaA">
                                      <p:cBhvr>
                                        <p:cTn id="32" dur="2000" fill="hold"/>
                                        <p:tgtEl>
                                          <p:spTgt spid="1453066"/>
                                        </p:tgtEl>
                                        <p:attrNameLst>
                                          <p:attrName>ppt_x</p:attrName>
                                          <p:attrName>ppt_y</p:attrName>
                                        </p:attrNameLst>
                                      </p:cBhvr>
                                      <p:rCtr x="41" y="-127"/>
                                    </p:animMotion>
                                  </p:childTnLst>
                                </p:cTn>
                              </p:par>
                              <p:par>
                                <p:cTn id="33" presetID="6" presetClass="emph" presetSubtype="0" fill="hold" nodeType="withEffect">
                                  <p:stCondLst>
                                    <p:cond delay="0"/>
                                  </p:stCondLst>
                                  <p:childTnLst>
                                    <p:animScale>
                                      <p:cBhvr>
                                        <p:cTn id="34" dur="2000" fill="hold"/>
                                        <p:tgtEl>
                                          <p:spTgt spid="1453066"/>
                                        </p:tgtEl>
                                      </p:cBhvr>
                                      <p:by x="1000" y="1000"/>
                                    </p:animScale>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45306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53068"/>
                                        </p:tgtEl>
                                        <p:attrNameLst>
                                          <p:attrName>style.visibility</p:attrName>
                                        </p:attrNameLst>
                                      </p:cBhvr>
                                      <p:to>
                                        <p:strVal val="visible"/>
                                      </p:to>
                                    </p:set>
                                    <p:animEffect transition="in" filter="fade">
                                      <p:cBhvr>
                                        <p:cTn id="42" dur="1000"/>
                                        <p:tgtEl>
                                          <p:spTgt spid="1453068"/>
                                        </p:tgtEl>
                                      </p:cBhvr>
                                    </p:animEffect>
                                  </p:childTnLst>
                                </p:cTn>
                              </p:par>
                              <p:par>
                                <p:cTn id="43" presetID="1" presetClass="exit" presetSubtype="0" fill="hold" nodeType="withEffect">
                                  <p:stCondLst>
                                    <p:cond delay="0"/>
                                  </p:stCondLst>
                                  <p:childTnLst>
                                    <p:set>
                                      <p:cBhvr>
                                        <p:cTn id="44" dur="1" fill="hold">
                                          <p:stCondLst>
                                            <p:cond delay="0"/>
                                          </p:stCondLst>
                                        </p:cTn>
                                        <p:tgtEl>
                                          <p:spTgt spid="145306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453069"/>
                                        </p:tgtEl>
                                        <p:attrNameLst>
                                          <p:attrName>style.visibility</p:attrName>
                                        </p:attrNameLst>
                                      </p:cBhvr>
                                      <p:to>
                                        <p:strVal val="visible"/>
                                      </p:to>
                                    </p:set>
                                    <p:animEffect transition="in" filter="fade">
                                      <p:cBhvr>
                                        <p:cTn id="47" dur="2000"/>
                                        <p:tgtEl>
                                          <p:spTgt spid="1453069"/>
                                        </p:tgtEl>
                                      </p:cBhvr>
                                    </p:animEffect>
                                  </p:childTnLst>
                                </p:cTn>
                              </p:par>
                            </p:childTnLst>
                          </p:cTn>
                        </p:par>
                        <p:par>
                          <p:cTn id="48" fill="hold">
                            <p:stCondLst>
                              <p:cond delay="2000"/>
                            </p:stCondLst>
                            <p:childTnLst>
                              <p:par>
                                <p:cTn id="49" presetID="1" presetClass="entr" presetSubtype="0" fill="hold" nodeType="afterEffect">
                                  <p:stCondLst>
                                    <p:cond delay="0"/>
                                  </p:stCondLst>
                                  <p:childTnLst>
                                    <p:set>
                                      <p:cBhvr>
                                        <p:cTn id="50" dur="1" fill="hold">
                                          <p:stCondLst>
                                            <p:cond delay="0"/>
                                          </p:stCondLst>
                                        </p:cTn>
                                        <p:tgtEl>
                                          <p:spTgt spid="1453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69"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1662113" y="214313"/>
            <a:ext cx="5638800" cy="822325"/>
          </a:xfrm>
          <a:prstGeom prst="rect">
            <a:avLst/>
          </a:prstGeom>
          <a:noFill/>
          <a:ln w="9525">
            <a:noFill/>
            <a:miter lim="800000"/>
            <a:headEnd/>
            <a:tailEnd/>
          </a:ln>
        </p:spPr>
        <p:txBody>
          <a:bodyPr>
            <a:spAutoFit/>
          </a:bodyPr>
          <a:lstStyle/>
          <a:p>
            <a:pPr algn="ctr" eaLnBrk="0" hangingPunct="0"/>
            <a:r>
              <a:rPr lang="en-US" sz="2400" b="1">
                <a:solidFill>
                  <a:schemeClr val="tx2"/>
                </a:solidFill>
                <a:latin typeface="Times New Roman" pitchFamily="18" charset="0"/>
              </a:rPr>
              <a:t>RELATIVE SEA  LEVEL CHANGE AT SEVERAL LOCATIONS IN THE U.S.</a:t>
            </a:r>
          </a:p>
        </p:txBody>
      </p:sp>
      <p:pic>
        <p:nvPicPr>
          <p:cNvPr id="16388" name="Picture 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8475" y="1387475"/>
            <a:ext cx="8131175" cy="4384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5945" name="Picture 9"/>
          <p:cNvPicPr>
            <a:picLocks noChangeAspect="1" noChangeArrowheads="1"/>
          </p:cNvPicPr>
          <p:nvPr/>
        </p:nvPicPr>
        <p:blipFill>
          <a:blip r:embed="rId2"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22530" name="Slide Number Placeholder 3"/>
          <p:cNvSpPr>
            <a:spLocks noGrp="1"/>
          </p:cNvSpPr>
          <p:nvPr>
            <p:ph type="sldNum" sz="quarter" idx="10"/>
          </p:nvPr>
        </p:nvSpPr>
        <p:spPr>
          <a:noFill/>
        </p:spPr>
        <p:txBody>
          <a:bodyPr/>
          <a:lstStyle/>
          <a:p>
            <a:fld id="{A3D72292-9EA2-42E1-93DE-569A6D6E8561}" type="slidenum">
              <a:rPr lang="en-US"/>
              <a:pPr/>
              <a:t>36</a:t>
            </a:fld>
            <a:r>
              <a:rPr lang="en-US"/>
              <a:t>/37</a:t>
            </a:r>
          </a:p>
        </p:txBody>
      </p:sp>
      <p:pic>
        <p:nvPicPr>
          <p:cNvPr id="22531" name="Picture 2"/>
          <p:cNvPicPr>
            <a:picLocks noChangeAspect="1" noChangeArrowheads="1"/>
          </p:cNvPicPr>
          <p:nvPr/>
        </p:nvPicPr>
        <p:blipFill>
          <a:blip r:embed="rId3" cstate="screen"/>
          <a:srcRect/>
          <a:stretch>
            <a:fillRect/>
          </a:stretch>
        </p:blipFill>
        <p:spPr bwMode="auto">
          <a:xfrm>
            <a:off x="0" y="0"/>
            <a:ext cx="9144000" cy="4165600"/>
          </a:xfrm>
          <a:prstGeom prst="rect">
            <a:avLst/>
          </a:prstGeom>
          <a:noFill/>
          <a:ln w="9525">
            <a:noFill/>
            <a:miter lim="800000"/>
            <a:headEnd/>
            <a:tailEnd/>
          </a:ln>
        </p:spPr>
      </p:pic>
      <p:sp>
        <p:nvSpPr>
          <p:cNvPr id="1575939" name="Rectangle 3"/>
          <p:cNvSpPr>
            <a:spLocks noGrp="1" noChangeArrowheads="1"/>
          </p:cNvSpPr>
          <p:nvPr>
            <p:ph type="title"/>
          </p:nvPr>
        </p:nvSpPr>
        <p:spPr>
          <a:xfrm>
            <a:off x="685800" y="22225"/>
            <a:ext cx="7772400" cy="965200"/>
          </a:xfrm>
        </p:spPr>
        <p:txBody>
          <a:bodyPr/>
          <a:lstStyle/>
          <a:p>
            <a:pPr eaLnBrk="1" hangingPunct="1">
              <a:defRPr/>
            </a:pPr>
            <a:r>
              <a:rPr lang="en-US" b="1" smtClean="0">
                <a:solidFill>
                  <a:schemeClr val="accent2"/>
                </a:solidFill>
                <a:effectLst>
                  <a:outerShdw blurRad="38100" dist="38100" dir="2700000" algn="tl">
                    <a:srgbClr val="C0C0C0"/>
                  </a:outerShdw>
                </a:effectLst>
              </a:rPr>
              <a:t>Sea Level Trend </a:t>
            </a:r>
            <a:br>
              <a:rPr lang="en-US" b="1" smtClean="0">
                <a:solidFill>
                  <a:schemeClr val="accent2"/>
                </a:solidFill>
                <a:effectLst>
                  <a:outerShdw blurRad="38100" dist="38100" dir="2700000" algn="tl">
                    <a:srgbClr val="C0C0C0"/>
                  </a:outerShdw>
                </a:effectLst>
              </a:rPr>
            </a:br>
            <a:r>
              <a:rPr lang="en-US" sz="3200" b="1" smtClean="0">
                <a:solidFill>
                  <a:schemeClr val="accent2"/>
                </a:solidFill>
                <a:effectLst>
                  <a:outerShdw blurRad="38100" dist="38100" dir="2700000" algn="tl">
                    <a:srgbClr val="C0C0C0"/>
                  </a:outerShdw>
                </a:effectLst>
              </a:rPr>
              <a:t>Juneau, AK</a:t>
            </a:r>
          </a:p>
        </p:txBody>
      </p:sp>
      <p:pic>
        <p:nvPicPr>
          <p:cNvPr id="1575940" name="Picture 4"/>
          <p:cNvPicPr>
            <a:picLocks noChangeAspect="1" noChangeArrowheads="1"/>
          </p:cNvPicPr>
          <p:nvPr/>
        </p:nvPicPr>
        <p:blipFill>
          <a:blip r:embed="rId4" cstate="screen"/>
          <a:srcRect/>
          <a:stretch>
            <a:fillRect/>
          </a:stretch>
        </p:blipFill>
        <p:spPr bwMode="auto">
          <a:xfrm>
            <a:off x="0" y="4122738"/>
            <a:ext cx="9144000" cy="2735262"/>
          </a:xfrm>
          <a:prstGeom prst="rect">
            <a:avLst/>
          </a:prstGeom>
          <a:noFill/>
          <a:ln w="9525">
            <a:noFill/>
            <a:miter lim="800000"/>
            <a:headEnd/>
            <a:tailEnd/>
          </a:ln>
        </p:spPr>
      </p:pic>
      <p:grpSp>
        <p:nvGrpSpPr>
          <p:cNvPr id="2" name="Group 5"/>
          <p:cNvGrpSpPr>
            <a:grpSpLocks/>
          </p:cNvGrpSpPr>
          <p:nvPr/>
        </p:nvGrpSpPr>
        <p:grpSpPr bwMode="auto">
          <a:xfrm>
            <a:off x="0" y="2581275"/>
            <a:ext cx="9144000" cy="6851650"/>
            <a:chOff x="0" y="1662"/>
            <a:chExt cx="5760" cy="4316"/>
          </a:xfrm>
        </p:grpSpPr>
        <p:pic>
          <p:nvPicPr>
            <p:cNvPr id="22548" name="Picture 6"/>
            <p:cNvPicPr>
              <a:picLocks noChangeAspect="1" noChangeArrowheads="1"/>
            </p:cNvPicPr>
            <p:nvPr/>
          </p:nvPicPr>
          <p:blipFill>
            <a:blip r:embed="rId5" cstate="screen">
              <a:clrChange>
                <a:clrFrom>
                  <a:srgbClr val="000000"/>
                </a:clrFrom>
                <a:clrTo>
                  <a:srgbClr val="000000">
                    <a:alpha val="0"/>
                  </a:srgbClr>
                </a:clrTo>
              </a:clrChange>
            </a:blip>
            <a:srcRect/>
            <a:stretch>
              <a:fillRect/>
            </a:stretch>
          </p:blipFill>
          <p:spPr bwMode="auto">
            <a:xfrm>
              <a:off x="0" y="1662"/>
              <a:ext cx="5760" cy="4316"/>
            </a:xfrm>
            <a:prstGeom prst="rect">
              <a:avLst/>
            </a:prstGeom>
            <a:noFill/>
            <a:ln w="9525">
              <a:noFill/>
              <a:miter lim="800000"/>
              <a:headEnd/>
              <a:tailEnd/>
            </a:ln>
          </p:spPr>
        </p:pic>
        <p:pic>
          <p:nvPicPr>
            <p:cNvPr id="22549" name="Picture 7"/>
            <p:cNvPicPr>
              <a:picLocks noChangeAspect="1" noChangeArrowheads="1"/>
            </p:cNvPicPr>
            <p:nvPr/>
          </p:nvPicPr>
          <p:blipFill>
            <a:blip r:embed="rId6" cstate="screen"/>
            <a:srcRect/>
            <a:stretch>
              <a:fillRect/>
            </a:stretch>
          </p:blipFill>
          <p:spPr bwMode="auto">
            <a:xfrm>
              <a:off x="117" y="1800"/>
              <a:ext cx="209" cy="2019"/>
            </a:xfrm>
            <a:prstGeom prst="rect">
              <a:avLst/>
            </a:prstGeom>
            <a:noFill/>
            <a:ln w="9525">
              <a:noFill/>
              <a:miter lim="800000"/>
              <a:headEnd/>
              <a:tailEnd/>
            </a:ln>
          </p:spPr>
        </p:pic>
      </p:grpSp>
      <p:sp>
        <p:nvSpPr>
          <p:cNvPr id="1575944" name="Freeform 8"/>
          <p:cNvSpPr>
            <a:spLocks/>
          </p:cNvSpPr>
          <p:nvPr/>
        </p:nvSpPr>
        <p:spPr bwMode="auto">
          <a:xfrm>
            <a:off x="608013" y="1666875"/>
            <a:ext cx="5638800" cy="2819400"/>
          </a:xfrm>
          <a:custGeom>
            <a:avLst/>
            <a:gdLst>
              <a:gd name="T0" fmla="*/ 0 w 3750"/>
              <a:gd name="T1" fmla="*/ 0 h 2076"/>
              <a:gd name="T2" fmla="*/ 18 w 3750"/>
              <a:gd name="T3" fmla="*/ 48 h 2076"/>
              <a:gd name="T4" fmla="*/ 30 w 3750"/>
              <a:gd name="T5" fmla="*/ 114 h 2076"/>
              <a:gd name="T6" fmla="*/ 102 w 3750"/>
              <a:gd name="T7" fmla="*/ 600 h 2076"/>
              <a:gd name="T8" fmla="*/ 204 w 3750"/>
              <a:gd name="T9" fmla="*/ 186 h 2076"/>
              <a:gd name="T10" fmla="*/ 324 w 3750"/>
              <a:gd name="T11" fmla="*/ 384 h 2076"/>
              <a:gd name="T12" fmla="*/ 432 w 3750"/>
              <a:gd name="T13" fmla="*/ 192 h 2076"/>
              <a:gd name="T14" fmla="*/ 534 w 3750"/>
              <a:gd name="T15" fmla="*/ 222 h 2076"/>
              <a:gd name="T16" fmla="*/ 642 w 3750"/>
              <a:gd name="T17" fmla="*/ 6 h 2076"/>
              <a:gd name="T18" fmla="*/ 744 w 3750"/>
              <a:gd name="T19" fmla="*/ 852 h 2076"/>
              <a:gd name="T20" fmla="*/ 858 w 3750"/>
              <a:gd name="T21" fmla="*/ 1104 h 2076"/>
              <a:gd name="T22" fmla="*/ 960 w 3750"/>
              <a:gd name="T23" fmla="*/ 858 h 2076"/>
              <a:gd name="T24" fmla="*/ 1068 w 3750"/>
              <a:gd name="T25" fmla="*/ 654 h 2076"/>
              <a:gd name="T26" fmla="*/ 1170 w 3750"/>
              <a:gd name="T27" fmla="*/ 852 h 2076"/>
              <a:gd name="T28" fmla="*/ 1284 w 3750"/>
              <a:gd name="T29" fmla="*/ 378 h 2076"/>
              <a:gd name="T30" fmla="*/ 1386 w 3750"/>
              <a:gd name="T31" fmla="*/ 210 h 2076"/>
              <a:gd name="T32" fmla="*/ 1506 w 3750"/>
              <a:gd name="T33" fmla="*/ 288 h 2076"/>
              <a:gd name="T34" fmla="*/ 1608 w 3750"/>
              <a:gd name="T35" fmla="*/ 936 h 2076"/>
              <a:gd name="T36" fmla="*/ 1710 w 3750"/>
              <a:gd name="T37" fmla="*/ 852 h 2076"/>
              <a:gd name="T38" fmla="*/ 1812 w 3750"/>
              <a:gd name="T39" fmla="*/ 702 h 2076"/>
              <a:gd name="T40" fmla="*/ 1926 w 3750"/>
              <a:gd name="T41" fmla="*/ 1248 h 2076"/>
              <a:gd name="T42" fmla="*/ 2034 w 3750"/>
              <a:gd name="T43" fmla="*/ 774 h 2076"/>
              <a:gd name="T44" fmla="*/ 2142 w 3750"/>
              <a:gd name="T45" fmla="*/ 960 h 2076"/>
              <a:gd name="T46" fmla="*/ 2250 w 3750"/>
              <a:gd name="T47" fmla="*/ 1482 h 2076"/>
              <a:gd name="T48" fmla="*/ 2460 w 3750"/>
              <a:gd name="T49" fmla="*/ 900 h 2076"/>
              <a:gd name="T50" fmla="*/ 2574 w 3750"/>
              <a:gd name="T51" fmla="*/ 1032 h 2076"/>
              <a:gd name="T52" fmla="*/ 2676 w 3750"/>
              <a:gd name="T53" fmla="*/ 1710 h 2076"/>
              <a:gd name="T54" fmla="*/ 2790 w 3750"/>
              <a:gd name="T55" fmla="*/ 1668 h 2076"/>
              <a:gd name="T56" fmla="*/ 2982 w 3750"/>
              <a:gd name="T57" fmla="*/ 1350 h 2076"/>
              <a:gd name="T58" fmla="*/ 3108 w 3750"/>
              <a:gd name="T59" fmla="*/ 1644 h 2076"/>
              <a:gd name="T60" fmla="*/ 3324 w 3750"/>
              <a:gd name="T61" fmla="*/ 1644 h 2076"/>
              <a:gd name="T62" fmla="*/ 3426 w 3750"/>
              <a:gd name="T63" fmla="*/ 2076 h 2076"/>
              <a:gd name="T64" fmla="*/ 3534 w 3750"/>
              <a:gd name="T65" fmla="*/ 1596 h 2076"/>
              <a:gd name="T66" fmla="*/ 3648 w 3750"/>
              <a:gd name="T67" fmla="*/ 1650 h 2076"/>
              <a:gd name="T68" fmla="*/ 3750 w 3750"/>
              <a:gd name="T69" fmla="*/ 1950 h 20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50"/>
              <a:gd name="T106" fmla="*/ 0 h 2076"/>
              <a:gd name="T107" fmla="*/ 3750 w 3750"/>
              <a:gd name="T108" fmla="*/ 2076 h 20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50" h="2076">
                <a:moveTo>
                  <a:pt x="0" y="0"/>
                </a:moveTo>
                <a:cubicBezTo>
                  <a:pt x="13" y="25"/>
                  <a:pt x="13" y="21"/>
                  <a:pt x="18" y="48"/>
                </a:cubicBezTo>
                <a:cubicBezTo>
                  <a:pt x="22" y="70"/>
                  <a:pt x="30" y="114"/>
                  <a:pt x="30" y="114"/>
                </a:cubicBezTo>
                <a:lnTo>
                  <a:pt x="102" y="600"/>
                </a:lnTo>
                <a:lnTo>
                  <a:pt x="204" y="186"/>
                </a:lnTo>
                <a:lnTo>
                  <a:pt x="324" y="384"/>
                </a:lnTo>
                <a:lnTo>
                  <a:pt x="432" y="192"/>
                </a:lnTo>
                <a:lnTo>
                  <a:pt x="534" y="222"/>
                </a:lnTo>
                <a:lnTo>
                  <a:pt x="642" y="6"/>
                </a:lnTo>
                <a:lnTo>
                  <a:pt x="744" y="852"/>
                </a:lnTo>
                <a:lnTo>
                  <a:pt x="858" y="1104"/>
                </a:lnTo>
                <a:lnTo>
                  <a:pt x="960" y="858"/>
                </a:lnTo>
                <a:lnTo>
                  <a:pt x="1068" y="654"/>
                </a:lnTo>
                <a:lnTo>
                  <a:pt x="1170" y="852"/>
                </a:lnTo>
                <a:lnTo>
                  <a:pt x="1284" y="378"/>
                </a:lnTo>
                <a:lnTo>
                  <a:pt x="1386" y="210"/>
                </a:lnTo>
                <a:lnTo>
                  <a:pt x="1506" y="288"/>
                </a:lnTo>
                <a:lnTo>
                  <a:pt x="1608" y="936"/>
                </a:lnTo>
                <a:lnTo>
                  <a:pt x="1710" y="852"/>
                </a:lnTo>
                <a:lnTo>
                  <a:pt x="1812" y="702"/>
                </a:lnTo>
                <a:lnTo>
                  <a:pt x="1926" y="1248"/>
                </a:lnTo>
                <a:lnTo>
                  <a:pt x="2034" y="774"/>
                </a:lnTo>
                <a:lnTo>
                  <a:pt x="2142" y="960"/>
                </a:lnTo>
                <a:lnTo>
                  <a:pt x="2250" y="1482"/>
                </a:lnTo>
                <a:lnTo>
                  <a:pt x="2460" y="900"/>
                </a:lnTo>
                <a:lnTo>
                  <a:pt x="2574" y="1032"/>
                </a:lnTo>
                <a:lnTo>
                  <a:pt x="2676" y="1710"/>
                </a:lnTo>
                <a:lnTo>
                  <a:pt x="2790" y="1668"/>
                </a:lnTo>
                <a:lnTo>
                  <a:pt x="2982" y="1350"/>
                </a:lnTo>
                <a:lnTo>
                  <a:pt x="3108" y="1644"/>
                </a:lnTo>
                <a:lnTo>
                  <a:pt x="3324" y="1644"/>
                </a:lnTo>
                <a:lnTo>
                  <a:pt x="3426" y="2076"/>
                </a:lnTo>
                <a:lnTo>
                  <a:pt x="3534" y="1596"/>
                </a:lnTo>
                <a:lnTo>
                  <a:pt x="3648" y="1650"/>
                </a:lnTo>
                <a:lnTo>
                  <a:pt x="3750" y="1950"/>
                </a:lnTo>
              </a:path>
            </a:pathLst>
          </a:custGeom>
          <a:noFill/>
          <a:ln w="25400" cap="flat" cmpd="sng">
            <a:solidFill>
              <a:srgbClr val="FF0000"/>
            </a:solidFill>
            <a:prstDash val="solid"/>
            <a:round/>
            <a:headEnd type="none" w="sm" len="sm"/>
            <a:tailEnd type="none" w="sm" len="sm"/>
          </a:ln>
        </p:spPr>
        <p:txBody>
          <a:bodyPr>
            <a:spAutoFit/>
          </a:bodyPr>
          <a:lstStyle/>
          <a:p>
            <a:endParaRPr lang="en-US"/>
          </a:p>
        </p:txBody>
      </p:sp>
      <p:grpSp>
        <p:nvGrpSpPr>
          <p:cNvPr id="3" name="Group 10"/>
          <p:cNvGrpSpPr>
            <a:grpSpLocks/>
          </p:cNvGrpSpPr>
          <p:nvPr/>
        </p:nvGrpSpPr>
        <p:grpSpPr bwMode="auto">
          <a:xfrm>
            <a:off x="5622925" y="2927350"/>
            <a:ext cx="3819525" cy="2332038"/>
            <a:chOff x="3542" y="2012"/>
            <a:chExt cx="2406" cy="1469"/>
          </a:xfrm>
        </p:grpSpPr>
        <p:sp>
          <p:nvSpPr>
            <p:cNvPr id="22546" name="Text Box 11"/>
            <p:cNvSpPr txBox="1">
              <a:spLocks noChangeArrowheads="1"/>
            </p:cNvSpPr>
            <p:nvPr/>
          </p:nvSpPr>
          <p:spPr bwMode="auto">
            <a:xfrm>
              <a:off x="3542" y="2963"/>
              <a:ext cx="2406" cy="518"/>
            </a:xfrm>
            <a:prstGeom prst="rect">
              <a:avLst/>
            </a:prstGeom>
            <a:noFill/>
            <a:ln w="9525">
              <a:noFill/>
              <a:miter lim="800000"/>
              <a:headEnd/>
              <a:tailEnd/>
            </a:ln>
          </p:spPr>
          <p:txBody>
            <a:bodyPr>
              <a:spAutoFit/>
            </a:bodyPr>
            <a:lstStyle/>
            <a:p>
              <a:pPr algn="ctr" eaLnBrk="0" hangingPunct="0">
                <a:spcBef>
                  <a:spcPct val="50000"/>
                </a:spcBef>
              </a:pPr>
              <a:r>
                <a:rPr lang="en-US" sz="2400" b="1"/>
                <a:t>Post </a:t>
              </a:r>
              <a:br>
                <a:rPr lang="en-US" sz="2400" b="1"/>
              </a:br>
              <a:r>
                <a:rPr lang="en-US" sz="2400" b="1"/>
                <a:t>Glacial Rebound</a:t>
              </a:r>
            </a:p>
          </p:txBody>
        </p:sp>
        <p:sp>
          <p:nvSpPr>
            <p:cNvPr id="22547" name="Line 12"/>
            <p:cNvSpPr>
              <a:spLocks noChangeShapeType="1"/>
            </p:cNvSpPr>
            <p:nvPr/>
          </p:nvSpPr>
          <p:spPr bwMode="auto">
            <a:xfrm flipV="1">
              <a:off x="4739" y="2012"/>
              <a:ext cx="0" cy="766"/>
            </a:xfrm>
            <a:prstGeom prst="line">
              <a:avLst/>
            </a:prstGeom>
            <a:noFill/>
            <a:ln w="76200">
              <a:solidFill>
                <a:schemeClr val="tx1"/>
              </a:solidFill>
              <a:round/>
              <a:headEnd/>
              <a:tailEnd type="triangle" w="med" len="med"/>
            </a:ln>
          </p:spPr>
          <p:txBody>
            <a:bodyPr anchor="ctr">
              <a:spAutoFit/>
            </a:bodyPr>
            <a:lstStyle/>
            <a:p>
              <a:endParaRPr lang="en-US"/>
            </a:p>
          </p:txBody>
        </p:sp>
      </p:grpSp>
      <p:grpSp>
        <p:nvGrpSpPr>
          <p:cNvPr id="4" name="Group 13"/>
          <p:cNvGrpSpPr>
            <a:grpSpLocks/>
          </p:cNvGrpSpPr>
          <p:nvPr/>
        </p:nvGrpSpPr>
        <p:grpSpPr bwMode="auto">
          <a:xfrm>
            <a:off x="1690688" y="4386263"/>
            <a:ext cx="3517900" cy="1822450"/>
            <a:chOff x="1276" y="3369"/>
            <a:chExt cx="2216" cy="1148"/>
          </a:xfrm>
        </p:grpSpPr>
        <p:sp>
          <p:nvSpPr>
            <p:cNvPr id="22544" name="Text Box 14"/>
            <p:cNvSpPr txBox="1">
              <a:spLocks noChangeArrowheads="1"/>
            </p:cNvSpPr>
            <p:nvPr/>
          </p:nvSpPr>
          <p:spPr bwMode="auto">
            <a:xfrm>
              <a:off x="1276" y="4229"/>
              <a:ext cx="2216" cy="288"/>
            </a:xfrm>
            <a:prstGeom prst="rect">
              <a:avLst/>
            </a:prstGeom>
            <a:noFill/>
            <a:ln w="9525">
              <a:noFill/>
              <a:miter lim="800000"/>
              <a:headEnd/>
              <a:tailEnd/>
            </a:ln>
          </p:spPr>
          <p:txBody>
            <a:bodyPr>
              <a:spAutoFit/>
            </a:bodyPr>
            <a:lstStyle/>
            <a:p>
              <a:pPr algn="ctr" eaLnBrk="0" hangingPunct="0">
                <a:spcBef>
                  <a:spcPct val="50000"/>
                </a:spcBef>
              </a:pPr>
              <a:r>
                <a:rPr lang="en-US" sz="2400" b="1"/>
                <a:t>Sea Level Rise</a:t>
              </a:r>
            </a:p>
          </p:txBody>
        </p:sp>
        <p:sp>
          <p:nvSpPr>
            <p:cNvPr id="22545" name="Line 15"/>
            <p:cNvSpPr>
              <a:spLocks noChangeShapeType="1"/>
            </p:cNvSpPr>
            <p:nvPr/>
          </p:nvSpPr>
          <p:spPr bwMode="auto">
            <a:xfrm flipV="1">
              <a:off x="2319" y="3369"/>
              <a:ext cx="0" cy="951"/>
            </a:xfrm>
            <a:prstGeom prst="line">
              <a:avLst/>
            </a:prstGeom>
            <a:noFill/>
            <a:ln w="76200">
              <a:solidFill>
                <a:schemeClr val="tx1"/>
              </a:solidFill>
              <a:round/>
              <a:headEnd/>
              <a:tailEnd type="triangle" w="med" len="med"/>
            </a:ln>
          </p:spPr>
          <p:txBody>
            <a:bodyPr wrap="none" anchor="ctr">
              <a:spAutoFit/>
            </a:bodyPr>
            <a:lstStyle/>
            <a:p>
              <a:endParaRPr lang="en-US"/>
            </a:p>
          </p:txBody>
        </p:sp>
      </p:grpSp>
      <p:sp>
        <p:nvSpPr>
          <p:cNvPr id="1575952" name="WordArt 16"/>
          <p:cNvSpPr>
            <a:spLocks noChangeArrowheads="1" noChangeShapeType="1" noTextEdit="1"/>
          </p:cNvSpPr>
          <p:nvPr/>
        </p:nvSpPr>
        <p:spPr bwMode="auto">
          <a:xfrm>
            <a:off x="768350" y="4191000"/>
            <a:ext cx="2308225" cy="87153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Water Depth</a:t>
            </a:r>
          </a:p>
        </p:txBody>
      </p:sp>
      <p:sp>
        <p:nvSpPr>
          <p:cNvPr id="1575953" name="Text Box 17"/>
          <p:cNvSpPr txBox="1">
            <a:spLocks noChangeArrowheads="1"/>
          </p:cNvSpPr>
          <p:nvPr/>
        </p:nvSpPr>
        <p:spPr bwMode="auto">
          <a:xfrm>
            <a:off x="2835275" y="960438"/>
            <a:ext cx="3598863" cy="641350"/>
          </a:xfrm>
          <a:prstGeom prst="rect">
            <a:avLst/>
          </a:prstGeom>
          <a:noFill/>
          <a:ln w="9525">
            <a:noFill/>
            <a:miter lim="800000"/>
            <a:headEnd/>
            <a:tailEnd/>
          </a:ln>
        </p:spPr>
        <p:txBody>
          <a:bodyPr>
            <a:spAutoFit/>
          </a:bodyPr>
          <a:lstStyle/>
          <a:p>
            <a:pPr algn="ctr" eaLnBrk="0" hangingPunct="0">
              <a:spcBef>
                <a:spcPct val="50000"/>
              </a:spcBef>
            </a:pPr>
            <a:r>
              <a:rPr lang="en-US" b="1"/>
              <a:t>Water depth is reduced as the land mass rises</a:t>
            </a:r>
          </a:p>
        </p:txBody>
      </p:sp>
      <p:sp>
        <p:nvSpPr>
          <p:cNvPr id="1575954" name="Text Box 18"/>
          <p:cNvSpPr txBox="1">
            <a:spLocks noChangeArrowheads="1"/>
          </p:cNvSpPr>
          <p:nvPr/>
        </p:nvSpPr>
        <p:spPr bwMode="auto">
          <a:xfrm>
            <a:off x="4814888" y="5081588"/>
            <a:ext cx="4178300" cy="1466850"/>
          </a:xfrm>
          <a:prstGeom prst="rect">
            <a:avLst/>
          </a:prstGeom>
          <a:noFill/>
          <a:ln w="9525">
            <a:noFill/>
            <a:miter lim="800000"/>
            <a:headEnd/>
            <a:tailEnd/>
          </a:ln>
        </p:spPr>
        <p:txBody>
          <a:bodyPr>
            <a:spAutoFit/>
          </a:bodyPr>
          <a:lstStyle/>
          <a:p>
            <a:pPr algn="ctr" eaLnBrk="0" hangingPunct="0">
              <a:spcBef>
                <a:spcPct val="50000"/>
              </a:spcBef>
            </a:pPr>
            <a:r>
              <a:rPr lang="en-US"/>
              <a:t>Sea Level is falling relative to land at a rate of approximately 12.92 mm/yr</a:t>
            </a:r>
          </a:p>
          <a:p>
            <a:pPr algn="ctr" eaLnBrk="0" hangingPunct="0">
              <a:spcBef>
                <a:spcPct val="50000"/>
              </a:spcBef>
            </a:pPr>
            <a:r>
              <a:rPr lang="en-US"/>
              <a:t>Or</a:t>
            </a:r>
          </a:p>
          <a:p>
            <a:pPr algn="ctr" eaLnBrk="0" hangingPunct="0">
              <a:spcBef>
                <a:spcPct val="50000"/>
              </a:spcBef>
            </a:pPr>
            <a:r>
              <a:rPr lang="en-US"/>
              <a:t>2’+ in 50 years</a:t>
            </a:r>
          </a:p>
        </p:txBody>
      </p:sp>
      <p:pic>
        <p:nvPicPr>
          <p:cNvPr id="1575955" name="Picture 19" descr="9452210.png"/>
          <p:cNvPicPr>
            <a:picLocks noChangeAspect="1" noChangeArrowheads="1"/>
          </p:cNvPicPr>
          <p:nvPr/>
        </p:nvPicPr>
        <p:blipFill>
          <a:blip r:embed="rId7" cstate="screen"/>
          <a:srcRect/>
          <a:stretch>
            <a:fillRect/>
          </a:stretch>
        </p:blipFill>
        <p:spPr bwMode="auto">
          <a:xfrm>
            <a:off x="0" y="1346200"/>
            <a:ext cx="9144000" cy="4578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75945"/>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575952"/>
                                        </p:tgtEl>
                                        <p:attrNameLst>
                                          <p:attrName>style.visibility</p:attrName>
                                        </p:attrNameLst>
                                      </p:cBhvr>
                                      <p:to>
                                        <p:strVal val="visible"/>
                                      </p:to>
                                    </p:set>
                                    <p:animEffect transition="in" filter="fade">
                                      <p:cBhvr>
                                        <p:cTn id="9" dur="2000"/>
                                        <p:tgtEl>
                                          <p:spTgt spid="157595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64" presetClass="path" presetSubtype="0" fill="hold" nodeType="withEffect">
                                  <p:stCondLst>
                                    <p:cond delay="0"/>
                                  </p:stCondLst>
                                  <p:childTnLst>
                                    <p:animMotion origin="layout" path="M 0 -1.25809E-6 L 0 -0.19981 " pathEditMode="relative" rAng="0" ptsTypes="AA">
                                      <p:cBhvr>
                                        <p:cTn id="14" dur="20000" fill="hold"/>
                                        <p:tgtEl>
                                          <p:spTgt spid="2"/>
                                        </p:tgtEl>
                                        <p:attrNameLst>
                                          <p:attrName>ppt_x</p:attrName>
                                          <p:attrName>ppt_y</p:attrName>
                                        </p:attrNameLst>
                                      </p:cBhvr>
                                      <p:rCtr x="0" y="-100"/>
                                    </p:animMotion>
                                  </p:childTnLst>
                                </p:cTn>
                              </p:par>
                              <p:par>
                                <p:cTn id="15" presetID="10" presetClass="entr" presetSubtype="0" fill="hold" grpId="0" nodeType="withEffect">
                                  <p:stCondLst>
                                    <p:cond delay="3000"/>
                                  </p:stCondLst>
                                  <p:childTnLst>
                                    <p:set>
                                      <p:cBhvr>
                                        <p:cTn id="16" dur="1" fill="hold">
                                          <p:stCondLst>
                                            <p:cond delay="0"/>
                                          </p:stCondLst>
                                        </p:cTn>
                                        <p:tgtEl>
                                          <p:spTgt spid="1575953"/>
                                        </p:tgtEl>
                                        <p:attrNameLst>
                                          <p:attrName>style.visibility</p:attrName>
                                        </p:attrNameLst>
                                      </p:cBhvr>
                                      <p:to>
                                        <p:strVal val="visible"/>
                                      </p:to>
                                    </p:set>
                                    <p:animEffect transition="in" filter="fade">
                                      <p:cBhvr>
                                        <p:cTn id="17" dur="2000"/>
                                        <p:tgtEl>
                                          <p:spTgt spid="1575953"/>
                                        </p:tgtEl>
                                      </p:cBhvr>
                                    </p:animEffect>
                                  </p:childTnLst>
                                </p:cTn>
                              </p:par>
                              <p:par>
                                <p:cTn id="18" presetID="64" presetClass="path" presetSubtype="0" fill="hold" nodeType="withEffect">
                                  <p:stCondLst>
                                    <p:cond delay="0"/>
                                  </p:stCondLst>
                                  <p:childTnLst>
                                    <p:animMotion origin="layout" path="M 0 -2.47919E-6 L 0.00139 -0.06151 " pathEditMode="relative" rAng="0" ptsTypes="AA">
                                      <p:cBhvr>
                                        <p:cTn id="19" dur="20000" fill="hold"/>
                                        <p:tgtEl>
                                          <p:spTgt spid="1575940"/>
                                        </p:tgtEl>
                                        <p:attrNameLst>
                                          <p:attrName>ppt_x</p:attrName>
                                          <p:attrName>ppt_y</p:attrName>
                                        </p:attrNameLst>
                                      </p:cBhvr>
                                      <p:rCtr x="1" y="-31"/>
                                    </p:animMotion>
                                  </p:childTnLst>
                                </p:cTn>
                              </p:par>
                              <p:par>
                                <p:cTn id="20" presetID="6" presetClass="emph" presetSubtype="0" fill="hold" grpId="1" nodeType="withEffect">
                                  <p:stCondLst>
                                    <p:cond delay="0"/>
                                  </p:stCondLst>
                                  <p:childTnLst>
                                    <p:animScale>
                                      <p:cBhvr>
                                        <p:cTn id="21" dur="20000" fill="hold"/>
                                        <p:tgtEl>
                                          <p:spTgt spid="1575952"/>
                                        </p:tgtEl>
                                      </p:cBhvr>
                                      <p:by x="100000" y="50000"/>
                                    </p:animScale>
                                  </p:childTnLst>
                                </p:cTn>
                              </p:par>
                              <p:par>
                                <p:cTn id="22" presetID="64" presetClass="path" presetSubtype="0" fill="hold" nodeType="withEffect">
                                  <p:stCondLst>
                                    <p:cond delay="0"/>
                                  </p:stCondLst>
                                  <p:childTnLst>
                                    <p:animMotion origin="layout" path="M -4.72222E-6 -1.2951E-7 L 0.00122 -0.1309 " pathEditMode="relative" rAng="0" ptsTypes="AA">
                                      <p:cBhvr>
                                        <p:cTn id="23" dur="20000" fill="hold"/>
                                        <p:tgtEl>
                                          <p:spTgt spid="3"/>
                                        </p:tgtEl>
                                        <p:attrNameLst>
                                          <p:attrName>ppt_x</p:attrName>
                                          <p:attrName>ppt_y</p:attrName>
                                        </p:attrNameLst>
                                      </p:cBhvr>
                                      <p:rCtr x="1" y="-65"/>
                                    </p:animMotion>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par>
                                <p:cTn id="27" presetID="64" presetClass="path" presetSubtype="0" fill="hold" nodeType="withEffect">
                                  <p:stCondLst>
                                    <p:cond delay="0"/>
                                  </p:stCondLst>
                                  <p:childTnLst>
                                    <p:animMotion origin="layout" path="M 3.05556E-6 2.25717E-6 L -0.00139 -0.08349 " pathEditMode="relative" rAng="0" ptsTypes="AA">
                                      <p:cBhvr>
                                        <p:cTn id="28" dur="20000" fill="hold"/>
                                        <p:tgtEl>
                                          <p:spTgt spid="4"/>
                                        </p:tgtEl>
                                        <p:attrNameLst>
                                          <p:attrName>ppt_x</p:attrName>
                                          <p:attrName>ppt_y</p:attrName>
                                        </p:attrNameLst>
                                      </p:cBhvr>
                                      <p:rCtr x="-1" y="-42"/>
                                    </p:animMotion>
                                  </p:childTnLst>
                                </p:cTn>
                              </p:par>
                              <p:par>
                                <p:cTn id="29" presetID="64" presetClass="path" presetSubtype="0" fill="hold" grpId="2" nodeType="withEffect">
                                  <p:stCondLst>
                                    <p:cond delay="0"/>
                                  </p:stCondLst>
                                  <p:childTnLst>
                                    <p:animMotion origin="layout" path="M -3.05556E-6 -3.04348E-6 L 0.00018 -0.07678 " pathEditMode="relative" rAng="0" ptsTypes="AA">
                                      <p:cBhvr>
                                        <p:cTn id="30" dur="20000" fill="hold"/>
                                        <p:tgtEl>
                                          <p:spTgt spid="1575952"/>
                                        </p:tgtEl>
                                        <p:attrNameLst>
                                          <p:attrName>ppt_x</p:attrName>
                                          <p:attrName>ppt_y</p:attrName>
                                        </p:attrNameLst>
                                      </p:cBhvr>
                                      <p:rCtr x="0" y="-38"/>
                                    </p:animMotion>
                                  </p:childTnLst>
                                </p:cTn>
                              </p:par>
                              <p:par>
                                <p:cTn id="31" presetID="22" presetClass="entr" presetSubtype="8" fill="hold" grpId="0" nodeType="withEffect">
                                  <p:stCondLst>
                                    <p:cond delay="4000"/>
                                  </p:stCondLst>
                                  <p:childTnLst>
                                    <p:set>
                                      <p:cBhvr>
                                        <p:cTn id="32" dur="1" fill="hold">
                                          <p:stCondLst>
                                            <p:cond delay="0"/>
                                          </p:stCondLst>
                                        </p:cTn>
                                        <p:tgtEl>
                                          <p:spTgt spid="1575944"/>
                                        </p:tgtEl>
                                        <p:attrNameLst>
                                          <p:attrName>style.visibility</p:attrName>
                                        </p:attrNameLst>
                                      </p:cBhvr>
                                      <p:to>
                                        <p:strVal val="visible"/>
                                      </p:to>
                                    </p:set>
                                    <p:animEffect transition="in" filter="wipe(left)">
                                      <p:cBhvr>
                                        <p:cTn id="33" dur="3000"/>
                                        <p:tgtEl>
                                          <p:spTgt spid="1575944"/>
                                        </p:tgtEl>
                                      </p:cBhvr>
                                    </p:animEffect>
                                  </p:childTnLst>
                                </p:cTn>
                              </p:par>
                              <p:par>
                                <p:cTn id="34" presetID="10" presetClass="exit" presetSubtype="0" fill="hold" grpId="1" nodeType="withEffect">
                                  <p:stCondLst>
                                    <p:cond delay="10000"/>
                                  </p:stCondLst>
                                  <p:childTnLst>
                                    <p:animEffect transition="out" filter="fade">
                                      <p:cBhvr>
                                        <p:cTn id="35" dur="2000"/>
                                        <p:tgtEl>
                                          <p:spTgt spid="1575944"/>
                                        </p:tgtEl>
                                      </p:cBhvr>
                                    </p:animEffect>
                                    <p:set>
                                      <p:cBhvr>
                                        <p:cTn id="36" dur="1" fill="hold">
                                          <p:stCondLst>
                                            <p:cond delay="1999"/>
                                          </p:stCondLst>
                                        </p:cTn>
                                        <p:tgtEl>
                                          <p:spTgt spid="1575944"/>
                                        </p:tgtEl>
                                        <p:attrNameLst>
                                          <p:attrName>style.visibility</p:attrName>
                                        </p:attrNameLst>
                                      </p:cBhvr>
                                      <p:to>
                                        <p:strVal val="hidden"/>
                                      </p:to>
                                    </p:set>
                                  </p:childTnLst>
                                </p:cTn>
                              </p:par>
                              <p:par>
                                <p:cTn id="37" presetID="10" presetClass="exit" presetSubtype="0" fill="hold" grpId="1" nodeType="withEffect">
                                  <p:stCondLst>
                                    <p:cond delay="8000"/>
                                  </p:stCondLst>
                                  <p:childTnLst>
                                    <p:animEffect transition="out" filter="fade">
                                      <p:cBhvr>
                                        <p:cTn id="38" dur="2000"/>
                                        <p:tgtEl>
                                          <p:spTgt spid="1575953"/>
                                        </p:tgtEl>
                                      </p:cBhvr>
                                    </p:animEffect>
                                    <p:set>
                                      <p:cBhvr>
                                        <p:cTn id="39" dur="1" fill="hold">
                                          <p:stCondLst>
                                            <p:cond delay="1999"/>
                                          </p:stCondLst>
                                        </p:cTn>
                                        <p:tgtEl>
                                          <p:spTgt spid="1575953"/>
                                        </p:tgtEl>
                                        <p:attrNameLst>
                                          <p:attrName>style.visibility</p:attrName>
                                        </p:attrNameLst>
                                      </p:cBhvr>
                                      <p:to>
                                        <p:strVal val="hidden"/>
                                      </p:to>
                                    </p:set>
                                  </p:childTnLst>
                                </p:cTn>
                              </p:par>
                              <p:par>
                                <p:cTn id="40" presetID="10" presetClass="entr" presetSubtype="0" fill="hold" grpId="0" nodeType="withEffect">
                                  <p:stCondLst>
                                    <p:cond delay="8000"/>
                                  </p:stCondLst>
                                  <p:childTnLst>
                                    <p:set>
                                      <p:cBhvr>
                                        <p:cTn id="41" dur="1" fill="hold">
                                          <p:stCondLst>
                                            <p:cond delay="0"/>
                                          </p:stCondLst>
                                        </p:cTn>
                                        <p:tgtEl>
                                          <p:spTgt spid="1575954"/>
                                        </p:tgtEl>
                                        <p:attrNameLst>
                                          <p:attrName>style.visibility</p:attrName>
                                        </p:attrNameLst>
                                      </p:cBhvr>
                                      <p:to>
                                        <p:strVal val="visible"/>
                                      </p:to>
                                    </p:set>
                                    <p:animEffect transition="in" filter="fade">
                                      <p:cBhvr>
                                        <p:cTn id="42" dur="2000"/>
                                        <p:tgtEl>
                                          <p:spTgt spid="1575954"/>
                                        </p:tgtEl>
                                      </p:cBhvr>
                                    </p:animEffect>
                                  </p:childTnLst>
                                </p:cTn>
                              </p:par>
                            </p:childTnLst>
                          </p:cTn>
                        </p:par>
                        <p:par>
                          <p:cTn id="43" fill="hold">
                            <p:stCondLst>
                              <p:cond delay="20000"/>
                            </p:stCondLst>
                            <p:childTnLst>
                              <p:par>
                                <p:cTn id="44" presetID="10" presetClass="exit" presetSubtype="0" fill="hold" nodeType="afterEffect">
                                  <p:stCondLst>
                                    <p:cond delay="0"/>
                                  </p:stCondLst>
                                  <p:childTnLst>
                                    <p:animEffect transition="out" filter="fade">
                                      <p:cBhvr>
                                        <p:cTn id="45" dur="2000"/>
                                        <p:tgtEl>
                                          <p:spTgt spid="4"/>
                                        </p:tgtEl>
                                      </p:cBhvr>
                                    </p:animEffect>
                                    <p:set>
                                      <p:cBhvr>
                                        <p:cTn id="46" dur="1" fill="hold">
                                          <p:stCondLst>
                                            <p:cond delay="1999"/>
                                          </p:stCondLst>
                                        </p:cTn>
                                        <p:tgtEl>
                                          <p:spTgt spid="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22000"/>
                            </p:stCondLst>
                            <p:childTnLst>
                              <p:par>
                                <p:cTn id="51" presetID="10" presetClass="entr" presetSubtype="0" fill="hold" nodeType="afterEffect">
                                  <p:stCondLst>
                                    <p:cond delay="0"/>
                                  </p:stCondLst>
                                  <p:childTnLst>
                                    <p:set>
                                      <p:cBhvr>
                                        <p:cTn id="52" dur="1" fill="hold">
                                          <p:stCondLst>
                                            <p:cond delay="0"/>
                                          </p:stCondLst>
                                        </p:cTn>
                                        <p:tgtEl>
                                          <p:spTgt spid="1575955"/>
                                        </p:tgtEl>
                                        <p:attrNameLst>
                                          <p:attrName>style.visibility</p:attrName>
                                        </p:attrNameLst>
                                      </p:cBhvr>
                                      <p:to>
                                        <p:strVal val="visible"/>
                                      </p:to>
                                    </p:set>
                                    <p:animEffect transition="in" filter="fade">
                                      <p:cBhvr>
                                        <p:cTn id="53" dur="2000"/>
                                        <p:tgtEl>
                                          <p:spTgt spid="1575955"/>
                                        </p:tgtEl>
                                      </p:cBhvr>
                                    </p:animEffect>
                                  </p:childTnLst>
                                </p:cTn>
                              </p:par>
                            </p:childTnLst>
                          </p:cTn>
                        </p:par>
                        <p:par>
                          <p:cTn id="54" fill="hold">
                            <p:stCondLst>
                              <p:cond delay="24000"/>
                            </p:stCondLst>
                            <p:childTnLst>
                              <p:par>
                                <p:cTn id="55" presetID="1" presetClass="entr" presetSubtype="0" fill="hold" nodeType="afterEffect">
                                  <p:stCondLst>
                                    <p:cond delay="0"/>
                                  </p:stCondLst>
                                  <p:childTnLst>
                                    <p:set>
                                      <p:cBhvr>
                                        <p:cTn id="56" dur="1" fill="hold">
                                          <p:stCondLst>
                                            <p:cond delay="0"/>
                                          </p:stCondLst>
                                        </p:cTn>
                                        <p:tgtEl>
                                          <p:spTgt spid="1575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944" grpId="0" animBg="1"/>
      <p:bldP spid="1575944" grpId="1" animBg="1"/>
      <p:bldP spid="1575952" grpId="0" animBg="1"/>
      <p:bldP spid="1575952" grpId="1" animBg="1"/>
      <p:bldP spid="1575952" grpId="2" animBg="1"/>
      <p:bldP spid="1575953" grpId="0"/>
      <p:bldP spid="1575953" grpId="1"/>
      <p:bldP spid="15759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4" name="Picture 20"/>
          <p:cNvPicPr>
            <a:picLocks noChangeAspect="1" noChangeArrowheads="1"/>
          </p:cNvPicPr>
          <p:nvPr/>
        </p:nvPicPr>
        <p:blipFill>
          <a:blip r:embed="rId3"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pic>
        <p:nvPicPr>
          <p:cNvPr id="31746" name="Picture 2"/>
          <p:cNvPicPr>
            <a:picLocks noChangeAspect="1" noChangeArrowheads="1"/>
          </p:cNvPicPr>
          <p:nvPr/>
        </p:nvPicPr>
        <p:blipFill>
          <a:blip r:embed="rId4" cstate="screen"/>
          <a:srcRect l="4079" b="15351"/>
          <a:stretch>
            <a:fillRect/>
          </a:stretch>
        </p:blipFill>
        <p:spPr bwMode="auto">
          <a:xfrm>
            <a:off x="0" y="3198813"/>
            <a:ext cx="9147175" cy="3659187"/>
          </a:xfrm>
          <a:prstGeom prst="rect">
            <a:avLst/>
          </a:prstGeom>
          <a:noFill/>
        </p:spPr>
      </p:pic>
      <p:grpSp>
        <p:nvGrpSpPr>
          <p:cNvPr id="2" name="Group 3"/>
          <p:cNvGrpSpPr>
            <a:grpSpLocks/>
          </p:cNvGrpSpPr>
          <p:nvPr/>
        </p:nvGrpSpPr>
        <p:grpSpPr bwMode="auto">
          <a:xfrm rot="668065">
            <a:off x="3111500" y="5268913"/>
            <a:ext cx="4859338" cy="1825625"/>
            <a:chOff x="1932" y="2945"/>
            <a:chExt cx="3041" cy="1137"/>
          </a:xfrm>
        </p:grpSpPr>
        <p:grpSp>
          <p:nvGrpSpPr>
            <p:cNvPr id="3" name="Group 4"/>
            <p:cNvGrpSpPr>
              <a:grpSpLocks/>
            </p:cNvGrpSpPr>
            <p:nvPr/>
          </p:nvGrpSpPr>
          <p:grpSpPr bwMode="auto">
            <a:xfrm>
              <a:off x="1932" y="2945"/>
              <a:ext cx="3041" cy="1137"/>
              <a:chOff x="1859" y="2756"/>
              <a:chExt cx="3041" cy="1137"/>
            </a:xfrm>
          </p:grpSpPr>
          <p:sp>
            <p:nvSpPr>
              <p:cNvPr id="31749" name="Line 5"/>
              <p:cNvSpPr>
                <a:spLocks noChangeShapeType="1"/>
              </p:cNvSpPr>
              <p:nvPr/>
            </p:nvSpPr>
            <p:spPr bwMode="auto">
              <a:xfrm>
                <a:off x="1859" y="3288"/>
                <a:ext cx="613" cy="416"/>
              </a:xfrm>
              <a:prstGeom prst="line">
                <a:avLst/>
              </a:prstGeom>
              <a:noFill/>
              <a:ln w="38100">
                <a:solidFill>
                  <a:srgbClr val="FF5050"/>
                </a:solidFill>
                <a:round/>
                <a:headEnd/>
                <a:tailEnd/>
              </a:ln>
              <a:effectLst/>
            </p:spPr>
            <p:txBody>
              <a:bodyPr anchor="ctr">
                <a:spAutoFit/>
              </a:bodyPr>
              <a:lstStyle/>
              <a:p>
                <a:endParaRPr lang="en-US"/>
              </a:p>
            </p:txBody>
          </p:sp>
          <p:sp>
            <p:nvSpPr>
              <p:cNvPr id="31750" name="Line 6"/>
              <p:cNvSpPr>
                <a:spLocks noChangeShapeType="1"/>
              </p:cNvSpPr>
              <p:nvPr/>
            </p:nvSpPr>
            <p:spPr bwMode="auto">
              <a:xfrm flipV="1">
                <a:off x="2486" y="3288"/>
                <a:ext cx="2115" cy="423"/>
              </a:xfrm>
              <a:prstGeom prst="line">
                <a:avLst/>
              </a:prstGeom>
              <a:noFill/>
              <a:ln w="38100">
                <a:solidFill>
                  <a:srgbClr val="FF5050"/>
                </a:solidFill>
                <a:round/>
                <a:headEnd/>
                <a:tailEnd/>
              </a:ln>
              <a:effectLst/>
            </p:spPr>
            <p:txBody>
              <a:bodyPr wrap="none" anchor="ctr">
                <a:spAutoFit/>
              </a:bodyPr>
              <a:lstStyle/>
              <a:p>
                <a:endParaRPr lang="en-US"/>
              </a:p>
            </p:txBody>
          </p:sp>
          <p:sp>
            <p:nvSpPr>
              <p:cNvPr id="31751" name="Line 7"/>
              <p:cNvSpPr>
                <a:spLocks noChangeShapeType="1"/>
              </p:cNvSpPr>
              <p:nvPr/>
            </p:nvSpPr>
            <p:spPr bwMode="auto">
              <a:xfrm flipV="1">
                <a:off x="4601" y="2756"/>
                <a:ext cx="299" cy="532"/>
              </a:xfrm>
              <a:prstGeom prst="line">
                <a:avLst/>
              </a:prstGeom>
              <a:noFill/>
              <a:ln w="38100">
                <a:solidFill>
                  <a:srgbClr val="FF5050"/>
                </a:solidFill>
                <a:round/>
                <a:headEnd/>
                <a:tailEnd/>
              </a:ln>
              <a:effectLst/>
            </p:spPr>
            <p:txBody>
              <a:bodyPr anchor="ctr">
                <a:spAutoFit/>
              </a:bodyPr>
              <a:lstStyle/>
              <a:p>
                <a:endParaRPr lang="en-US"/>
              </a:p>
            </p:txBody>
          </p:sp>
          <p:sp>
            <p:nvSpPr>
              <p:cNvPr id="31752" name="Line 8"/>
              <p:cNvSpPr>
                <a:spLocks noChangeShapeType="1"/>
              </p:cNvSpPr>
              <p:nvPr/>
            </p:nvSpPr>
            <p:spPr bwMode="auto">
              <a:xfrm>
                <a:off x="2479" y="3718"/>
                <a:ext cx="43" cy="154"/>
              </a:xfrm>
              <a:prstGeom prst="line">
                <a:avLst/>
              </a:prstGeom>
              <a:noFill/>
              <a:ln w="38100">
                <a:solidFill>
                  <a:srgbClr val="FFFF00"/>
                </a:solidFill>
                <a:round/>
                <a:headEnd/>
                <a:tailEnd/>
              </a:ln>
              <a:effectLst/>
            </p:spPr>
            <p:txBody>
              <a:bodyPr anchor="ctr">
                <a:spAutoFit/>
              </a:bodyPr>
              <a:lstStyle/>
              <a:p>
                <a:endParaRPr lang="en-US"/>
              </a:p>
            </p:txBody>
          </p:sp>
          <p:sp>
            <p:nvSpPr>
              <p:cNvPr id="31753" name="Line 9"/>
              <p:cNvSpPr>
                <a:spLocks noChangeShapeType="1"/>
              </p:cNvSpPr>
              <p:nvPr/>
            </p:nvSpPr>
            <p:spPr bwMode="auto">
              <a:xfrm flipV="1">
                <a:off x="2508" y="3463"/>
                <a:ext cx="2115" cy="430"/>
              </a:xfrm>
              <a:prstGeom prst="line">
                <a:avLst/>
              </a:prstGeom>
              <a:noFill/>
              <a:ln w="38100">
                <a:solidFill>
                  <a:srgbClr val="FFFF00"/>
                </a:solidFill>
                <a:round/>
                <a:headEnd/>
                <a:tailEnd/>
              </a:ln>
              <a:effectLst/>
            </p:spPr>
            <p:txBody>
              <a:bodyPr anchor="ctr">
                <a:spAutoFit/>
              </a:bodyPr>
              <a:lstStyle/>
              <a:p>
                <a:endParaRPr lang="en-US"/>
              </a:p>
            </p:txBody>
          </p:sp>
          <p:sp>
            <p:nvSpPr>
              <p:cNvPr id="31754" name="Line 10"/>
              <p:cNvSpPr>
                <a:spLocks noChangeShapeType="1"/>
              </p:cNvSpPr>
              <p:nvPr/>
            </p:nvSpPr>
            <p:spPr bwMode="auto">
              <a:xfrm>
                <a:off x="4615" y="3303"/>
                <a:ext cx="14" cy="160"/>
              </a:xfrm>
              <a:prstGeom prst="line">
                <a:avLst/>
              </a:prstGeom>
              <a:noFill/>
              <a:ln w="38100">
                <a:solidFill>
                  <a:srgbClr val="FFFF00"/>
                </a:solidFill>
                <a:round/>
                <a:headEnd/>
                <a:tailEnd/>
              </a:ln>
              <a:effectLst/>
            </p:spPr>
            <p:txBody>
              <a:bodyPr anchor="ctr">
                <a:spAutoFit/>
              </a:bodyPr>
              <a:lstStyle/>
              <a:p>
                <a:endParaRPr lang="en-US"/>
              </a:p>
            </p:txBody>
          </p:sp>
        </p:grpSp>
        <p:sp>
          <p:nvSpPr>
            <p:cNvPr id="31755" name="WordArt 11"/>
            <p:cNvSpPr>
              <a:spLocks noChangeArrowheads="1" noChangeShapeType="1" noTextEdit="1"/>
            </p:cNvSpPr>
            <p:nvPr/>
          </p:nvSpPr>
          <p:spPr bwMode="auto">
            <a:xfrm rot="-656006">
              <a:off x="2495" y="3385"/>
              <a:ext cx="1674" cy="28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Channel Template</a:t>
              </a:r>
            </a:p>
          </p:txBody>
        </p:sp>
      </p:grpSp>
      <p:sp>
        <p:nvSpPr>
          <p:cNvPr id="31756" name="Text Box 12"/>
          <p:cNvSpPr txBox="1">
            <a:spLocks noChangeArrowheads="1"/>
          </p:cNvSpPr>
          <p:nvPr/>
        </p:nvSpPr>
        <p:spPr bwMode="auto">
          <a:xfrm>
            <a:off x="2295525" y="6170613"/>
            <a:ext cx="5427663" cy="641350"/>
          </a:xfrm>
          <a:prstGeom prst="rect">
            <a:avLst/>
          </a:prstGeom>
          <a:solidFill>
            <a:schemeClr val="accent2"/>
          </a:solidFill>
          <a:ln w="9525">
            <a:noFill/>
            <a:miter lim="800000"/>
            <a:headEnd/>
            <a:tailEnd/>
          </a:ln>
          <a:effectLst/>
        </p:spPr>
        <p:txBody>
          <a:bodyPr>
            <a:spAutoFit/>
          </a:bodyPr>
          <a:lstStyle/>
          <a:p>
            <a:pPr algn="ctr" eaLnBrk="0" hangingPunct="0"/>
            <a:r>
              <a:rPr lang="en-US" b="1">
                <a:solidFill>
                  <a:schemeClr val="accent1"/>
                </a:solidFill>
              </a:rPr>
              <a:t>When sea level rises, so does MLLW and with that, all channel templates</a:t>
            </a:r>
          </a:p>
        </p:txBody>
      </p:sp>
      <p:pic>
        <p:nvPicPr>
          <p:cNvPr id="31757" name="Picture 13"/>
          <p:cNvPicPr>
            <a:picLocks noChangeAspect="1" noChangeArrowheads="1"/>
          </p:cNvPicPr>
          <p:nvPr/>
        </p:nvPicPr>
        <p:blipFill>
          <a:blip r:embed="rId5" cstate="screen">
            <a:clrChange>
              <a:clrFrom>
                <a:srgbClr val="FFFFFF"/>
              </a:clrFrom>
              <a:clrTo>
                <a:srgbClr val="FFFFFF">
                  <a:alpha val="0"/>
                </a:srgbClr>
              </a:clrTo>
            </a:clrChange>
          </a:blip>
          <a:srcRect t="27155" r="1740"/>
          <a:stretch>
            <a:fillRect/>
          </a:stretch>
        </p:blipFill>
        <p:spPr bwMode="auto">
          <a:xfrm>
            <a:off x="0" y="0"/>
            <a:ext cx="9144000" cy="5110163"/>
          </a:xfrm>
          <a:prstGeom prst="rect">
            <a:avLst/>
          </a:prstGeom>
          <a:noFill/>
          <a:ln w="9525">
            <a:noFill/>
            <a:miter lim="800000"/>
            <a:headEnd/>
            <a:tailEnd/>
          </a:ln>
          <a:effectLst/>
        </p:spPr>
      </p:pic>
      <p:grpSp>
        <p:nvGrpSpPr>
          <p:cNvPr id="4" name="Group 14"/>
          <p:cNvGrpSpPr>
            <a:grpSpLocks/>
          </p:cNvGrpSpPr>
          <p:nvPr/>
        </p:nvGrpSpPr>
        <p:grpSpPr bwMode="auto">
          <a:xfrm>
            <a:off x="0" y="5003800"/>
            <a:ext cx="9144000" cy="571500"/>
            <a:chOff x="0" y="2843"/>
            <a:chExt cx="6030" cy="360"/>
          </a:xfrm>
        </p:grpSpPr>
        <p:sp>
          <p:nvSpPr>
            <p:cNvPr id="31759" name="Line 15"/>
            <p:cNvSpPr>
              <a:spLocks noChangeShapeType="1"/>
            </p:cNvSpPr>
            <p:nvPr/>
          </p:nvSpPr>
          <p:spPr bwMode="auto">
            <a:xfrm flipV="1">
              <a:off x="0" y="3011"/>
              <a:ext cx="6030" cy="37"/>
            </a:xfrm>
            <a:prstGeom prst="line">
              <a:avLst/>
            </a:prstGeom>
            <a:noFill/>
            <a:ln w="57150">
              <a:solidFill>
                <a:schemeClr val="accent2"/>
              </a:solidFill>
              <a:round/>
              <a:headEnd/>
              <a:tailEnd/>
            </a:ln>
            <a:effectLst/>
          </p:spPr>
          <p:txBody>
            <a:bodyPr wrap="none" anchor="ctr">
              <a:spAutoFit/>
            </a:bodyPr>
            <a:lstStyle/>
            <a:p>
              <a:endParaRPr lang="en-US"/>
            </a:p>
          </p:txBody>
        </p:sp>
        <p:sp>
          <p:nvSpPr>
            <p:cNvPr id="31760" name="WordArt 16"/>
            <p:cNvSpPr>
              <a:spLocks noChangeArrowheads="1" noChangeShapeType="1" noTextEdit="1"/>
            </p:cNvSpPr>
            <p:nvPr/>
          </p:nvSpPr>
          <p:spPr bwMode="auto">
            <a:xfrm>
              <a:off x="1088" y="2843"/>
              <a:ext cx="3898" cy="36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Mean Lower Low Water 1960-1978</a:t>
              </a:r>
            </a:p>
          </p:txBody>
        </p:sp>
      </p:grpSp>
      <p:grpSp>
        <p:nvGrpSpPr>
          <p:cNvPr id="5" name="Group 17"/>
          <p:cNvGrpSpPr>
            <a:grpSpLocks/>
          </p:cNvGrpSpPr>
          <p:nvPr/>
        </p:nvGrpSpPr>
        <p:grpSpPr bwMode="auto">
          <a:xfrm>
            <a:off x="-14288" y="5002213"/>
            <a:ext cx="9158288" cy="571500"/>
            <a:chOff x="0" y="2843"/>
            <a:chExt cx="6030" cy="360"/>
          </a:xfrm>
        </p:grpSpPr>
        <p:sp>
          <p:nvSpPr>
            <p:cNvPr id="31762" name="Line 18"/>
            <p:cNvSpPr>
              <a:spLocks noChangeShapeType="1"/>
            </p:cNvSpPr>
            <p:nvPr/>
          </p:nvSpPr>
          <p:spPr bwMode="auto">
            <a:xfrm flipV="1">
              <a:off x="0" y="3011"/>
              <a:ext cx="6030" cy="37"/>
            </a:xfrm>
            <a:prstGeom prst="line">
              <a:avLst/>
            </a:prstGeom>
            <a:noFill/>
            <a:ln w="57150">
              <a:solidFill>
                <a:schemeClr val="accent2"/>
              </a:solidFill>
              <a:round/>
              <a:headEnd/>
              <a:tailEnd/>
            </a:ln>
            <a:effectLst/>
          </p:spPr>
          <p:txBody>
            <a:bodyPr wrap="none" anchor="ctr">
              <a:spAutoFit/>
            </a:bodyPr>
            <a:lstStyle/>
            <a:p>
              <a:endParaRPr lang="en-US"/>
            </a:p>
          </p:txBody>
        </p:sp>
        <p:sp>
          <p:nvSpPr>
            <p:cNvPr id="31763" name="WordArt 19"/>
            <p:cNvSpPr>
              <a:spLocks noChangeArrowheads="1" noChangeShapeType="1" noTextEdit="1"/>
            </p:cNvSpPr>
            <p:nvPr/>
          </p:nvSpPr>
          <p:spPr bwMode="auto">
            <a:xfrm>
              <a:off x="1088" y="2843"/>
              <a:ext cx="3898" cy="36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Mean Lower Low Water 1983-2001</a:t>
              </a:r>
            </a:p>
          </p:txBody>
        </p:sp>
      </p:grpSp>
      <p:sp>
        <p:nvSpPr>
          <p:cNvPr id="31765" name="Text Box 21"/>
          <p:cNvSpPr txBox="1">
            <a:spLocks noChangeArrowheads="1"/>
          </p:cNvSpPr>
          <p:nvPr/>
        </p:nvSpPr>
        <p:spPr bwMode="auto">
          <a:xfrm>
            <a:off x="2209800" y="5392738"/>
            <a:ext cx="5543550" cy="1465262"/>
          </a:xfrm>
          <a:prstGeom prst="rect">
            <a:avLst/>
          </a:prstGeom>
          <a:solidFill>
            <a:schemeClr val="accent2"/>
          </a:solidFill>
          <a:ln w="9525">
            <a:noFill/>
            <a:miter lim="800000"/>
            <a:headEnd/>
            <a:tailEnd/>
          </a:ln>
          <a:effectLst/>
        </p:spPr>
        <p:txBody>
          <a:bodyPr>
            <a:spAutoFit/>
          </a:bodyPr>
          <a:lstStyle/>
          <a:p>
            <a:pPr algn="ctr" eaLnBrk="0" hangingPunct="0"/>
            <a:r>
              <a:rPr lang="en-US" b="1" dirty="0">
                <a:solidFill>
                  <a:schemeClr val="accent1"/>
                </a:solidFill>
              </a:rPr>
              <a:t>The midpoint of the 1960-1978 was </a:t>
            </a:r>
            <a:r>
              <a:rPr lang="en-US" b="1" dirty="0" smtClean="0">
                <a:solidFill>
                  <a:schemeClr val="accent1"/>
                </a:solidFill>
              </a:rPr>
              <a:t>45 </a:t>
            </a:r>
            <a:r>
              <a:rPr lang="en-US" b="1" dirty="0">
                <a:solidFill>
                  <a:schemeClr val="accent1"/>
                </a:solidFill>
              </a:rPr>
              <a:t>years ago</a:t>
            </a:r>
          </a:p>
          <a:p>
            <a:pPr algn="ctr" eaLnBrk="0" hangingPunct="0"/>
            <a:r>
              <a:rPr lang="en-US" b="1" dirty="0">
                <a:solidFill>
                  <a:schemeClr val="accent1"/>
                </a:solidFill>
              </a:rPr>
              <a:t>@ </a:t>
            </a:r>
            <a:r>
              <a:rPr lang="en-US" b="1" dirty="0" smtClean="0">
                <a:solidFill>
                  <a:schemeClr val="accent1"/>
                </a:solidFill>
              </a:rPr>
              <a:t>1.7mm/yr </a:t>
            </a:r>
            <a:r>
              <a:rPr lang="en-US" b="1" dirty="0">
                <a:solidFill>
                  <a:schemeClr val="accent1"/>
                </a:solidFill>
              </a:rPr>
              <a:t>MLLW has risen </a:t>
            </a:r>
            <a:r>
              <a:rPr lang="en-US" b="1" dirty="0" smtClean="0">
                <a:solidFill>
                  <a:schemeClr val="accent1"/>
                </a:solidFill>
              </a:rPr>
              <a:t>0.25’ </a:t>
            </a:r>
            <a:r>
              <a:rPr lang="en-US" b="1" dirty="0">
                <a:solidFill>
                  <a:schemeClr val="accent1"/>
                </a:solidFill>
              </a:rPr>
              <a:t>since</a:t>
            </a:r>
          </a:p>
          <a:p>
            <a:pPr algn="ctr" eaLnBrk="0" hangingPunct="0"/>
            <a:endParaRPr lang="en-US" b="1" dirty="0">
              <a:solidFill>
                <a:schemeClr val="accent1"/>
              </a:solidFill>
            </a:endParaRPr>
          </a:p>
          <a:p>
            <a:pPr algn="ctr" eaLnBrk="0" hangingPunct="0"/>
            <a:r>
              <a:rPr lang="en-US" b="1" dirty="0">
                <a:solidFill>
                  <a:schemeClr val="accent1"/>
                </a:solidFill>
              </a:rPr>
              <a:t>The midpoint of the 1983-2001 was </a:t>
            </a:r>
            <a:r>
              <a:rPr lang="en-US" b="1" dirty="0" smtClean="0">
                <a:solidFill>
                  <a:schemeClr val="accent1"/>
                </a:solidFill>
              </a:rPr>
              <a:t>22 </a:t>
            </a:r>
            <a:r>
              <a:rPr lang="en-US" b="1" dirty="0">
                <a:solidFill>
                  <a:schemeClr val="accent1"/>
                </a:solidFill>
              </a:rPr>
              <a:t>years ago</a:t>
            </a:r>
          </a:p>
          <a:p>
            <a:pPr algn="ctr" eaLnBrk="0" hangingPunct="0"/>
            <a:r>
              <a:rPr lang="en-US" b="1" dirty="0">
                <a:solidFill>
                  <a:schemeClr val="accent1"/>
                </a:solidFill>
              </a:rPr>
              <a:t>@ </a:t>
            </a:r>
            <a:r>
              <a:rPr lang="en-US" b="1" dirty="0" smtClean="0">
                <a:solidFill>
                  <a:schemeClr val="accent1"/>
                </a:solidFill>
              </a:rPr>
              <a:t>1.7mm/yr </a:t>
            </a:r>
            <a:r>
              <a:rPr lang="en-US" b="1" dirty="0">
                <a:solidFill>
                  <a:schemeClr val="accent1"/>
                </a:solidFill>
              </a:rPr>
              <a:t>MLLW has risen </a:t>
            </a:r>
            <a:r>
              <a:rPr lang="en-US" b="1" dirty="0" smtClean="0">
                <a:solidFill>
                  <a:schemeClr val="accent1"/>
                </a:solidFill>
              </a:rPr>
              <a:t>0.12’ </a:t>
            </a:r>
            <a:r>
              <a:rPr lang="en-US" b="1" dirty="0">
                <a:solidFill>
                  <a:schemeClr val="accent1"/>
                </a:solidFill>
              </a:rPr>
              <a:t>since</a:t>
            </a:r>
          </a:p>
        </p:txBody>
      </p:sp>
      <p:sp>
        <p:nvSpPr>
          <p:cNvPr id="22" name="Text Box 21"/>
          <p:cNvSpPr txBox="1">
            <a:spLocks noChangeArrowheads="1"/>
          </p:cNvSpPr>
          <p:nvPr/>
        </p:nvSpPr>
        <p:spPr bwMode="auto">
          <a:xfrm>
            <a:off x="2209800" y="5410200"/>
            <a:ext cx="5543550" cy="1465262"/>
          </a:xfrm>
          <a:prstGeom prst="rect">
            <a:avLst/>
          </a:prstGeom>
          <a:solidFill>
            <a:schemeClr val="accent2"/>
          </a:solidFill>
          <a:ln w="9525">
            <a:noFill/>
            <a:miter lim="800000"/>
            <a:headEnd/>
            <a:tailEnd/>
          </a:ln>
          <a:effectLst/>
        </p:spPr>
        <p:txBody>
          <a:bodyPr>
            <a:spAutoFit/>
          </a:bodyPr>
          <a:lstStyle/>
          <a:p>
            <a:pPr algn="ctr" eaLnBrk="0" hangingPunct="0"/>
            <a:r>
              <a:rPr lang="en-US" b="1" dirty="0">
                <a:solidFill>
                  <a:schemeClr val="accent1"/>
                </a:solidFill>
              </a:rPr>
              <a:t>The midpoint of the 1960-1978 was </a:t>
            </a:r>
            <a:r>
              <a:rPr lang="en-US" b="1" dirty="0" smtClean="0">
                <a:solidFill>
                  <a:schemeClr val="accent1"/>
                </a:solidFill>
              </a:rPr>
              <a:t>45 </a:t>
            </a:r>
            <a:r>
              <a:rPr lang="en-US" b="1" dirty="0">
                <a:solidFill>
                  <a:schemeClr val="accent1"/>
                </a:solidFill>
              </a:rPr>
              <a:t>years ago</a:t>
            </a:r>
          </a:p>
          <a:p>
            <a:pPr algn="ctr" eaLnBrk="0" hangingPunct="0"/>
            <a:r>
              <a:rPr lang="en-US" b="1" dirty="0">
                <a:solidFill>
                  <a:schemeClr val="accent1"/>
                </a:solidFill>
              </a:rPr>
              <a:t>@ </a:t>
            </a:r>
            <a:r>
              <a:rPr lang="en-US" b="1" dirty="0" smtClean="0">
                <a:solidFill>
                  <a:schemeClr val="accent1"/>
                </a:solidFill>
              </a:rPr>
              <a:t>9.24mm/yr </a:t>
            </a:r>
            <a:r>
              <a:rPr lang="en-US" b="1" dirty="0">
                <a:solidFill>
                  <a:schemeClr val="accent1"/>
                </a:solidFill>
              </a:rPr>
              <a:t>MLLW has risen </a:t>
            </a:r>
            <a:r>
              <a:rPr lang="en-US" b="1" dirty="0" smtClean="0">
                <a:solidFill>
                  <a:schemeClr val="accent1"/>
                </a:solidFill>
              </a:rPr>
              <a:t>1.36’ </a:t>
            </a:r>
            <a:r>
              <a:rPr lang="en-US" b="1" dirty="0">
                <a:solidFill>
                  <a:schemeClr val="accent1"/>
                </a:solidFill>
              </a:rPr>
              <a:t>since</a:t>
            </a:r>
          </a:p>
          <a:p>
            <a:pPr algn="ctr" eaLnBrk="0" hangingPunct="0"/>
            <a:endParaRPr lang="en-US" b="1" dirty="0">
              <a:solidFill>
                <a:schemeClr val="accent1"/>
              </a:solidFill>
            </a:endParaRPr>
          </a:p>
          <a:p>
            <a:pPr algn="ctr" eaLnBrk="0" hangingPunct="0"/>
            <a:r>
              <a:rPr lang="en-US" b="1" dirty="0">
                <a:solidFill>
                  <a:schemeClr val="accent1"/>
                </a:solidFill>
              </a:rPr>
              <a:t>The midpoint of the 1983-2001 was </a:t>
            </a:r>
            <a:r>
              <a:rPr lang="en-US" b="1" dirty="0" smtClean="0">
                <a:solidFill>
                  <a:schemeClr val="accent1"/>
                </a:solidFill>
              </a:rPr>
              <a:t>22 </a:t>
            </a:r>
            <a:r>
              <a:rPr lang="en-US" b="1" dirty="0">
                <a:solidFill>
                  <a:schemeClr val="accent1"/>
                </a:solidFill>
              </a:rPr>
              <a:t>years ago</a:t>
            </a:r>
          </a:p>
          <a:p>
            <a:pPr algn="ctr" eaLnBrk="0" hangingPunct="0"/>
            <a:r>
              <a:rPr lang="en-US" b="1" dirty="0">
                <a:solidFill>
                  <a:schemeClr val="accent1"/>
                </a:solidFill>
              </a:rPr>
              <a:t>@ </a:t>
            </a:r>
            <a:r>
              <a:rPr lang="en-US" b="1" dirty="0" smtClean="0">
                <a:solidFill>
                  <a:schemeClr val="accent1"/>
                </a:solidFill>
              </a:rPr>
              <a:t>9.24mm/yr </a:t>
            </a:r>
            <a:r>
              <a:rPr lang="en-US" b="1" dirty="0">
                <a:solidFill>
                  <a:schemeClr val="accent1"/>
                </a:solidFill>
              </a:rPr>
              <a:t>MLLW has risen </a:t>
            </a:r>
            <a:r>
              <a:rPr lang="en-US" b="1" dirty="0" smtClean="0">
                <a:solidFill>
                  <a:schemeClr val="accent1"/>
                </a:solidFill>
              </a:rPr>
              <a:t>0.67’ </a:t>
            </a:r>
            <a:r>
              <a:rPr lang="en-US" b="1" dirty="0">
                <a:solidFill>
                  <a:schemeClr val="accent1"/>
                </a:solidFill>
              </a:rPr>
              <a:t>since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1.85014E-6 L -4.16667E-6 -0.12881 " pathEditMode="relative" rAng="0" ptsTypes="AA">
                                      <p:cBhvr>
                                        <p:cTn id="6" dur="8000" fill="hold"/>
                                        <p:tgtEl>
                                          <p:spTgt spid="31757"/>
                                        </p:tgtEl>
                                        <p:attrNameLst>
                                          <p:attrName>ppt_x</p:attrName>
                                          <p:attrName>ppt_y</p:attrName>
                                        </p:attrNameLst>
                                      </p:cBhvr>
                                      <p:rCtr x="0" y="-65"/>
                                    </p:animMotion>
                                  </p:childTnLst>
                                </p:cTn>
                              </p:par>
                              <p:par>
                                <p:cTn id="7" presetID="1" presetClass="exit" presetSubtype="0" fill="hold" nodeType="withEffect">
                                  <p:stCondLst>
                                    <p:cond delay="0"/>
                                  </p:stCondLst>
                                  <p:childTnLst>
                                    <p:set>
                                      <p:cBhvr>
                                        <p:cTn id="8" dur="1" fill="hold">
                                          <p:stCondLst>
                                            <p:cond delay="0"/>
                                          </p:stCondLst>
                                        </p:cTn>
                                        <p:tgtEl>
                                          <p:spTgt spid="31764"/>
                                        </p:tgtEl>
                                        <p:attrNameLst>
                                          <p:attrName>style.visibility</p:attrName>
                                        </p:attrNameLst>
                                      </p:cBhvr>
                                      <p:to>
                                        <p:strVal val="hidden"/>
                                      </p:to>
                                    </p:set>
                                  </p:childTnLst>
                                </p:cTn>
                              </p:par>
                              <p:par>
                                <p:cTn id="9" presetID="10" presetClass="entr" presetSubtype="0" fill="hold" nodeType="withEffect">
                                  <p:stCondLst>
                                    <p:cond delay="3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64" presetClass="path" presetSubtype="0" accel="50000" decel="50000" fill="hold" nodeType="withEffect">
                                  <p:stCondLst>
                                    <p:cond delay="0"/>
                                  </p:stCondLst>
                                  <p:childTnLst>
                                    <p:animMotion origin="layout" path="M -3.33333E-6 1.90564E-6 L -3.33333E-6 -0.12396 " pathEditMode="relative" rAng="0" ptsTypes="AA">
                                      <p:cBhvr>
                                        <p:cTn id="13" dur="8000" fill="hold"/>
                                        <p:tgtEl>
                                          <p:spTgt spid="4"/>
                                        </p:tgtEl>
                                        <p:attrNameLst>
                                          <p:attrName>ppt_x</p:attrName>
                                          <p:attrName>ppt_y</p:attrName>
                                        </p:attrNameLst>
                                      </p:cBhvr>
                                      <p:rCtr x="0" y="-62"/>
                                    </p:animMotion>
                                  </p:childTnLst>
                                </p:cTn>
                              </p:par>
                              <p:par>
                                <p:cTn id="14" presetID="10" presetClass="exit" presetSubtype="0" fill="hold" nodeType="withEffect">
                                  <p:stCondLst>
                                    <p:cond delay="3500"/>
                                  </p:stCondLst>
                                  <p:childTnLst>
                                    <p:animEffect transition="out" filter="fade">
                                      <p:cBhvr>
                                        <p:cTn id="15" dur="5000"/>
                                        <p:tgtEl>
                                          <p:spTgt spid="4"/>
                                        </p:tgtEl>
                                      </p:cBhvr>
                                    </p:animEffect>
                                    <p:set>
                                      <p:cBhvr>
                                        <p:cTn id="16" dur="1" fill="hold">
                                          <p:stCondLst>
                                            <p:cond delay="4999"/>
                                          </p:stCondLst>
                                        </p:cTn>
                                        <p:tgtEl>
                                          <p:spTgt spid="4"/>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3.33333E-6 1.90564E-6 L -3.33333E-6 -0.12396 " pathEditMode="relative" rAng="0" ptsTypes="AA">
                                      <p:cBhvr>
                                        <p:cTn id="18" dur="8000" fill="hold"/>
                                        <p:tgtEl>
                                          <p:spTgt spid="5"/>
                                        </p:tgtEl>
                                        <p:attrNameLst>
                                          <p:attrName>ppt_x</p:attrName>
                                          <p:attrName>ppt_y</p:attrName>
                                        </p:attrNameLst>
                                      </p:cBhvr>
                                      <p:rCtr x="0" y="-62"/>
                                    </p:animMotion>
                                  </p:childTnLst>
                                </p:cTn>
                              </p:par>
                            </p:childTnLst>
                          </p:cTn>
                        </p:par>
                        <p:par>
                          <p:cTn id="19" fill="hold">
                            <p:stCondLst>
                              <p:cond delay="8500"/>
                            </p:stCondLst>
                            <p:childTnLst>
                              <p:par>
                                <p:cTn id="20" presetID="1" presetClass="entr" presetSubtype="0" fill="hold" nodeType="afterEffect">
                                  <p:stCondLst>
                                    <p:cond delay="0"/>
                                  </p:stCondLst>
                                  <p:childTnLst>
                                    <p:set>
                                      <p:cBhvr>
                                        <p:cTn id="21" dur="1" fill="hold">
                                          <p:stCondLst>
                                            <p:cond delay="0"/>
                                          </p:stCondLst>
                                        </p:cTn>
                                        <p:tgtEl>
                                          <p:spTgt spid="3176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44444E-6 -2.18316E-6 L -0.00139 -0.14408 " pathEditMode="relative" rAng="0" ptsTypes="AA">
                                      <p:cBhvr>
                                        <p:cTn id="25" dur="5000" fill="hold"/>
                                        <p:tgtEl>
                                          <p:spTgt spid="2"/>
                                        </p:tgtEl>
                                        <p:attrNameLst>
                                          <p:attrName>ppt_x</p:attrName>
                                          <p:attrName>ppt_y</p:attrName>
                                        </p:attrNameLst>
                                      </p:cBhvr>
                                      <p:rCtr x="-1" y="-72"/>
                                    </p:animMotion>
                                  </p:childTnLst>
                                </p:cTn>
                              </p:par>
                              <p:par>
                                <p:cTn id="26" presetID="1" presetClass="exit" presetSubtype="0" fill="hold" nodeType="withEffect">
                                  <p:stCondLst>
                                    <p:cond delay="0"/>
                                  </p:stCondLst>
                                  <p:childTnLst>
                                    <p:set>
                                      <p:cBhvr>
                                        <p:cTn id="27" dur="1" fill="hold">
                                          <p:stCondLst>
                                            <p:cond delay="0"/>
                                          </p:stCondLst>
                                        </p:cTn>
                                        <p:tgtEl>
                                          <p:spTgt spid="31764"/>
                                        </p:tgtEl>
                                        <p:attrNameLst>
                                          <p:attrName>style.visibility</p:attrName>
                                        </p:attrNameLst>
                                      </p:cBhvr>
                                      <p:to>
                                        <p:strVal val="hidden"/>
                                      </p:to>
                                    </p:set>
                                  </p:childTnLst>
                                </p:cTn>
                              </p:par>
                              <p:par>
                                <p:cTn id="28" presetID="10" presetClass="entr" presetSubtype="0" fill="hold" grpId="0" nodeType="withEffect">
                                  <p:stCondLst>
                                    <p:cond delay="1000"/>
                                  </p:stCondLst>
                                  <p:childTnLst>
                                    <p:set>
                                      <p:cBhvr>
                                        <p:cTn id="29" dur="1" fill="hold">
                                          <p:stCondLst>
                                            <p:cond delay="0"/>
                                          </p:stCondLst>
                                        </p:cTn>
                                        <p:tgtEl>
                                          <p:spTgt spid="31756"/>
                                        </p:tgtEl>
                                        <p:attrNameLst>
                                          <p:attrName>style.visibility</p:attrName>
                                        </p:attrNameLst>
                                      </p:cBhvr>
                                      <p:to>
                                        <p:strVal val="visible"/>
                                      </p:to>
                                    </p:set>
                                    <p:animEffect transition="in" filter="fade">
                                      <p:cBhvr>
                                        <p:cTn id="30" dur="2000"/>
                                        <p:tgtEl>
                                          <p:spTgt spid="31756"/>
                                        </p:tgtEl>
                                      </p:cBhvr>
                                    </p:animEffect>
                                  </p:childTnLst>
                                </p:cTn>
                              </p:par>
                            </p:childTnLst>
                          </p:cTn>
                        </p:par>
                        <p:par>
                          <p:cTn id="31" fill="hold">
                            <p:stCondLst>
                              <p:cond delay="5000"/>
                            </p:stCondLst>
                            <p:childTnLst>
                              <p:par>
                                <p:cTn id="32" presetID="1" presetClass="entr" presetSubtype="0" fill="hold" nodeType="afterEffect">
                                  <p:stCondLst>
                                    <p:cond delay="1000"/>
                                  </p:stCondLst>
                                  <p:childTnLst>
                                    <p:set>
                                      <p:cBhvr>
                                        <p:cTn id="33" dur="1" fill="hold">
                                          <p:stCondLst>
                                            <p:cond delay="0"/>
                                          </p:stCondLst>
                                        </p:cTn>
                                        <p:tgtEl>
                                          <p:spTgt spid="317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765"/>
                                        </p:tgtEl>
                                        <p:attrNameLst>
                                          <p:attrName>style.visibility</p:attrName>
                                        </p:attrNameLst>
                                      </p:cBhvr>
                                      <p:to>
                                        <p:strVal val="visible"/>
                                      </p:to>
                                    </p:set>
                                    <p:animEffect transition="in" filter="fade">
                                      <p:cBhvr>
                                        <p:cTn id="38" dur="2000"/>
                                        <p:tgtEl>
                                          <p:spTgt spid="31765"/>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3175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6" grpId="0" animBg="1"/>
      <p:bldP spid="31756" grpId="1" animBg="1"/>
      <p:bldP spid="31765"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2"/>
          <p:cNvSpPr>
            <a:spLocks noGrp="1"/>
          </p:cNvSpPr>
          <p:nvPr>
            <p:ph type="sldNum" sz="quarter" idx="10"/>
          </p:nvPr>
        </p:nvSpPr>
        <p:spPr>
          <a:noFill/>
        </p:spPr>
        <p:txBody>
          <a:bodyPr/>
          <a:lstStyle/>
          <a:p>
            <a:fld id="{CEB1760B-C9E3-4ACB-BD94-7163375D2DBF}" type="slidenum">
              <a:rPr lang="en-US" smtClean="0"/>
              <a:pPr/>
              <a:t>38</a:t>
            </a:fld>
            <a:r>
              <a:rPr lang="en-US" smtClean="0"/>
              <a:t>/37</a:t>
            </a:r>
          </a:p>
        </p:txBody>
      </p:sp>
      <p:pic>
        <p:nvPicPr>
          <p:cNvPr id="18435" name="Picture 2"/>
          <p:cNvPicPr>
            <a:picLocks noChangeAspect="1" noChangeArrowheads="1"/>
          </p:cNvPicPr>
          <p:nvPr/>
        </p:nvPicPr>
        <p:blipFill>
          <a:blip r:embed="rId3" cstate="print"/>
          <a:srcRect/>
          <a:stretch>
            <a:fillRect/>
          </a:stretch>
        </p:blipFill>
        <p:spPr bwMode="auto">
          <a:xfrm>
            <a:off x="-1049338" y="4583113"/>
            <a:ext cx="11277601" cy="1292225"/>
          </a:xfrm>
          <a:prstGeom prst="rect">
            <a:avLst/>
          </a:prstGeom>
          <a:noFill/>
          <a:ln w="9525">
            <a:noFill/>
            <a:miter lim="800000"/>
            <a:headEnd/>
            <a:tailEnd/>
          </a:ln>
        </p:spPr>
      </p:pic>
      <p:pic>
        <p:nvPicPr>
          <p:cNvPr id="142541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089688" y="4324350"/>
            <a:ext cx="22161501" cy="960438"/>
          </a:xfrm>
          <a:prstGeom prst="rect">
            <a:avLst/>
          </a:prstGeom>
          <a:noFill/>
          <a:ln w="9525">
            <a:noFill/>
            <a:miter lim="800000"/>
            <a:headEnd/>
            <a:tailEnd/>
          </a:ln>
        </p:spPr>
      </p:pic>
      <p:pic>
        <p:nvPicPr>
          <p:cNvPr id="1425413" name="Picture 5"/>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9667875" y="4284663"/>
            <a:ext cx="17511713" cy="960437"/>
          </a:xfrm>
          <a:prstGeom prst="rect">
            <a:avLst/>
          </a:prstGeom>
          <a:noFill/>
          <a:ln w="9525">
            <a:noFill/>
            <a:miter lim="800000"/>
            <a:headEnd/>
            <a:tailEnd/>
          </a:ln>
        </p:spPr>
      </p:pic>
      <p:pic>
        <p:nvPicPr>
          <p:cNvPr id="18438" name="Picture 6"/>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0" y="2709863"/>
            <a:ext cx="9144000" cy="4148137"/>
          </a:xfrm>
          <a:prstGeom prst="rect">
            <a:avLst/>
          </a:prstGeom>
          <a:noFill/>
          <a:ln w="9525">
            <a:noFill/>
            <a:miter lim="800000"/>
            <a:headEnd/>
            <a:tailEnd/>
          </a:ln>
        </p:spPr>
      </p:pic>
      <p:pic>
        <p:nvPicPr>
          <p:cNvPr id="18439" name="Picture 7"/>
          <p:cNvPicPr>
            <a:picLocks noChangeAspect="1" noChangeArrowheads="1"/>
          </p:cNvPicPr>
          <p:nvPr/>
        </p:nvPicPr>
        <p:blipFill>
          <a:blip r:embed="rId7" cstate="print"/>
          <a:srcRect/>
          <a:stretch>
            <a:fillRect/>
          </a:stretch>
        </p:blipFill>
        <p:spPr bwMode="auto">
          <a:xfrm>
            <a:off x="4624388" y="3821113"/>
            <a:ext cx="144462" cy="1395412"/>
          </a:xfrm>
          <a:prstGeom prst="rect">
            <a:avLst/>
          </a:prstGeom>
          <a:noFill/>
          <a:ln w="9525">
            <a:noFill/>
            <a:miter lim="800000"/>
            <a:headEnd/>
            <a:tailEnd/>
          </a:ln>
        </p:spPr>
      </p:pic>
      <p:pic>
        <p:nvPicPr>
          <p:cNvPr id="18440" name="Picture 8"/>
          <p:cNvPicPr>
            <a:picLocks noChangeAspect="1" noChangeArrowheads="1"/>
          </p:cNvPicPr>
          <p:nvPr/>
        </p:nvPicPr>
        <p:blipFill>
          <a:blip r:embed="rId7" cstate="print"/>
          <a:srcRect/>
          <a:stretch>
            <a:fillRect/>
          </a:stretch>
        </p:blipFill>
        <p:spPr bwMode="auto">
          <a:xfrm>
            <a:off x="358775" y="3835400"/>
            <a:ext cx="144463" cy="1395413"/>
          </a:xfrm>
          <a:prstGeom prst="rect">
            <a:avLst/>
          </a:prstGeom>
          <a:noFill/>
          <a:ln w="9525">
            <a:noFill/>
            <a:miter lim="800000"/>
            <a:headEnd/>
            <a:tailEnd/>
          </a:ln>
        </p:spPr>
      </p:pic>
      <p:sp>
        <p:nvSpPr>
          <p:cNvPr id="1425418" name="Text Box 10"/>
          <p:cNvSpPr txBox="1">
            <a:spLocks noChangeArrowheads="1"/>
          </p:cNvSpPr>
          <p:nvPr/>
        </p:nvSpPr>
        <p:spPr bwMode="auto">
          <a:xfrm>
            <a:off x="2514600" y="1158875"/>
            <a:ext cx="3992563" cy="457200"/>
          </a:xfrm>
          <a:prstGeom prst="rect">
            <a:avLst/>
          </a:prstGeom>
          <a:noFill/>
          <a:ln w="9525">
            <a:noFill/>
            <a:miter lim="800000"/>
            <a:headEnd/>
            <a:tailEnd/>
          </a:ln>
        </p:spPr>
        <p:txBody>
          <a:bodyPr>
            <a:spAutoFit/>
          </a:bodyPr>
          <a:lstStyle/>
          <a:p>
            <a:pPr algn="ctr" eaLnBrk="0" hangingPunct="0">
              <a:spcBef>
                <a:spcPct val="50000"/>
              </a:spcBef>
            </a:pPr>
            <a:r>
              <a:rPr lang="en-US" sz="2400" b="1"/>
              <a:t>Ebb Tide</a:t>
            </a:r>
          </a:p>
        </p:txBody>
      </p:sp>
      <p:sp>
        <p:nvSpPr>
          <p:cNvPr id="1425419" name="Text Box 11"/>
          <p:cNvSpPr txBox="1">
            <a:spLocks noChangeArrowheads="1"/>
          </p:cNvSpPr>
          <p:nvPr/>
        </p:nvSpPr>
        <p:spPr bwMode="auto">
          <a:xfrm>
            <a:off x="2484438" y="1158875"/>
            <a:ext cx="3992562" cy="457200"/>
          </a:xfrm>
          <a:prstGeom prst="rect">
            <a:avLst/>
          </a:prstGeom>
          <a:noFill/>
          <a:ln w="9525">
            <a:noFill/>
            <a:miter lim="800000"/>
            <a:headEnd/>
            <a:tailEnd/>
          </a:ln>
        </p:spPr>
        <p:txBody>
          <a:bodyPr>
            <a:spAutoFit/>
          </a:bodyPr>
          <a:lstStyle/>
          <a:p>
            <a:pPr algn="ctr" eaLnBrk="0" hangingPunct="0">
              <a:spcBef>
                <a:spcPct val="50000"/>
              </a:spcBef>
            </a:pPr>
            <a:r>
              <a:rPr lang="en-US" sz="2400" b="1"/>
              <a:t>Flood Tide</a:t>
            </a:r>
          </a:p>
        </p:txBody>
      </p:sp>
      <p:sp>
        <p:nvSpPr>
          <p:cNvPr id="1425423" name="Line 15"/>
          <p:cNvSpPr>
            <a:spLocks noChangeShapeType="1"/>
          </p:cNvSpPr>
          <p:nvPr/>
        </p:nvSpPr>
        <p:spPr bwMode="auto">
          <a:xfrm>
            <a:off x="1782763" y="4895850"/>
            <a:ext cx="1481137" cy="0"/>
          </a:xfrm>
          <a:prstGeom prst="line">
            <a:avLst/>
          </a:prstGeom>
          <a:noFill/>
          <a:ln w="76200">
            <a:solidFill>
              <a:schemeClr val="tx1"/>
            </a:solidFill>
            <a:round/>
            <a:headEnd/>
            <a:tailEnd type="triangle" w="med" len="med"/>
          </a:ln>
        </p:spPr>
        <p:txBody>
          <a:bodyPr wrap="none" anchor="ctr">
            <a:spAutoFit/>
          </a:bodyPr>
          <a:lstStyle/>
          <a:p>
            <a:endParaRPr lang="en-US"/>
          </a:p>
        </p:txBody>
      </p:sp>
      <p:sp>
        <p:nvSpPr>
          <p:cNvPr id="1425424" name="Line 16"/>
          <p:cNvSpPr>
            <a:spLocks noChangeShapeType="1"/>
          </p:cNvSpPr>
          <p:nvPr/>
        </p:nvSpPr>
        <p:spPr bwMode="auto">
          <a:xfrm flipH="1" flipV="1">
            <a:off x="1681163" y="4906963"/>
            <a:ext cx="1446212" cy="11112"/>
          </a:xfrm>
          <a:prstGeom prst="line">
            <a:avLst/>
          </a:prstGeom>
          <a:noFill/>
          <a:ln w="76200">
            <a:solidFill>
              <a:schemeClr val="tx1"/>
            </a:solidFill>
            <a:round/>
            <a:headEnd/>
            <a:tailEnd type="triangle" w="med" len="med"/>
          </a:ln>
        </p:spPr>
        <p:txBody>
          <a:bodyPr anchor="ctr">
            <a:spAutoFit/>
          </a:bodyPr>
          <a:lstStyle/>
          <a:p>
            <a:endParaRPr lang="en-US"/>
          </a:p>
        </p:txBody>
      </p:sp>
      <p:sp>
        <p:nvSpPr>
          <p:cNvPr id="1425425" name="Text Box 17"/>
          <p:cNvSpPr txBox="1">
            <a:spLocks noChangeArrowheads="1"/>
          </p:cNvSpPr>
          <p:nvPr/>
        </p:nvSpPr>
        <p:spPr bwMode="auto">
          <a:xfrm>
            <a:off x="2708275" y="1895475"/>
            <a:ext cx="3692525" cy="1192213"/>
          </a:xfrm>
          <a:prstGeom prst="rect">
            <a:avLst/>
          </a:prstGeom>
          <a:noFill/>
          <a:ln w="9525">
            <a:noFill/>
            <a:miter lim="800000"/>
            <a:headEnd/>
            <a:tailEnd/>
          </a:ln>
        </p:spPr>
        <p:txBody>
          <a:bodyPr>
            <a:spAutoFit/>
          </a:bodyPr>
          <a:lstStyle/>
          <a:p>
            <a:pPr algn="ctr" eaLnBrk="0" hangingPunct="0">
              <a:spcBef>
                <a:spcPct val="50000"/>
              </a:spcBef>
            </a:pPr>
            <a:r>
              <a:rPr lang="en-US" b="1"/>
              <a:t>Slope on the Water</a:t>
            </a:r>
          </a:p>
          <a:p>
            <a:pPr algn="ctr" eaLnBrk="0" hangingPunct="0">
              <a:spcBef>
                <a:spcPct val="50000"/>
              </a:spcBef>
            </a:pPr>
            <a:r>
              <a:rPr lang="en-US" b="1"/>
              <a:t>Delta in Gage Readings</a:t>
            </a:r>
          </a:p>
          <a:p>
            <a:pPr algn="ctr" eaLnBrk="0" hangingPunct="0">
              <a:spcBef>
                <a:spcPct val="50000"/>
              </a:spcBef>
            </a:pPr>
            <a:r>
              <a:rPr lang="en-US" b="1"/>
              <a:t>Appears Shallower</a:t>
            </a:r>
          </a:p>
        </p:txBody>
      </p:sp>
      <p:sp>
        <p:nvSpPr>
          <p:cNvPr id="1425426" name="Text Box 18"/>
          <p:cNvSpPr txBox="1">
            <a:spLocks noChangeArrowheads="1"/>
          </p:cNvSpPr>
          <p:nvPr/>
        </p:nvSpPr>
        <p:spPr bwMode="auto">
          <a:xfrm>
            <a:off x="2587625" y="1892300"/>
            <a:ext cx="3692525" cy="1192213"/>
          </a:xfrm>
          <a:prstGeom prst="rect">
            <a:avLst/>
          </a:prstGeom>
          <a:noFill/>
          <a:ln w="9525">
            <a:noFill/>
            <a:miter lim="800000"/>
            <a:headEnd/>
            <a:tailEnd/>
          </a:ln>
        </p:spPr>
        <p:txBody>
          <a:bodyPr>
            <a:spAutoFit/>
          </a:bodyPr>
          <a:lstStyle/>
          <a:p>
            <a:pPr algn="ctr" eaLnBrk="0" hangingPunct="0">
              <a:spcBef>
                <a:spcPct val="50000"/>
              </a:spcBef>
            </a:pPr>
            <a:r>
              <a:rPr lang="en-US" b="1"/>
              <a:t>Slope on the Water</a:t>
            </a:r>
          </a:p>
          <a:p>
            <a:pPr algn="ctr" eaLnBrk="0" hangingPunct="0">
              <a:spcBef>
                <a:spcPct val="50000"/>
              </a:spcBef>
            </a:pPr>
            <a:r>
              <a:rPr lang="en-US" b="1"/>
              <a:t>Delta in Gage Readings</a:t>
            </a:r>
          </a:p>
          <a:p>
            <a:pPr algn="ctr" eaLnBrk="0" hangingPunct="0">
              <a:spcBef>
                <a:spcPct val="50000"/>
              </a:spcBef>
            </a:pPr>
            <a:r>
              <a:rPr lang="en-US" b="1"/>
              <a:t>Appears Deeper</a:t>
            </a:r>
          </a:p>
        </p:txBody>
      </p:sp>
      <p:sp>
        <p:nvSpPr>
          <p:cNvPr id="18447" name="Text Box 19"/>
          <p:cNvSpPr txBox="1">
            <a:spLocks noChangeArrowheads="1"/>
          </p:cNvSpPr>
          <p:nvPr/>
        </p:nvSpPr>
        <p:spPr bwMode="auto">
          <a:xfrm>
            <a:off x="1198563" y="242888"/>
            <a:ext cx="6678612" cy="641350"/>
          </a:xfrm>
          <a:prstGeom prst="rect">
            <a:avLst/>
          </a:prstGeom>
          <a:noFill/>
          <a:ln w="9525">
            <a:noFill/>
            <a:miter lim="800000"/>
            <a:headEnd/>
            <a:tailEnd/>
          </a:ln>
        </p:spPr>
        <p:txBody>
          <a:bodyPr>
            <a:spAutoFit/>
          </a:bodyPr>
          <a:lstStyle/>
          <a:p>
            <a:pPr algn="ctr" eaLnBrk="0" hangingPunct="0">
              <a:spcBef>
                <a:spcPct val="50000"/>
              </a:spcBef>
            </a:pPr>
            <a:r>
              <a:rPr lang="en-US" sz="3600" b="1"/>
              <a:t>Tidal Phase Differences</a:t>
            </a:r>
          </a:p>
        </p:txBody>
      </p:sp>
      <p:sp>
        <p:nvSpPr>
          <p:cNvPr id="18448" name="Text Box 20"/>
          <p:cNvSpPr txBox="1">
            <a:spLocks noChangeArrowheads="1"/>
          </p:cNvSpPr>
          <p:nvPr/>
        </p:nvSpPr>
        <p:spPr bwMode="auto">
          <a:xfrm>
            <a:off x="-250825" y="3181350"/>
            <a:ext cx="1598613" cy="641350"/>
          </a:xfrm>
          <a:prstGeom prst="rect">
            <a:avLst/>
          </a:prstGeom>
          <a:noFill/>
          <a:ln w="9525">
            <a:noFill/>
            <a:miter lim="800000"/>
            <a:headEnd/>
            <a:tailEnd/>
          </a:ln>
        </p:spPr>
        <p:txBody>
          <a:bodyPr>
            <a:spAutoFit/>
          </a:bodyPr>
          <a:lstStyle/>
          <a:p>
            <a:pPr algn="ctr" eaLnBrk="0" hangingPunct="0">
              <a:spcBef>
                <a:spcPct val="50000"/>
              </a:spcBef>
            </a:pPr>
            <a:r>
              <a:rPr lang="en-US"/>
              <a:t>Adjacent Gage</a:t>
            </a:r>
          </a:p>
        </p:txBody>
      </p:sp>
      <p:sp>
        <p:nvSpPr>
          <p:cNvPr id="18449" name="Text Box 21"/>
          <p:cNvSpPr txBox="1">
            <a:spLocks noChangeArrowheads="1"/>
          </p:cNvSpPr>
          <p:nvPr/>
        </p:nvSpPr>
        <p:spPr bwMode="auto">
          <a:xfrm>
            <a:off x="3792538" y="3490913"/>
            <a:ext cx="1909762" cy="366712"/>
          </a:xfrm>
          <a:prstGeom prst="rect">
            <a:avLst/>
          </a:prstGeom>
          <a:noFill/>
          <a:ln w="9525">
            <a:noFill/>
            <a:miter lim="800000"/>
            <a:headEnd/>
            <a:tailEnd/>
          </a:ln>
        </p:spPr>
        <p:txBody>
          <a:bodyPr>
            <a:spAutoFit/>
          </a:bodyPr>
          <a:lstStyle/>
          <a:p>
            <a:pPr algn="ctr" eaLnBrk="0" hangingPunct="0">
              <a:spcBef>
                <a:spcPct val="50000"/>
              </a:spcBef>
            </a:pPr>
            <a:r>
              <a:rPr lang="en-US"/>
              <a:t>Gage at Project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25419"/>
                                        </p:tgtEl>
                                        <p:attrNameLst>
                                          <p:attrName>style.visibility</p:attrName>
                                        </p:attrNameLst>
                                      </p:cBhvr>
                                      <p:to>
                                        <p:strVal val="visible"/>
                                      </p:to>
                                    </p:set>
                                    <p:animEffect transition="in" filter="fade">
                                      <p:cBhvr>
                                        <p:cTn id="7" dur="2000"/>
                                        <p:tgtEl>
                                          <p:spTgt spid="1425419"/>
                                        </p:tgtEl>
                                      </p:cBhvr>
                                    </p:animEffect>
                                  </p:childTnLst>
                                </p:cTn>
                              </p:par>
                              <p:par>
                                <p:cTn id="8" presetID="63" presetClass="path" presetSubtype="0" accel="50000" decel="50000" fill="hold" nodeType="withEffect">
                                  <p:stCondLst>
                                    <p:cond delay="0"/>
                                  </p:stCondLst>
                                  <p:childTnLst>
                                    <p:animMotion origin="layout" path="M 0.00104 -0.00208 L 0.74844 0.00139 " pathEditMode="relative" rAng="0" ptsTypes="AA">
                                      <p:cBhvr>
                                        <p:cTn id="9" dur="5000" fill="hold"/>
                                        <p:tgtEl>
                                          <p:spTgt spid="1425412"/>
                                        </p:tgtEl>
                                        <p:attrNameLst>
                                          <p:attrName>ppt_x</p:attrName>
                                          <p:attrName>ppt_y</p:attrName>
                                        </p:attrNameLst>
                                      </p:cBhvr>
                                      <p:rCtr x="374" y="2"/>
                                    </p:animMotion>
                                  </p:childTnLst>
                                </p:cTn>
                              </p:par>
                              <p:par>
                                <p:cTn id="10" presetID="10" presetClass="entr" presetSubtype="0" fill="hold" grpId="0" nodeType="withEffect">
                                  <p:stCondLst>
                                    <p:cond delay="0"/>
                                  </p:stCondLst>
                                  <p:childTnLst>
                                    <p:set>
                                      <p:cBhvr>
                                        <p:cTn id="11" dur="1" fill="hold">
                                          <p:stCondLst>
                                            <p:cond delay="0"/>
                                          </p:stCondLst>
                                        </p:cTn>
                                        <p:tgtEl>
                                          <p:spTgt spid="1425423"/>
                                        </p:tgtEl>
                                        <p:attrNameLst>
                                          <p:attrName>style.visibility</p:attrName>
                                        </p:attrNameLst>
                                      </p:cBhvr>
                                      <p:to>
                                        <p:strVal val="visible"/>
                                      </p:to>
                                    </p:set>
                                    <p:animEffect transition="in" filter="fade">
                                      <p:cBhvr>
                                        <p:cTn id="12" dur="2000"/>
                                        <p:tgtEl>
                                          <p:spTgt spid="1425423"/>
                                        </p:tgtEl>
                                      </p:cBhvr>
                                    </p:animEffect>
                                  </p:childTnLst>
                                </p:cTn>
                              </p:par>
                            </p:childTnLst>
                          </p:cTn>
                        </p:par>
                        <p:par>
                          <p:cTn id="13" fill="hold">
                            <p:stCondLst>
                              <p:cond delay="5000"/>
                            </p:stCondLst>
                            <p:childTnLst>
                              <p:par>
                                <p:cTn id="14" presetID="10" presetClass="entr" presetSubtype="0" fill="hold" grpId="0" nodeType="afterEffect">
                                  <p:stCondLst>
                                    <p:cond delay="0"/>
                                  </p:stCondLst>
                                  <p:childTnLst>
                                    <p:set>
                                      <p:cBhvr>
                                        <p:cTn id="15" dur="1" fill="hold">
                                          <p:stCondLst>
                                            <p:cond delay="0"/>
                                          </p:stCondLst>
                                        </p:cTn>
                                        <p:tgtEl>
                                          <p:spTgt spid="1425425"/>
                                        </p:tgtEl>
                                        <p:attrNameLst>
                                          <p:attrName>style.visibility</p:attrName>
                                        </p:attrNameLst>
                                      </p:cBhvr>
                                      <p:to>
                                        <p:strVal val="visible"/>
                                      </p:to>
                                    </p:set>
                                    <p:animEffect transition="in" filter="fade">
                                      <p:cBhvr>
                                        <p:cTn id="16" dur="2000"/>
                                        <p:tgtEl>
                                          <p:spTgt spid="1425425"/>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74844 0.00139 L 1.69601 -0.00324 " pathEditMode="relative" rAng="0" ptsTypes="AA">
                                      <p:cBhvr>
                                        <p:cTn id="20" dur="2000" fill="hold"/>
                                        <p:tgtEl>
                                          <p:spTgt spid="1425412"/>
                                        </p:tgtEl>
                                        <p:attrNameLst>
                                          <p:attrName>ppt_x</p:attrName>
                                          <p:attrName>ppt_y</p:attrName>
                                        </p:attrNameLst>
                                      </p:cBhvr>
                                      <p:rCtr x="474" y="-2"/>
                                    </p:animMotion>
                                  </p:childTnLst>
                                </p:cTn>
                              </p:par>
                            </p:childTnLst>
                          </p:cTn>
                        </p:par>
                        <p:par>
                          <p:cTn id="21" fill="hold">
                            <p:stCondLst>
                              <p:cond delay="2000"/>
                            </p:stCondLst>
                            <p:childTnLst>
                              <p:par>
                                <p:cTn id="22" presetID="10" presetClass="exit" presetSubtype="0" fill="hold" grpId="1" nodeType="afterEffect">
                                  <p:stCondLst>
                                    <p:cond delay="0"/>
                                  </p:stCondLst>
                                  <p:childTnLst>
                                    <p:animEffect transition="out" filter="fade">
                                      <p:cBhvr>
                                        <p:cTn id="23" dur="2000"/>
                                        <p:tgtEl>
                                          <p:spTgt spid="1425423"/>
                                        </p:tgtEl>
                                      </p:cBhvr>
                                    </p:animEffect>
                                    <p:set>
                                      <p:cBhvr>
                                        <p:cTn id="24" dur="1" fill="hold">
                                          <p:stCondLst>
                                            <p:cond delay="1999"/>
                                          </p:stCondLst>
                                        </p:cTn>
                                        <p:tgtEl>
                                          <p:spTgt spid="142542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1425425"/>
                                        </p:tgtEl>
                                      </p:cBhvr>
                                    </p:animEffect>
                                    <p:set>
                                      <p:cBhvr>
                                        <p:cTn id="27" dur="1" fill="hold">
                                          <p:stCondLst>
                                            <p:cond delay="1999"/>
                                          </p:stCondLst>
                                        </p:cTn>
                                        <p:tgtEl>
                                          <p:spTgt spid="142542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1425419"/>
                                        </p:tgtEl>
                                      </p:cBhvr>
                                    </p:animEffect>
                                    <p:set>
                                      <p:cBhvr>
                                        <p:cTn id="30" dur="1" fill="hold">
                                          <p:stCondLst>
                                            <p:cond delay="1999"/>
                                          </p:stCondLst>
                                        </p:cTn>
                                        <p:tgtEl>
                                          <p:spTgt spid="14254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42541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42541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25424"/>
                                        </p:tgtEl>
                                        <p:attrNameLst>
                                          <p:attrName>style.visibility</p:attrName>
                                        </p:attrNameLst>
                                      </p:cBhvr>
                                      <p:to>
                                        <p:strVal val="visible"/>
                                      </p:to>
                                    </p:set>
                                    <p:animEffect transition="in" filter="fade">
                                      <p:cBhvr>
                                        <p:cTn id="37" dur="2000"/>
                                        <p:tgtEl>
                                          <p:spTgt spid="1425424"/>
                                        </p:tgtEl>
                                      </p:cBhvr>
                                    </p:animEffect>
                                  </p:childTnLst>
                                </p:cTn>
                              </p:par>
                              <p:par>
                                <p:cTn id="38" presetID="63" presetClass="path" presetSubtype="0" accel="50000" decel="50000" fill="hold" nodeType="withEffect">
                                  <p:stCondLst>
                                    <p:cond delay="0"/>
                                  </p:stCondLst>
                                  <p:childTnLst>
                                    <p:animMotion origin="layout" path="M -0.00139 0.00161 L 0.43611 -0.00162 " pathEditMode="relative" rAng="0" ptsTypes="AA">
                                      <p:cBhvr>
                                        <p:cTn id="39" dur="5000" fill="hold"/>
                                        <p:tgtEl>
                                          <p:spTgt spid="1425413"/>
                                        </p:tgtEl>
                                        <p:attrNameLst>
                                          <p:attrName>ppt_x</p:attrName>
                                          <p:attrName>ppt_y</p:attrName>
                                        </p:attrNameLst>
                                      </p:cBhvr>
                                      <p:rCtr x="219" y="-2"/>
                                    </p:animMotion>
                                  </p:childTnLst>
                                </p:cTn>
                              </p:par>
                              <p:par>
                                <p:cTn id="40" presetID="10" presetClass="entr" presetSubtype="0" fill="hold" grpId="0" nodeType="withEffect">
                                  <p:stCondLst>
                                    <p:cond delay="0"/>
                                  </p:stCondLst>
                                  <p:childTnLst>
                                    <p:set>
                                      <p:cBhvr>
                                        <p:cTn id="41" dur="1" fill="hold">
                                          <p:stCondLst>
                                            <p:cond delay="0"/>
                                          </p:stCondLst>
                                        </p:cTn>
                                        <p:tgtEl>
                                          <p:spTgt spid="1425418"/>
                                        </p:tgtEl>
                                        <p:attrNameLst>
                                          <p:attrName>style.visibility</p:attrName>
                                        </p:attrNameLst>
                                      </p:cBhvr>
                                      <p:to>
                                        <p:strVal val="visible"/>
                                      </p:to>
                                    </p:set>
                                    <p:animEffect transition="in" filter="fade">
                                      <p:cBhvr>
                                        <p:cTn id="42" dur="2000"/>
                                        <p:tgtEl>
                                          <p:spTgt spid="1425418"/>
                                        </p:tgtEl>
                                      </p:cBhvr>
                                    </p:animEffect>
                                  </p:childTnLst>
                                </p:cTn>
                              </p:par>
                            </p:childTnLst>
                          </p:cTn>
                        </p:par>
                        <p:par>
                          <p:cTn id="43" fill="hold">
                            <p:stCondLst>
                              <p:cond delay="7000"/>
                            </p:stCondLst>
                            <p:childTnLst>
                              <p:par>
                                <p:cTn id="44" presetID="10" presetClass="entr" presetSubtype="0" fill="hold" grpId="0" nodeType="afterEffect">
                                  <p:stCondLst>
                                    <p:cond delay="0"/>
                                  </p:stCondLst>
                                  <p:childTnLst>
                                    <p:set>
                                      <p:cBhvr>
                                        <p:cTn id="45" dur="1" fill="hold">
                                          <p:stCondLst>
                                            <p:cond delay="0"/>
                                          </p:stCondLst>
                                        </p:cTn>
                                        <p:tgtEl>
                                          <p:spTgt spid="1425426"/>
                                        </p:tgtEl>
                                        <p:attrNameLst>
                                          <p:attrName>style.visibility</p:attrName>
                                        </p:attrNameLst>
                                      </p:cBhvr>
                                      <p:to>
                                        <p:strVal val="visible"/>
                                      </p:to>
                                    </p:set>
                                    <p:animEffect transition="in" filter="fade">
                                      <p:cBhvr>
                                        <p:cTn id="46" dur="2000"/>
                                        <p:tgtEl>
                                          <p:spTgt spid="1425426"/>
                                        </p:tgtEl>
                                      </p:cBhvr>
                                    </p:animEffect>
                                  </p:childTnLst>
                                </p:cTn>
                              </p:par>
                              <p:par>
                                <p:cTn id="47" presetID="63" presetClass="path" presetSubtype="0" accel="50000" decel="50000" fill="hold" nodeType="withEffect">
                                  <p:stCondLst>
                                    <p:cond delay="0"/>
                                  </p:stCondLst>
                                  <p:childTnLst>
                                    <p:animMotion origin="layout" path="M 0.43611 -0.00162 L 1.70034 -0.01017 " pathEditMode="relative" rAng="0" ptsTypes="AA">
                                      <p:cBhvr>
                                        <p:cTn id="48" dur="2000" fill="hold"/>
                                        <p:tgtEl>
                                          <p:spTgt spid="1425413"/>
                                        </p:tgtEl>
                                        <p:attrNameLst>
                                          <p:attrName>ppt_x</p:attrName>
                                          <p:attrName>ppt_y</p:attrName>
                                        </p:attrNameLst>
                                      </p:cBhvr>
                                      <p:rCtr x="632"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418" grpId="0"/>
      <p:bldP spid="1425419" grpId="0"/>
      <p:bldP spid="1425419" grpId="1"/>
      <p:bldP spid="1425423" grpId="0" animBg="1"/>
      <p:bldP spid="1425423" grpId="1" animBg="1"/>
      <p:bldP spid="1425424" grpId="0" animBg="1"/>
      <p:bldP spid="1425425" grpId="0"/>
      <p:bldP spid="1425425" grpId="1"/>
      <p:bldP spid="14254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1198563" y="242888"/>
            <a:ext cx="6678612" cy="641350"/>
          </a:xfrm>
          <a:prstGeom prst="rect">
            <a:avLst/>
          </a:prstGeom>
          <a:noFill/>
          <a:ln w="9525">
            <a:noFill/>
            <a:miter lim="800000"/>
            <a:headEnd/>
            <a:tailEnd/>
          </a:ln>
          <a:effectLst/>
        </p:spPr>
        <p:txBody>
          <a:bodyPr>
            <a:spAutoFit/>
          </a:bodyPr>
          <a:lstStyle/>
          <a:p>
            <a:pPr algn="ctr" eaLnBrk="0" hangingPunct="0">
              <a:spcBef>
                <a:spcPct val="50000"/>
              </a:spcBef>
              <a:defRPr/>
            </a:pPr>
            <a:r>
              <a:rPr lang="en-US" sz="3600" b="1">
                <a:solidFill>
                  <a:schemeClr val="accent2"/>
                </a:solidFill>
                <a:effectLst>
                  <a:outerShdw blurRad="38100" dist="38100" dir="2700000" algn="tl">
                    <a:srgbClr val="C0C0C0"/>
                  </a:outerShdw>
                </a:effectLst>
              </a:rPr>
              <a:t>Seasonal Bias</a:t>
            </a:r>
          </a:p>
        </p:txBody>
      </p:sp>
      <p:sp>
        <p:nvSpPr>
          <p:cNvPr id="22535" name="Text Box 14"/>
          <p:cNvSpPr txBox="1">
            <a:spLocks noChangeArrowheads="1"/>
          </p:cNvSpPr>
          <p:nvPr/>
        </p:nvSpPr>
        <p:spPr bwMode="auto">
          <a:xfrm>
            <a:off x="2949023" y="5884863"/>
            <a:ext cx="3610803" cy="369332"/>
          </a:xfrm>
          <a:prstGeom prst="rect">
            <a:avLst/>
          </a:prstGeom>
          <a:noFill/>
          <a:ln w="9525">
            <a:noFill/>
            <a:miter lim="800000"/>
            <a:headEnd/>
            <a:tailEnd/>
          </a:ln>
        </p:spPr>
        <p:txBody>
          <a:bodyPr wrap="square">
            <a:spAutoFit/>
          </a:bodyPr>
          <a:lstStyle/>
          <a:p>
            <a:pPr algn="ctr" eaLnBrk="0" hangingPunct="0">
              <a:spcBef>
                <a:spcPct val="50000"/>
              </a:spcBef>
            </a:pPr>
            <a:r>
              <a:rPr lang="en-US" dirty="0"/>
              <a:t>That’s almost </a:t>
            </a:r>
            <a:r>
              <a:rPr lang="en-US" dirty="0" smtClean="0"/>
              <a:t>0.45’ in September</a:t>
            </a:r>
            <a:endParaRPr lang="en-US" dirty="0"/>
          </a:p>
        </p:txBody>
      </p:sp>
      <p:pic>
        <p:nvPicPr>
          <p:cNvPr id="4098" name="Picture 2" descr="seasonal.png"/>
          <p:cNvPicPr>
            <a:picLocks noChangeAspect="1" noChangeArrowheads="1"/>
          </p:cNvPicPr>
          <p:nvPr/>
        </p:nvPicPr>
        <p:blipFill>
          <a:blip r:embed="rId3" cstate="print"/>
          <a:srcRect/>
          <a:stretch>
            <a:fillRect/>
          </a:stretch>
        </p:blipFill>
        <p:spPr bwMode="auto">
          <a:xfrm>
            <a:off x="609600" y="1371600"/>
            <a:ext cx="7610475"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p>
            <a:fld id="{4A0AD11A-DCC7-48D6-9C8E-893257EF9F9E}" type="slidenum">
              <a:rPr lang="en-US" smtClean="0"/>
              <a:pPr/>
              <a:t>4</a:t>
            </a:fld>
            <a:endParaRPr lang="en-US" smtClean="0"/>
          </a:p>
        </p:txBody>
      </p:sp>
      <p:pic>
        <p:nvPicPr>
          <p:cNvPr id="6147" name="Picture 2" descr="1508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73539" name="WordArt 3"/>
          <p:cNvSpPr>
            <a:spLocks noChangeArrowheads="1" noChangeShapeType="1" noTextEdit="1"/>
          </p:cNvSpPr>
          <p:nvPr/>
        </p:nvSpPr>
        <p:spPr bwMode="auto">
          <a:xfrm>
            <a:off x="2230438" y="531813"/>
            <a:ext cx="42751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How high is the water? </a:t>
            </a:r>
          </a:p>
        </p:txBody>
      </p:sp>
      <p:sp>
        <p:nvSpPr>
          <p:cNvPr id="1473540" name="WordArt 4"/>
          <p:cNvSpPr>
            <a:spLocks noChangeArrowheads="1" noChangeShapeType="1" noTextEdit="1"/>
          </p:cNvSpPr>
          <p:nvPr/>
        </p:nvSpPr>
        <p:spPr bwMode="auto">
          <a:xfrm>
            <a:off x="2230438" y="1968500"/>
            <a:ext cx="1501775" cy="4603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0.0 feet ?</a:t>
            </a:r>
          </a:p>
        </p:txBody>
      </p:sp>
      <p:sp>
        <p:nvSpPr>
          <p:cNvPr id="1473541" name="WordArt 5"/>
          <p:cNvSpPr>
            <a:spLocks noChangeArrowheads="1" noChangeShapeType="1" noTextEdit="1"/>
          </p:cNvSpPr>
          <p:nvPr/>
        </p:nvSpPr>
        <p:spPr bwMode="auto">
          <a:xfrm>
            <a:off x="2282825" y="2932113"/>
            <a:ext cx="1379538" cy="4286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b. 0.5 feet?</a:t>
            </a:r>
          </a:p>
        </p:txBody>
      </p:sp>
      <p:sp>
        <p:nvSpPr>
          <p:cNvPr id="1473542" name="WordArt 6"/>
          <p:cNvSpPr>
            <a:spLocks noChangeArrowheads="1" noChangeShapeType="1" noTextEdit="1"/>
          </p:cNvSpPr>
          <p:nvPr/>
        </p:nvSpPr>
        <p:spPr bwMode="auto">
          <a:xfrm>
            <a:off x="2230438" y="3962400"/>
            <a:ext cx="1470025" cy="3873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 7.0 feet?</a:t>
            </a:r>
          </a:p>
        </p:txBody>
      </p:sp>
      <p:grpSp>
        <p:nvGrpSpPr>
          <p:cNvPr id="2" name="Group 11"/>
          <p:cNvGrpSpPr>
            <a:grpSpLocks/>
          </p:cNvGrpSpPr>
          <p:nvPr/>
        </p:nvGrpSpPr>
        <p:grpSpPr bwMode="auto">
          <a:xfrm>
            <a:off x="3917950" y="1990725"/>
            <a:ext cx="2201863" cy="2405063"/>
            <a:chOff x="2468" y="1254"/>
            <a:chExt cx="1387" cy="1515"/>
          </a:xfrm>
        </p:grpSpPr>
        <p:sp>
          <p:nvSpPr>
            <p:cNvPr id="6156" name="WordArt 12"/>
            <p:cNvSpPr>
              <a:spLocks noChangeArrowheads="1" noChangeShapeType="1" noTextEdit="1"/>
            </p:cNvSpPr>
            <p:nvPr/>
          </p:nvSpPr>
          <p:spPr bwMode="auto">
            <a:xfrm>
              <a:off x="2500" y="125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LMSL (1983-2001)</a:t>
              </a:r>
            </a:p>
          </p:txBody>
        </p:sp>
        <p:sp>
          <p:nvSpPr>
            <p:cNvPr id="6157" name="WordArt 13"/>
            <p:cNvSpPr>
              <a:spLocks noChangeArrowheads="1" noChangeShapeType="1" noTextEdit="1"/>
            </p:cNvSpPr>
            <p:nvPr/>
          </p:nvSpPr>
          <p:spPr bwMode="auto">
            <a:xfrm>
              <a:off x="2468" y="184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NAVD 88 (2004.65)</a:t>
              </a:r>
            </a:p>
          </p:txBody>
        </p:sp>
        <p:sp>
          <p:nvSpPr>
            <p:cNvPr id="6158" name="WordArt 14"/>
            <p:cNvSpPr>
              <a:spLocks noChangeArrowheads="1" noChangeShapeType="1" noTextEdit="1"/>
            </p:cNvSpPr>
            <p:nvPr/>
          </p:nvSpPr>
          <p:spPr bwMode="auto">
            <a:xfrm>
              <a:off x="2470" y="2479"/>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Above the Slab</a:t>
              </a:r>
            </a:p>
          </p:txBody>
        </p:sp>
      </p:grpSp>
      <p:sp>
        <p:nvSpPr>
          <p:cNvPr id="1473551" name="WordArt 15"/>
          <p:cNvSpPr>
            <a:spLocks noChangeArrowheads="1" noChangeShapeType="1" noTextEdit="1"/>
          </p:cNvSpPr>
          <p:nvPr/>
        </p:nvSpPr>
        <p:spPr bwMode="auto">
          <a:xfrm>
            <a:off x="2232025" y="4781550"/>
            <a:ext cx="2894013" cy="3873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d. All of the Above?</a:t>
            </a:r>
          </a:p>
        </p:txBody>
      </p:sp>
      <p:sp>
        <p:nvSpPr>
          <p:cNvPr id="1473552" name="WordArt 16"/>
          <p:cNvSpPr>
            <a:spLocks noChangeArrowheads="1" noChangeShapeType="1" noTextEdit="1"/>
          </p:cNvSpPr>
          <p:nvPr/>
        </p:nvSpPr>
        <p:spPr bwMode="auto">
          <a:xfrm>
            <a:off x="2230438" y="4795838"/>
            <a:ext cx="2805112" cy="3683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d. All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3539"/>
                                        </p:tgtEl>
                                        <p:attrNameLst>
                                          <p:attrName>style.visibility</p:attrName>
                                        </p:attrNameLst>
                                      </p:cBhvr>
                                      <p:to>
                                        <p:strVal val="visible"/>
                                      </p:to>
                                    </p:set>
                                    <p:animEffect transition="in" filter="fade">
                                      <p:cBhvr>
                                        <p:cTn id="7" dur="500"/>
                                        <p:tgtEl>
                                          <p:spTgt spid="14735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3540"/>
                                        </p:tgtEl>
                                        <p:attrNameLst>
                                          <p:attrName>style.visibility</p:attrName>
                                        </p:attrNameLst>
                                      </p:cBhvr>
                                      <p:to>
                                        <p:strVal val="visible"/>
                                      </p:to>
                                    </p:set>
                                    <p:animEffect transition="in" filter="fade">
                                      <p:cBhvr>
                                        <p:cTn id="11" dur="500"/>
                                        <p:tgtEl>
                                          <p:spTgt spid="147354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73541"/>
                                        </p:tgtEl>
                                        <p:attrNameLst>
                                          <p:attrName>style.visibility</p:attrName>
                                        </p:attrNameLst>
                                      </p:cBhvr>
                                      <p:to>
                                        <p:strVal val="visible"/>
                                      </p:to>
                                    </p:set>
                                    <p:animEffect transition="in" filter="fade">
                                      <p:cBhvr>
                                        <p:cTn id="15" dur="500"/>
                                        <p:tgtEl>
                                          <p:spTgt spid="14735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73542"/>
                                        </p:tgtEl>
                                        <p:attrNameLst>
                                          <p:attrName>style.visibility</p:attrName>
                                        </p:attrNameLst>
                                      </p:cBhvr>
                                      <p:to>
                                        <p:strVal val="visible"/>
                                      </p:to>
                                    </p:set>
                                    <p:animEffect transition="in" filter="fade">
                                      <p:cBhvr>
                                        <p:cTn id="19" dur="500"/>
                                        <p:tgtEl>
                                          <p:spTgt spid="14735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73551"/>
                                        </p:tgtEl>
                                        <p:attrNameLst>
                                          <p:attrName>style.visibility</p:attrName>
                                        </p:attrNameLst>
                                      </p:cBhvr>
                                      <p:to>
                                        <p:strVal val="visible"/>
                                      </p:to>
                                    </p:set>
                                    <p:animEffect transition="in" filter="fade">
                                      <p:cBhvr>
                                        <p:cTn id="23" dur="500"/>
                                        <p:tgtEl>
                                          <p:spTgt spid="14735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73552"/>
                                        </p:tgtEl>
                                        <p:attrNameLst>
                                          <p:attrName>style.visibility</p:attrName>
                                        </p:attrNameLst>
                                      </p:cBhvr>
                                      <p:to>
                                        <p:strVal val="visible"/>
                                      </p:to>
                                    </p:set>
                                    <p:animEffect transition="in" filter="fade">
                                      <p:cBhvr>
                                        <p:cTn id="31" dur="2000"/>
                                        <p:tgtEl>
                                          <p:spTgt spid="1473552"/>
                                        </p:tgtEl>
                                      </p:cBhvr>
                                    </p:animEffect>
                                  </p:childTnLst>
                                </p:cTn>
                              </p:par>
                              <p:par>
                                <p:cTn id="32" presetID="10" presetClass="exit" presetSubtype="0" fill="hold" grpId="1" nodeType="withEffect">
                                  <p:stCondLst>
                                    <p:cond delay="0"/>
                                  </p:stCondLst>
                                  <p:childTnLst>
                                    <p:animEffect transition="out" filter="fade">
                                      <p:cBhvr>
                                        <p:cTn id="33" dur="2000"/>
                                        <p:tgtEl>
                                          <p:spTgt spid="1473551"/>
                                        </p:tgtEl>
                                      </p:cBhvr>
                                    </p:animEffect>
                                    <p:set>
                                      <p:cBhvr>
                                        <p:cTn id="34" dur="1" fill="hold">
                                          <p:stCondLst>
                                            <p:cond delay="1999"/>
                                          </p:stCondLst>
                                        </p:cTn>
                                        <p:tgtEl>
                                          <p:spTgt spid="14735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3539" grpId="0" animBg="1"/>
      <p:bldP spid="1473540" grpId="0" animBg="1"/>
      <p:bldP spid="1473541" grpId="0" animBg="1"/>
      <p:bldP spid="1473542" grpId="0" animBg="1"/>
      <p:bldP spid="1473551" grpId="0" animBg="1"/>
      <p:bldP spid="1473551" grpId="1" animBg="1"/>
      <p:bldP spid="14735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1198563" y="242888"/>
            <a:ext cx="6678612" cy="641350"/>
          </a:xfrm>
          <a:prstGeom prst="rect">
            <a:avLst/>
          </a:prstGeom>
          <a:noFill/>
          <a:ln w="9525">
            <a:noFill/>
            <a:miter lim="800000"/>
            <a:headEnd/>
            <a:tailEnd/>
          </a:ln>
          <a:effectLst/>
        </p:spPr>
        <p:txBody>
          <a:bodyPr>
            <a:spAutoFit/>
          </a:bodyPr>
          <a:lstStyle/>
          <a:p>
            <a:pPr algn="ctr" eaLnBrk="0" hangingPunct="0">
              <a:spcBef>
                <a:spcPct val="50000"/>
              </a:spcBef>
              <a:defRPr/>
            </a:pPr>
            <a:r>
              <a:rPr lang="en-US" sz="3600" b="1" dirty="0" smtClean="0">
                <a:solidFill>
                  <a:schemeClr val="accent2"/>
                </a:solidFill>
                <a:effectLst>
                  <a:outerShdw blurRad="38100" dist="38100" dir="2700000" algn="tl">
                    <a:srgbClr val="C0C0C0"/>
                  </a:outerShdw>
                </a:effectLst>
              </a:rPr>
              <a:t>Mean Low Gulf</a:t>
            </a:r>
            <a:endParaRPr lang="en-US" sz="3600" b="1" dirty="0">
              <a:solidFill>
                <a:schemeClr val="accent2"/>
              </a:solidFill>
              <a:effectLst>
                <a:outerShdw blurRad="38100" dist="38100" dir="2700000" algn="tl">
                  <a:srgbClr val="C0C0C0"/>
                </a:outerShdw>
              </a:effectLst>
            </a:endParaRPr>
          </a:p>
        </p:txBody>
      </p:sp>
      <p:sp>
        <p:nvSpPr>
          <p:cNvPr id="22535" name="Text Box 14"/>
          <p:cNvSpPr txBox="1">
            <a:spLocks noChangeArrowheads="1"/>
          </p:cNvSpPr>
          <p:nvPr/>
        </p:nvSpPr>
        <p:spPr bwMode="auto">
          <a:xfrm>
            <a:off x="914400" y="2209800"/>
            <a:ext cx="6400800" cy="2677656"/>
          </a:xfrm>
          <a:prstGeom prst="rect">
            <a:avLst/>
          </a:prstGeom>
          <a:noFill/>
          <a:ln w="9525">
            <a:noFill/>
            <a:miter lim="800000"/>
            <a:headEnd/>
            <a:tailEnd/>
          </a:ln>
        </p:spPr>
        <p:txBody>
          <a:bodyPr wrap="square">
            <a:spAutoFit/>
          </a:bodyPr>
          <a:lstStyle/>
          <a:p>
            <a:pPr indent="171450" eaLnBrk="0" hangingPunct="0">
              <a:spcBef>
                <a:spcPct val="50000"/>
              </a:spcBef>
              <a:buFont typeface="Arial" pitchFamily="34" charset="0"/>
              <a:buChar char="•"/>
            </a:pPr>
            <a:r>
              <a:rPr lang="en-US" sz="2400" b="1" dirty="0" smtClean="0"/>
              <a:t>Established in early 1900’s</a:t>
            </a:r>
          </a:p>
          <a:p>
            <a:pPr indent="171450" eaLnBrk="0" hangingPunct="0">
              <a:spcBef>
                <a:spcPct val="50000"/>
              </a:spcBef>
              <a:buFont typeface="Arial" pitchFamily="34" charset="0"/>
              <a:buChar char="•"/>
            </a:pPr>
            <a:r>
              <a:rPr lang="en-US" sz="2400" b="1" dirty="0" smtClean="0"/>
              <a:t>MLW at Biloxi</a:t>
            </a:r>
          </a:p>
          <a:p>
            <a:pPr indent="171450" eaLnBrk="0" hangingPunct="0">
              <a:spcBef>
                <a:spcPct val="50000"/>
              </a:spcBef>
              <a:buFont typeface="Arial" pitchFamily="34" charset="0"/>
              <a:buChar char="•"/>
            </a:pPr>
            <a:r>
              <a:rPr lang="en-US" sz="2400" b="1" dirty="0" smtClean="0"/>
              <a:t>0.78’ below MSL or NGVD29</a:t>
            </a:r>
          </a:p>
          <a:p>
            <a:pPr indent="171450" eaLnBrk="0" hangingPunct="0">
              <a:spcBef>
                <a:spcPct val="50000"/>
              </a:spcBef>
              <a:buFont typeface="Arial" pitchFamily="34" charset="0"/>
              <a:buChar char="•"/>
            </a:pPr>
            <a:r>
              <a:rPr lang="en-US" sz="2400" b="1" dirty="0" smtClean="0"/>
              <a:t>MVN using NGVD29 elevation from 1976</a:t>
            </a:r>
          </a:p>
          <a:p>
            <a:pPr eaLnBrk="0" hangingPunct="0">
              <a:spcBef>
                <a:spcPct val="50000"/>
              </a:spcBef>
              <a:buFont typeface="Arial" pitchFamily="34" charset="0"/>
              <a:buChar char="•"/>
            </a:pPr>
            <a:endParaRPr lang="en-US" sz="2400" b="1"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1198563" y="242888"/>
            <a:ext cx="6678612" cy="641350"/>
          </a:xfrm>
          <a:prstGeom prst="rect">
            <a:avLst/>
          </a:prstGeom>
          <a:noFill/>
          <a:ln w="9525">
            <a:noFill/>
            <a:miter lim="800000"/>
            <a:headEnd/>
            <a:tailEnd/>
          </a:ln>
          <a:effectLst/>
        </p:spPr>
        <p:txBody>
          <a:bodyPr>
            <a:spAutoFit/>
          </a:bodyPr>
          <a:lstStyle/>
          <a:p>
            <a:pPr algn="ctr" eaLnBrk="0" hangingPunct="0">
              <a:spcBef>
                <a:spcPct val="50000"/>
              </a:spcBef>
              <a:defRPr/>
            </a:pPr>
            <a:r>
              <a:rPr lang="en-US" sz="3600" b="1" dirty="0" smtClean="0">
                <a:solidFill>
                  <a:schemeClr val="accent2"/>
                </a:solidFill>
                <a:effectLst>
                  <a:outerShdw blurRad="38100" dist="38100" dir="2700000" algn="tl">
                    <a:srgbClr val="C0C0C0"/>
                  </a:outerShdw>
                </a:effectLst>
              </a:rPr>
              <a:t>Mean Low Gulf</a:t>
            </a:r>
            <a:endParaRPr lang="en-US" sz="3600" b="1" dirty="0">
              <a:solidFill>
                <a:schemeClr val="accent2"/>
              </a:solidFill>
              <a:effectLst>
                <a:outerShdw blurRad="38100" dist="38100" dir="2700000" algn="tl">
                  <a:srgbClr val="C0C0C0"/>
                </a:outerShdw>
              </a:effectLst>
            </a:endParaRPr>
          </a:p>
        </p:txBody>
      </p:sp>
      <p:sp>
        <p:nvSpPr>
          <p:cNvPr id="22535" name="Text Box 14"/>
          <p:cNvSpPr txBox="1">
            <a:spLocks noChangeArrowheads="1"/>
          </p:cNvSpPr>
          <p:nvPr/>
        </p:nvSpPr>
        <p:spPr bwMode="auto">
          <a:xfrm>
            <a:off x="914400" y="2209800"/>
            <a:ext cx="6400800" cy="2123658"/>
          </a:xfrm>
          <a:prstGeom prst="rect">
            <a:avLst/>
          </a:prstGeom>
          <a:noFill/>
          <a:ln w="9525">
            <a:noFill/>
            <a:miter lim="800000"/>
            <a:headEnd/>
            <a:tailEnd/>
          </a:ln>
        </p:spPr>
        <p:txBody>
          <a:bodyPr wrap="square">
            <a:spAutoFit/>
          </a:bodyPr>
          <a:lstStyle/>
          <a:p>
            <a:pPr indent="171450" eaLnBrk="0" hangingPunct="0">
              <a:spcBef>
                <a:spcPct val="50000"/>
              </a:spcBef>
            </a:pPr>
            <a:r>
              <a:rPr lang="en-US" sz="2400" b="1" dirty="0" smtClean="0"/>
              <a:t>Given the fact that:</a:t>
            </a:r>
          </a:p>
          <a:p>
            <a:pPr indent="171450" eaLnBrk="0" hangingPunct="0">
              <a:spcBef>
                <a:spcPct val="50000"/>
              </a:spcBef>
              <a:buFont typeface="Arial" pitchFamily="34" charset="0"/>
              <a:buChar char="•"/>
            </a:pPr>
            <a:r>
              <a:rPr lang="en-US" sz="2400" b="1" dirty="0" smtClean="0"/>
              <a:t>Sea level is rising</a:t>
            </a:r>
          </a:p>
          <a:p>
            <a:pPr indent="171450" eaLnBrk="0" hangingPunct="0">
              <a:spcBef>
                <a:spcPct val="50000"/>
              </a:spcBef>
              <a:buFont typeface="Arial" pitchFamily="34" charset="0"/>
              <a:buChar char="•"/>
            </a:pPr>
            <a:r>
              <a:rPr lang="en-US" sz="2400" b="1" dirty="0" smtClean="0"/>
              <a:t>Tidal characteristics vary with location</a:t>
            </a:r>
          </a:p>
          <a:p>
            <a:pPr indent="171450" eaLnBrk="0" hangingPunct="0">
              <a:spcBef>
                <a:spcPct val="50000"/>
              </a:spcBef>
              <a:buFont typeface="Arial" pitchFamily="34" charset="0"/>
              <a:buChar char="•"/>
            </a:pPr>
            <a:r>
              <a:rPr lang="en-US" sz="2400" b="1" dirty="0" smtClean="0"/>
              <a:t>MVN is using an epoch from 1976</a:t>
            </a:r>
          </a:p>
        </p:txBody>
      </p:sp>
      <p:sp>
        <p:nvSpPr>
          <p:cNvPr id="4" name="Text Box 14"/>
          <p:cNvSpPr txBox="1">
            <a:spLocks noChangeArrowheads="1"/>
          </p:cNvSpPr>
          <p:nvPr/>
        </p:nvSpPr>
        <p:spPr bwMode="auto">
          <a:xfrm>
            <a:off x="1524000" y="4343400"/>
            <a:ext cx="6400800" cy="2246769"/>
          </a:xfrm>
          <a:prstGeom prst="rect">
            <a:avLst/>
          </a:prstGeom>
          <a:noFill/>
          <a:ln w="9525">
            <a:noFill/>
            <a:miter lim="800000"/>
            <a:headEnd/>
            <a:tailEnd/>
          </a:ln>
        </p:spPr>
        <p:txBody>
          <a:bodyPr wrap="square">
            <a:spAutoFit/>
          </a:bodyPr>
          <a:lstStyle/>
          <a:p>
            <a:pPr indent="171450" eaLnBrk="0" hangingPunct="0">
              <a:spcBef>
                <a:spcPct val="50000"/>
              </a:spcBef>
              <a:buFont typeface="Arial" pitchFamily="34" charset="0"/>
              <a:buChar char="•"/>
            </a:pPr>
            <a:endParaRPr lang="en-US" sz="2800" b="1" dirty="0" smtClean="0"/>
          </a:p>
          <a:p>
            <a:pPr indent="171450" algn="ctr" eaLnBrk="0" hangingPunct="0">
              <a:spcBef>
                <a:spcPct val="50000"/>
              </a:spcBef>
            </a:pPr>
            <a:r>
              <a:rPr lang="en-US" sz="2800" b="1" dirty="0" smtClean="0"/>
              <a:t>MLG has absolutely nothing to do with the water surface!!!  NOTHING!</a:t>
            </a:r>
          </a:p>
          <a:p>
            <a:pPr eaLnBrk="0" hangingPunct="0">
              <a:spcBef>
                <a:spcPct val="50000"/>
              </a:spcBef>
              <a:buFont typeface="Arial" pitchFamily="34" charset="0"/>
              <a:buChar char="•"/>
            </a:pP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o.JPG"/>
          <p:cNvPicPr>
            <a:picLocks noChangeAspect="1"/>
          </p:cNvPicPr>
          <p:nvPr/>
        </p:nvPicPr>
        <p:blipFill>
          <a:blip r:embed="rId2" cstate="print"/>
          <a:stretch>
            <a:fillRect/>
          </a:stretch>
        </p:blipFill>
        <p:spPr>
          <a:xfrm>
            <a:off x="0" y="5438775"/>
            <a:ext cx="2295525" cy="1419225"/>
          </a:xfrm>
          <a:prstGeom prst="rect">
            <a:avLst/>
          </a:prstGeom>
        </p:spPr>
      </p:pic>
      <p:pic>
        <p:nvPicPr>
          <p:cNvPr id="5" name="Picture 4" descr="camo.JPG"/>
          <p:cNvPicPr>
            <a:picLocks noChangeAspect="1"/>
          </p:cNvPicPr>
          <p:nvPr/>
        </p:nvPicPr>
        <p:blipFill>
          <a:blip r:embed="rId2" cstate="print"/>
          <a:stretch>
            <a:fillRect/>
          </a:stretch>
        </p:blipFill>
        <p:spPr>
          <a:xfrm>
            <a:off x="6696075" y="5410200"/>
            <a:ext cx="2295525" cy="1419225"/>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1066800" y="1428750"/>
            <a:ext cx="7239000" cy="5429250"/>
          </a:xfrm>
          <a:prstGeom prst="rect">
            <a:avLst/>
          </a:prstGeom>
          <a:noFill/>
          <a:ln w="9525">
            <a:noFill/>
            <a:miter lim="800000"/>
            <a:headEnd/>
            <a:tailEnd/>
          </a:ln>
        </p:spPr>
      </p:pic>
      <p:sp>
        <p:nvSpPr>
          <p:cNvPr id="6" name="Title 1"/>
          <p:cNvSpPr>
            <a:spLocks noGrp="1"/>
          </p:cNvSpPr>
          <p:nvPr>
            <p:ph type="title"/>
          </p:nvPr>
        </p:nvSpPr>
        <p:spPr>
          <a:xfrm>
            <a:off x="457200" y="228600"/>
            <a:ext cx="8229600" cy="1143000"/>
          </a:xfrm>
        </p:spPr>
        <p:txBody>
          <a:bodyPr>
            <a:normAutofit fontScale="90000"/>
          </a:bodyPr>
          <a:lstStyle/>
          <a:p>
            <a:r>
              <a:rPr lang="en-US" dirty="0" smtClean="0"/>
              <a:t>Difference in Water Level</a:t>
            </a:r>
            <a:br>
              <a:rPr lang="en-US" dirty="0" smtClean="0"/>
            </a:br>
            <a:r>
              <a:rPr lang="en-US" dirty="0" smtClean="0"/>
              <a:t>Pilot Town vs. Pilot Station</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mo.JPG"/>
          <p:cNvPicPr>
            <a:picLocks noChangeAspect="1"/>
          </p:cNvPicPr>
          <p:nvPr/>
        </p:nvPicPr>
        <p:blipFill>
          <a:blip r:embed="rId2" cstate="print"/>
          <a:stretch>
            <a:fillRect/>
          </a:stretch>
        </p:blipFill>
        <p:spPr>
          <a:xfrm>
            <a:off x="0" y="5438775"/>
            <a:ext cx="2295525" cy="1419225"/>
          </a:xfrm>
          <a:prstGeom prst="rect">
            <a:avLst/>
          </a:prstGeom>
        </p:spPr>
      </p:pic>
      <p:pic>
        <p:nvPicPr>
          <p:cNvPr id="7" name="Picture 6" descr="camo.JPG"/>
          <p:cNvPicPr>
            <a:picLocks noChangeAspect="1"/>
          </p:cNvPicPr>
          <p:nvPr/>
        </p:nvPicPr>
        <p:blipFill>
          <a:blip r:embed="rId2" cstate="print"/>
          <a:stretch>
            <a:fillRect/>
          </a:stretch>
        </p:blipFill>
        <p:spPr>
          <a:xfrm>
            <a:off x="6848475" y="5438775"/>
            <a:ext cx="2295525" cy="1419225"/>
          </a:xfrm>
          <a:prstGeom prst="rect">
            <a:avLst/>
          </a:prstGeom>
        </p:spPr>
      </p:pic>
      <p:pic>
        <p:nvPicPr>
          <p:cNvPr id="2051" name="Picture 3"/>
          <p:cNvPicPr>
            <a:picLocks noChangeAspect="1" noChangeArrowheads="1"/>
          </p:cNvPicPr>
          <p:nvPr/>
        </p:nvPicPr>
        <p:blipFill>
          <a:blip r:embed="rId3" cstate="print"/>
          <a:srcRect/>
          <a:stretch>
            <a:fillRect/>
          </a:stretch>
        </p:blipFill>
        <p:spPr bwMode="auto">
          <a:xfrm>
            <a:off x="762118" y="1405635"/>
            <a:ext cx="7623048" cy="2919336"/>
          </a:xfrm>
          <a:prstGeom prst="rect">
            <a:avLst/>
          </a:prstGeom>
          <a:noFill/>
          <a:ln w="9525">
            <a:solidFill>
              <a:srgbClr val="C00000"/>
            </a:solidFill>
            <a:miter lim="800000"/>
            <a:headEnd/>
            <a:tailEnd/>
          </a:ln>
        </p:spPr>
      </p:pic>
      <p:sp>
        <p:nvSpPr>
          <p:cNvPr id="6" name="Title 1"/>
          <p:cNvSpPr>
            <a:spLocks noGrp="1"/>
          </p:cNvSpPr>
          <p:nvPr>
            <p:ph type="title"/>
          </p:nvPr>
        </p:nvSpPr>
        <p:spPr>
          <a:xfrm>
            <a:off x="457200" y="228600"/>
            <a:ext cx="8229600" cy="1143000"/>
          </a:xfrm>
        </p:spPr>
        <p:txBody>
          <a:bodyPr>
            <a:normAutofit fontScale="90000"/>
          </a:bodyPr>
          <a:lstStyle/>
          <a:p>
            <a:r>
              <a:rPr lang="en-US" dirty="0" smtClean="0"/>
              <a:t>Difference in Water Level</a:t>
            </a:r>
            <a:br>
              <a:rPr lang="en-US" dirty="0" smtClean="0"/>
            </a:br>
            <a:r>
              <a:rPr lang="en-US" dirty="0" smtClean="0"/>
              <a:t>Pilot Town vs. Pilot Station</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62000" y="4017940"/>
            <a:ext cx="7620117" cy="2840060"/>
          </a:xfrm>
          <a:prstGeom prst="rect">
            <a:avLst/>
          </a:prstGeom>
          <a:noFill/>
          <a:ln w="9525">
            <a:solidFill>
              <a:srgbClr val="C00000"/>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1752600"/>
            <a:ext cx="8229600" cy="4025326"/>
          </a:xfrm>
          <a:prstGeom prst="rect">
            <a:avLst/>
          </a:prstGeom>
          <a:ln>
            <a:noFill/>
          </a:ln>
          <a:effectLst>
            <a:outerShdw blurRad="292100" dist="139700" dir="2700000" algn="tl" rotWithShape="0">
              <a:srgbClr val="333333">
                <a:alpha val="65000"/>
              </a:srgbClr>
            </a:outerShdw>
          </a:effectLst>
        </p:spPr>
      </p:pic>
      <p:sp>
        <p:nvSpPr>
          <p:cNvPr id="10" name="Title 1"/>
          <p:cNvSpPr>
            <a:spLocks noGrp="1"/>
          </p:cNvSpPr>
          <p:nvPr>
            <p:ph type="title"/>
          </p:nvPr>
        </p:nvSpPr>
        <p:spPr>
          <a:xfrm>
            <a:off x="457200" y="228600"/>
            <a:ext cx="8229600" cy="1143000"/>
          </a:xfrm>
        </p:spPr>
        <p:txBody>
          <a:bodyPr>
            <a:normAutofit fontScale="90000"/>
          </a:bodyPr>
          <a:lstStyle/>
          <a:p>
            <a:r>
              <a:rPr lang="en-US" dirty="0" smtClean="0"/>
              <a:t>Difference in Water Level</a:t>
            </a:r>
            <a:br>
              <a:rPr lang="en-US" dirty="0" smtClean="0"/>
            </a:br>
            <a:r>
              <a:rPr lang="en-US" dirty="0" smtClean="0"/>
              <a:t>Pilot Town vs. Pilot Station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7" name="Text Box 3"/>
          <p:cNvSpPr txBox="1">
            <a:spLocks noChangeArrowheads="1"/>
          </p:cNvSpPr>
          <p:nvPr/>
        </p:nvSpPr>
        <p:spPr bwMode="auto">
          <a:xfrm>
            <a:off x="1198563" y="242888"/>
            <a:ext cx="6678612" cy="641350"/>
          </a:xfrm>
          <a:prstGeom prst="rect">
            <a:avLst/>
          </a:prstGeom>
          <a:noFill/>
          <a:ln w="9525">
            <a:noFill/>
            <a:miter lim="800000"/>
            <a:headEnd/>
            <a:tailEnd/>
          </a:ln>
          <a:effectLst/>
        </p:spPr>
        <p:txBody>
          <a:bodyPr>
            <a:spAutoFit/>
          </a:bodyPr>
          <a:lstStyle/>
          <a:p>
            <a:pPr algn="ctr" eaLnBrk="0" hangingPunct="0">
              <a:spcBef>
                <a:spcPct val="50000"/>
              </a:spcBef>
              <a:defRPr/>
            </a:pPr>
            <a:r>
              <a:rPr lang="en-US" sz="3600" b="1" dirty="0" smtClean="0">
                <a:solidFill>
                  <a:schemeClr val="accent2"/>
                </a:solidFill>
                <a:effectLst>
                  <a:outerShdw blurRad="38100" dist="38100" dir="2700000" algn="tl">
                    <a:srgbClr val="C0C0C0"/>
                  </a:outerShdw>
                </a:effectLst>
              </a:rPr>
              <a:t>Questions On Tides?</a:t>
            </a:r>
            <a:endParaRPr lang="en-US" sz="3600" b="1" dirty="0">
              <a:solidFill>
                <a:schemeClr val="accent2"/>
              </a:solidFill>
              <a:effectLst>
                <a:outerShdw blurRad="38100" dist="38100" dir="2700000" algn="tl">
                  <a:srgbClr val="C0C0C0"/>
                </a:outerShdw>
              </a:effectLst>
            </a:endParaRPr>
          </a:p>
        </p:txBody>
      </p:sp>
      <p:sp>
        <p:nvSpPr>
          <p:cNvPr id="4" name="Text Box 14"/>
          <p:cNvSpPr txBox="1">
            <a:spLocks noChangeArrowheads="1"/>
          </p:cNvSpPr>
          <p:nvPr/>
        </p:nvSpPr>
        <p:spPr bwMode="auto">
          <a:xfrm>
            <a:off x="457200" y="1447800"/>
            <a:ext cx="8229600" cy="4555093"/>
          </a:xfrm>
          <a:prstGeom prst="rect">
            <a:avLst/>
          </a:prstGeom>
          <a:noFill/>
          <a:ln w="9525">
            <a:noFill/>
            <a:miter lim="800000"/>
            <a:headEnd/>
            <a:tailEnd/>
          </a:ln>
        </p:spPr>
        <p:txBody>
          <a:bodyPr wrap="square">
            <a:spAutoFit/>
          </a:bodyPr>
          <a:lstStyle/>
          <a:p>
            <a:r>
              <a:rPr lang="en-US" sz="2000" b="1" dirty="0" smtClean="0">
                <a:solidFill>
                  <a:schemeClr val="accent6">
                    <a:lumMod val="75000"/>
                  </a:schemeClr>
                </a:solidFill>
              </a:rPr>
              <a:t>Name:         	Michael Paul </a:t>
            </a:r>
            <a:r>
              <a:rPr lang="en-US" sz="2000" b="1" dirty="0" err="1" smtClean="0">
                <a:solidFill>
                  <a:schemeClr val="accent6">
                    <a:lumMod val="75000"/>
                  </a:schemeClr>
                </a:solidFill>
              </a:rPr>
              <a:t>Michalski</a:t>
            </a:r>
            <a:endParaRPr lang="en-US" sz="2000" b="1" dirty="0" smtClean="0">
              <a:solidFill>
                <a:schemeClr val="accent6">
                  <a:lumMod val="75000"/>
                </a:schemeClr>
              </a:solidFill>
            </a:endParaRPr>
          </a:p>
          <a:p>
            <a:r>
              <a:rPr lang="en-US" sz="2000" b="1" dirty="0" smtClean="0">
                <a:solidFill>
                  <a:schemeClr val="accent6">
                    <a:lumMod val="75000"/>
                  </a:schemeClr>
                </a:solidFill>
              </a:rPr>
              <a:t>E-Mail:        	Michael.michalski@noaa.gov</a:t>
            </a:r>
          </a:p>
          <a:p>
            <a:r>
              <a:rPr lang="en-US" sz="2000" b="1" dirty="0" smtClean="0">
                <a:solidFill>
                  <a:schemeClr val="accent6">
                    <a:lumMod val="75000"/>
                  </a:schemeClr>
                </a:solidFill>
              </a:rPr>
              <a:t>Title:           	Oceanographer / Datums Team Lead</a:t>
            </a:r>
          </a:p>
          <a:p>
            <a:r>
              <a:rPr lang="en-US" sz="2000" b="1" dirty="0" smtClean="0">
                <a:solidFill>
                  <a:schemeClr val="accent6">
                    <a:lumMod val="75000"/>
                  </a:schemeClr>
                </a:solidFill>
              </a:rPr>
              <a:t>Organization: 	NOAA/NOS/CO-OPS</a:t>
            </a:r>
          </a:p>
          <a:p>
            <a:endParaRPr lang="en-US" sz="2000" b="1" dirty="0" smtClean="0">
              <a:solidFill>
                <a:schemeClr val="accent6">
                  <a:lumMod val="75000"/>
                </a:schemeClr>
              </a:solidFill>
            </a:endParaRPr>
          </a:p>
          <a:p>
            <a:r>
              <a:rPr lang="en-US" sz="2000" b="1" dirty="0" smtClean="0">
                <a:solidFill>
                  <a:schemeClr val="accent6">
                    <a:lumMod val="75000"/>
                  </a:schemeClr>
                </a:solidFill>
              </a:rPr>
              <a:t>Address:      	1305 East-West Highway</a:t>
            </a:r>
          </a:p>
          <a:p>
            <a:r>
              <a:rPr lang="en-US" sz="2000" b="1" dirty="0" smtClean="0">
                <a:solidFill>
                  <a:schemeClr val="accent6">
                    <a:lumMod val="75000"/>
                  </a:schemeClr>
                </a:solidFill>
              </a:rPr>
              <a:t>               	N/OPS3, Sta. 7200, SSMC4</a:t>
            </a:r>
          </a:p>
          <a:p>
            <a:r>
              <a:rPr lang="en-US" sz="2000" b="1" dirty="0" smtClean="0">
                <a:solidFill>
                  <a:schemeClr val="accent6">
                    <a:lumMod val="75000"/>
                  </a:schemeClr>
                </a:solidFill>
              </a:rPr>
              <a:t>               	Silver Spring, MD 20910-3218</a:t>
            </a:r>
          </a:p>
          <a:p>
            <a:endParaRPr lang="en-US" sz="2000" b="1" dirty="0" smtClean="0">
              <a:solidFill>
                <a:schemeClr val="accent6">
                  <a:lumMod val="75000"/>
                </a:schemeClr>
              </a:solidFill>
            </a:endParaRPr>
          </a:p>
          <a:p>
            <a:r>
              <a:rPr lang="en-US" sz="2000" b="1" dirty="0" smtClean="0">
                <a:solidFill>
                  <a:schemeClr val="accent6">
                    <a:lumMod val="75000"/>
                  </a:schemeClr>
                </a:solidFill>
              </a:rPr>
              <a:t>Web:          	www.tidesandcurrents.noaa.gov</a:t>
            </a:r>
          </a:p>
          <a:p>
            <a:endParaRPr lang="en-US" dirty="0" smtClean="0">
              <a:solidFill>
                <a:schemeClr val="accent6">
                  <a:lumMod val="75000"/>
                </a:schemeClr>
              </a:solidFill>
            </a:endParaRPr>
          </a:p>
          <a:p>
            <a:endParaRPr lang="en-US" b="1" dirty="0" smtClean="0">
              <a:solidFill>
                <a:schemeClr val="accent6">
                  <a:lumMod val="75000"/>
                </a:schemeClr>
              </a:solidFill>
            </a:endParaRPr>
          </a:p>
          <a:p>
            <a:r>
              <a:rPr lang="en-US" b="1" dirty="0" smtClean="0">
                <a:solidFill>
                  <a:schemeClr val="accent6">
                    <a:lumMod val="75000"/>
                  </a:schemeClr>
                </a:solidFill>
              </a:rPr>
              <a:t>Datums Team Email: nos.coops.datums@noaa.gov</a:t>
            </a:r>
          </a:p>
          <a:p>
            <a:endParaRPr lang="en-US" dirty="0" smtClean="0">
              <a:solidFill>
                <a:schemeClr val="accent6">
                  <a:lumMod val="75000"/>
                </a:schemeClr>
              </a:solidFill>
            </a:endParaRPr>
          </a:p>
          <a:p>
            <a:endParaRPr lang="en-US" dirty="0" smtClean="0">
              <a:solidFill>
                <a:schemeClr val="accent6">
                  <a:lumMod val="75000"/>
                </a:schemeClr>
              </a:solidFill>
            </a:endParaRPr>
          </a:p>
        </p:txBody>
      </p:sp>
      <p:pic>
        <p:nvPicPr>
          <p:cNvPr id="123906" name="Picture 2"/>
          <p:cNvPicPr>
            <a:picLocks noChangeAspect="1" noChangeArrowheads="1"/>
          </p:cNvPicPr>
          <p:nvPr/>
        </p:nvPicPr>
        <p:blipFill>
          <a:blip r:embed="rId3" cstate="print"/>
          <a:srcRect r="13357"/>
          <a:stretch>
            <a:fillRect/>
          </a:stretch>
        </p:blipFill>
        <p:spPr bwMode="auto">
          <a:xfrm>
            <a:off x="0" y="6057900"/>
            <a:ext cx="9144000" cy="800100"/>
          </a:xfrm>
          <a:prstGeom prst="rect">
            <a:avLst/>
          </a:prstGeom>
          <a:noFill/>
          <a:ln w="9525">
            <a:noFill/>
            <a:miter lim="800000"/>
            <a:headEnd/>
            <a:tailEnd/>
          </a:ln>
        </p:spPr>
      </p:pic>
      <p:pic>
        <p:nvPicPr>
          <p:cNvPr id="6" name="Picture 1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72263" y="3621088"/>
            <a:ext cx="2471737" cy="3236912"/>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5419725" y="223838"/>
            <a:ext cx="3479800" cy="6423025"/>
          </a:xfrm>
          <a:prstGeom prst="rect">
            <a:avLst/>
          </a:prstGeom>
          <a:solidFill>
            <a:schemeClr val="tx1"/>
          </a:solidFill>
          <a:ln w="9525">
            <a:noFill/>
            <a:miter lim="800000"/>
            <a:headEnd/>
            <a:tailEnd/>
          </a:ln>
        </p:spPr>
        <p:txBody>
          <a:bodyPr/>
          <a:lstStyle/>
          <a:p>
            <a:pPr algn="ctr">
              <a:spcBef>
                <a:spcPct val="20000"/>
              </a:spcBef>
              <a:buFont typeface="Wingdings" pitchFamily="2" charset="2"/>
              <a:buNone/>
            </a:pPr>
            <a:r>
              <a:rPr lang="en-US" sz="2000" b="1">
                <a:solidFill>
                  <a:schemeClr val="bg1"/>
                </a:solidFill>
              </a:rPr>
              <a:t>Volume II of IX Volumes</a:t>
            </a:r>
          </a:p>
          <a:p>
            <a:pPr algn="ctr">
              <a:spcBef>
                <a:spcPct val="20000"/>
              </a:spcBef>
              <a:buFont typeface="Wingdings" pitchFamily="2" charset="2"/>
              <a:buNone/>
            </a:pPr>
            <a:endParaRPr lang="en-US" sz="2000" b="1">
              <a:solidFill>
                <a:schemeClr val="bg1"/>
              </a:solidFill>
            </a:endParaRPr>
          </a:p>
          <a:p>
            <a:pPr algn="ctr">
              <a:spcBef>
                <a:spcPct val="20000"/>
              </a:spcBef>
              <a:buFont typeface="Wingdings" pitchFamily="2" charset="2"/>
              <a:buNone/>
            </a:pPr>
            <a:endParaRPr lang="en-US" sz="2000" b="1">
              <a:solidFill>
                <a:schemeClr val="bg1"/>
              </a:solidFill>
            </a:endParaRPr>
          </a:p>
          <a:p>
            <a:pPr algn="ctr">
              <a:spcBef>
                <a:spcPct val="20000"/>
              </a:spcBef>
              <a:buFont typeface="Wingdings" pitchFamily="2" charset="2"/>
              <a:buNone/>
            </a:pPr>
            <a:endParaRPr lang="en-US" sz="2000" b="1">
              <a:solidFill>
                <a:schemeClr val="bg1"/>
              </a:solidFill>
            </a:endParaRPr>
          </a:p>
          <a:p>
            <a:pPr algn="ctr">
              <a:spcBef>
                <a:spcPct val="20000"/>
              </a:spcBef>
              <a:buFont typeface="Wingdings" pitchFamily="2" charset="2"/>
              <a:buNone/>
            </a:pPr>
            <a:r>
              <a:rPr lang="en-US" sz="2800" b="1" i="1">
                <a:solidFill>
                  <a:srgbClr val="FF3300"/>
                </a:solidFill>
              </a:rPr>
              <a:t>Geodetic Vertical and Water Level Datums</a:t>
            </a:r>
          </a:p>
          <a:p>
            <a:pPr algn="ctr">
              <a:spcBef>
                <a:spcPct val="20000"/>
              </a:spcBef>
              <a:buFont typeface="Wingdings" pitchFamily="2" charset="2"/>
              <a:buNone/>
            </a:pPr>
            <a:endParaRPr lang="en-US" sz="2800" b="1" i="1">
              <a:solidFill>
                <a:srgbClr val="FF3300"/>
              </a:solidFill>
            </a:endParaRPr>
          </a:p>
          <a:p>
            <a:pPr algn="ctr">
              <a:spcBef>
                <a:spcPct val="20000"/>
              </a:spcBef>
              <a:buFont typeface="Wingdings" pitchFamily="2" charset="2"/>
              <a:buNone/>
            </a:pPr>
            <a:endParaRPr lang="en-US" sz="2800" b="1" i="1">
              <a:solidFill>
                <a:srgbClr val="FF3300"/>
              </a:solidFill>
            </a:endParaRPr>
          </a:p>
          <a:p>
            <a:pPr algn="ctr">
              <a:spcBef>
                <a:spcPct val="20000"/>
              </a:spcBef>
              <a:buFont typeface="Wingdings" pitchFamily="2" charset="2"/>
              <a:buNone/>
            </a:pPr>
            <a:r>
              <a:rPr lang="en-US" sz="3200" b="1">
                <a:solidFill>
                  <a:srgbClr val="00CC66"/>
                </a:solidFill>
              </a:rPr>
              <a:t>FINDINGS &amp; LESSONS LEARNED</a:t>
            </a:r>
          </a:p>
          <a:p>
            <a:pPr algn="ctr">
              <a:lnSpc>
                <a:spcPct val="90000"/>
              </a:lnSpc>
              <a:spcBef>
                <a:spcPct val="20000"/>
              </a:spcBef>
              <a:buFont typeface="Wingdings" pitchFamily="2" charset="2"/>
              <a:buNone/>
            </a:pPr>
            <a:endParaRPr lang="en-US" sz="2000" b="1">
              <a:solidFill>
                <a:srgbClr val="FF3300"/>
              </a:solidFill>
            </a:endParaRPr>
          </a:p>
          <a:p>
            <a:pPr algn="ctr">
              <a:spcBef>
                <a:spcPct val="20000"/>
              </a:spcBef>
              <a:buFont typeface="Wingdings" pitchFamily="2" charset="2"/>
              <a:buNone/>
            </a:pPr>
            <a:endParaRPr lang="en-US" sz="2400" b="1" i="1">
              <a:solidFill>
                <a:srgbClr val="00CC66"/>
              </a:solidFill>
            </a:endParaRPr>
          </a:p>
          <a:p>
            <a:pPr algn="ctr">
              <a:spcBef>
                <a:spcPct val="20000"/>
              </a:spcBef>
              <a:buFont typeface="Wingdings" pitchFamily="2" charset="2"/>
              <a:buNone/>
            </a:pPr>
            <a:endParaRPr lang="en-US" sz="2800" b="1" i="1">
              <a:solidFill>
                <a:schemeClr val="bg1"/>
              </a:solidFill>
            </a:endParaRPr>
          </a:p>
        </p:txBody>
      </p:sp>
      <p:pic>
        <p:nvPicPr>
          <p:cNvPr id="7172" name="Picture 4" descr="IPET Report Cover"/>
          <p:cNvPicPr>
            <a:picLocks noChangeAspect="1" noChangeArrowheads="1"/>
          </p:cNvPicPr>
          <p:nvPr/>
        </p:nvPicPr>
        <p:blipFill>
          <a:blip r:embed="rId3" cstate="print"/>
          <a:srcRect/>
          <a:stretch>
            <a:fillRect/>
          </a:stretch>
        </p:blipFill>
        <p:spPr bwMode="auto">
          <a:xfrm>
            <a:off x="280988" y="195263"/>
            <a:ext cx="4937125" cy="63881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1"/>
          </p:nvPr>
        </p:nvSpPr>
        <p:spPr>
          <a:xfrm>
            <a:off x="304800" y="2045777"/>
            <a:ext cx="5715000" cy="4184542"/>
          </a:xfrm>
          <a:noFill/>
        </p:spPr>
        <p:txBody>
          <a:bodyPr/>
          <a:lstStyle/>
          <a:p>
            <a:pPr eaLnBrk="1" hangingPunct="1">
              <a:buClr>
                <a:srgbClr val="CC3300"/>
              </a:buClr>
              <a:buSzPct val="135000"/>
              <a:buFontTx/>
              <a:buChar char="•"/>
            </a:pPr>
            <a:r>
              <a:rPr lang="en-US" sz="2000" b="1" dirty="0" smtClean="0"/>
              <a:t>MSL assumed equal to NGVD29 (and NAVD88)</a:t>
            </a:r>
          </a:p>
          <a:p>
            <a:pPr eaLnBrk="1" hangingPunct="1">
              <a:buClr>
                <a:srgbClr val="CC3300"/>
              </a:buClr>
              <a:buSzPct val="135000"/>
              <a:buFontTx/>
              <a:buChar char="•"/>
            </a:pPr>
            <a:r>
              <a:rPr lang="en-US" sz="2000" b="1" dirty="0" smtClean="0"/>
              <a:t>Inadequate benchmarks for floodwall construction</a:t>
            </a:r>
          </a:p>
          <a:p>
            <a:pPr eaLnBrk="1" hangingPunct="1">
              <a:spcBef>
                <a:spcPts val="600"/>
              </a:spcBef>
              <a:buClr>
                <a:srgbClr val="CC3300"/>
              </a:buClr>
              <a:buSzPct val="135000"/>
              <a:buFontTx/>
              <a:buChar char="•"/>
            </a:pPr>
            <a:r>
              <a:rPr lang="en-US" sz="2000" b="1" dirty="0" smtClean="0"/>
              <a:t>Vertical reference not indicated on documents </a:t>
            </a:r>
          </a:p>
          <a:p>
            <a:pPr eaLnBrk="1" hangingPunct="1">
              <a:buClr>
                <a:srgbClr val="CC3300"/>
              </a:buClr>
              <a:buSzPct val="135000"/>
              <a:buFontTx/>
              <a:buChar char="•"/>
            </a:pPr>
            <a:r>
              <a:rPr lang="en-US" sz="2000" b="1" dirty="0" smtClean="0"/>
              <a:t>Vertical datum epochs not updated (geodetic &amp; tidal)</a:t>
            </a:r>
          </a:p>
          <a:p>
            <a:pPr eaLnBrk="1" hangingPunct="1">
              <a:buClr>
                <a:srgbClr val="CC3300"/>
              </a:buClr>
              <a:buSzPct val="135000"/>
              <a:buFontTx/>
              <a:buChar char="•"/>
            </a:pPr>
            <a:r>
              <a:rPr lang="en-US" sz="2000" b="1" dirty="0" smtClean="0"/>
              <a:t>Sea level/subsidence changes not updated</a:t>
            </a:r>
          </a:p>
          <a:p>
            <a:pPr eaLnBrk="1" hangingPunct="1">
              <a:buClr>
                <a:srgbClr val="CC3300"/>
              </a:buClr>
              <a:buSzPct val="135000"/>
              <a:buFontTx/>
              <a:buChar char="•"/>
            </a:pPr>
            <a:r>
              <a:rPr lang="en-US" sz="2000" b="1" dirty="0" smtClean="0"/>
              <a:t>Misunderstood definitions of MSL, LMSL, NGVD, NAVD, MLLW, WGS, orthometric, hydraulic, ellipsoidal, etc.</a:t>
            </a:r>
          </a:p>
        </p:txBody>
      </p:sp>
      <p:sp>
        <p:nvSpPr>
          <p:cNvPr id="8196" name="Rectangle 3"/>
          <p:cNvSpPr>
            <a:spLocks noGrp="1" noChangeArrowheads="1"/>
          </p:cNvSpPr>
          <p:nvPr>
            <p:ph type="title"/>
          </p:nvPr>
        </p:nvSpPr>
        <p:spPr>
          <a:xfrm>
            <a:off x="773628" y="481746"/>
            <a:ext cx="7915275" cy="1295400"/>
          </a:xfrm>
          <a:noFill/>
        </p:spPr>
        <p:txBody>
          <a:bodyPr anchorCtr="1"/>
          <a:lstStyle/>
          <a:p>
            <a:pPr eaLnBrk="1" hangingPunct="1"/>
            <a:r>
              <a:rPr lang="en-US" sz="3200" b="1" dirty="0" smtClean="0"/>
              <a:t>IPET  Volume II--Geodetic Vertical and Water Level Datum Assessment</a:t>
            </a:r>
            <a:br>
              <a:rPr lang="en-US" sz="3200" b="1" dirty="0" smtClean="0"/>
            </a:br>
            <a:r>
              <a:rPr lang="en-US" sz="3200" b="1" i="1" dirty="0" smtClean="0"/>
              <a:t>FINDINGS &amp; LESSONS LEARNED</a:t>
            </a:r>
          </a:p>
        </p:txBody>
      </p:sp>
      <p:pic>
        <p:nvPicPr>
          <p:cNvPr id="27" name="Picture 12"/>
          <p:cNvPicPr>
            <a:picLocks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257925" y="2324100"/>
            <a:ext cx="2486025" cy="2395538"/>
          </a:xfrm>
          <a:prstGeom prst="rect">
            <a:avLst/>
          </a:prstGeom>
          <a:noFill/>
          <a:ln w="9525">
            <a:noFill/>
            <a:miter lim="800000"/>
            <a:headEnd/>
            <a:tailEnd/>
          </a:ln>
          <a:effectLst/>
        </p:spPr>
      </p:pic>
      <p:sp>
        <p:nvSpPr>
          <p:cNvPr id="28" name="Oval 13"/>
          <p:cNvSpPr>
            <a:spLocks noChangeArrowheads="1"/>
          </p:cNvSpPr>
          <p:nvPr/>
        </p:nvSpPr>
        <p:spPr bwMode="auto">
          <a:xfrm>
            <a:off x="6248400" y="2327275"/>
            <a:ext cx="2482850" cy="2397125"/>
          </a:xfrm>
          <a:prstGeom prst="ellipse">
            <a:avLst/>
          </a:prstGeom>
          <a:solidFill>
            <a:schemeClr val="bg1">
              <a:alpha val="63000"/>
            </a:schemeClr>
          </a:solidFill>
          <a:ln w="19050">
            <a:solidFill>
              <a:schemeClr val="tx1"/>
            </a:solidFill>
            <a:round/>
            <a:headEnd/>
            <a:tailEnd/>
          </a:ln>
          <a:effectLst/>
        </p:spPr>
        <p:txBody>
          <a:bodyPr wrap="none" anchor="ctr"/>
          <a:lstStyle/>
          <a:p>
            <a:endParaRPr lang="en-US"/>
          </a:p>
        </p:txBody>
      </p:sp>
      <p:sp>
        <p:nvSpPr>
          <p:cNvPr id="29" name="Line 14"/>
          <p:cNvSpPr>
            <a:spLocks noChangeShapeType="1"/>
          </p:cNvSpPr>
          <p:nvPr/>
        </p:nvSpPr>
        <p:spPr bwMode="auto">
          <a:xfrm flipV="1">
            <a:off x="7543800" y="2209800"/>
            <a:ext cx="0" cy="1285875"/>
          </a:xfrm>
          <a:prstGeom prst="line">
            <a:avLst/>
          </a:prstGeom>
          <a:noFill/>
          <a:ln w="28575">
            <a:solidFill>
              <a:schemeClr val="accent2"/>
            </a:solidFill>
            <a:round/>
            <a:headEnd/>
            <a:tailEnd type="triangle" w="med" len="med"/>
          </a:ln>
          <a:effectLst/>
        </p:spPr>
        <p:txBody>
          <a:bodyPr/>
          <a:lstStyle/>
          <a:p>
            <a:endParaRPr lang="en-US"/>
          </a:p>
        </p:txBody>
      </p:sp>
      <p:sp>
        <p:nvSpPr>
          <p:cNvPr id="30" name="Line 15"/>
          <p:cNvSpPr>
            <a:spLocks noChangeShapeType="1"/>
          </p:cNvSpPr>
          <p:nvPr/>
        </p:nvSpPr>
        <p:spPr bwMode="auto">
          <a:xfrm>
            <a:off x="7543800" y="3495675"/>
            <a:ext cx="1295400" cy="0"/>
          </a:xfrm>
          <a:prstGeom prst="line">
            <a:avLst/>
          </a:prstGeom>
          <a:noFill/>
          <a:ln w="28575">
            <a:solidFill>
              <a:schemeClr val="accent2"/>
            </a:solidFill>
            <a:round/>
            <a:headEnd/>
            <a:tailEnd type="triangle" w="med" len="med"/>
          </a:ln>
          <a:effectLst/>
        </p:spPr>
        <p:txBody>
          <a:bodyPr/>
          <a:lstStyle/>
          <a:p>
            <a:endParaRPr lang="en-US"/>
          </a:p>
        </p:txBody>
      </p:sp>
      <p:sp>
        <p:nvSpPr>
          <p:cNvPr id="31" name="Line 16"/>
          <p:cNvSpPr>
            <a:spLocks noChangeShapeType="1"/>
          </p:cNvSpPr>
          <p:nvPr/>
        </p:nvSpPr>
        <p:spPr bwMode="auto">
          <a:xfrm flipH="1">
            <a:off x="6518275" y="3495675"/>
            <a:ext cx="1025525" cy="936625"/>
          </a:xfrm>
          <a:prstGeom prst="line">
            <a:avLst/>
          </a:prstGeom>
          <a:noFill/>
          <a:ln w="28575">
            <a:solidFill>
              <a:schemeClr val="accent2"/>
            </a:solidFill>
            <a:round/>
            <a:headEnd/>
            <a:tailEnd type="triangle" w="med" len="med"/>
          </a:ln>
          <a:effectLst/>
        </p:spPr>
        <p:txBody>
          <a:bodyPr/>
          <a:lstStyle/>
          <a:p>
            <a:endParaRPr lang="en-US"/>
          </a:p>
        </p:txBody>
      </p:sp>
      <p:sp>
        <p:nvSpPr>
          <p:cNvPr id="32" name="Freeform 17"/>
          <p:cNvSpPr>
            <a:spLocks/>
          </p:cNvSpPr>
          <p:nvPr/>
        </p:nvSpPr>
        <p:spPr bwMode="auto">
          <a:xfrm>
            <a:off x="6248400" y="3495675"/>
            <a:ext cx="2482850" cy="477838"/>
          </a:xfrm>
          <a:custGeom>
            <a:avLst/>
            <a:gdLst/>
            <a:ahLst/>
            <a:cxnLst>
              <a:cxn ang="0">
                <a:pos x="0" y="48"/>
              </a:cxn>
              <a:cxn ang="0">
                <a:pos x="1152" y="384"/>
              </a:cxn>
              <a:cxn ang="0">
                <a:pos x="2208" y="0"/>
              </a:cxn>
            </a:cxnLst>
            <a:rect l="0" t="0" r="r" b="b"/>
            <a:pathLst>
              <a:path w="2208" h="392">
                <a:moveTo>
                  <a:pt x="0" y="48"/>
                </a:moveTo>
                <a:cubicBezTo>
                  <a:pt x="392" y="220"/>
                  <a:pt x="784" y="392"/>
                  <a:pt x="1152" y="384"/>
                </a:cubicBezTo>
                <a:cubicBezTo>
                  <a:pt x="1520" y="376"/>
                  <a:pt x="1864" y="188"/>
                  <a:pt x="2208" y="0"/>
                </a:cubicBezTo>
              </a:path>
            </a:pathLst>
          </a:custGeom>
          <a:noFill/>
          <a:ln w="28575" cap="rnd" cmpd="sng">
            <a:solidFill>
              <a:schemeClr val="tx1"/>
            </a:solidFill>
            <a:prstDash val="sysDot"/>
            <a:round/>
            <a:headEnd/>
            <a:tailEnd/>
          </a:ln>
          <a:effectLst/>
        </p:spPr>
        <p:txBody>
          <a:bodyPr/>
          <a:lstStyle/>
          <a:p>
            <a:endParaRPr lang="en-US"/>
          </a:p>
        </p:txBody>
      </p:sp>
      <p:sp>
        <p:nvSpPr>
          <p:cNvPr id="33" name="Line 18"/>
          <p:cNvSpPr>
            <a:spLocks noChangeShapeType="1"/>
          </p:cNvSpPr>
          <p:nvPr/>
        </p:nvSpPr>
        <p:spPr bwMode="auto">
          <a:xfrm flipV="1">
            <a:off x="7543800" y="2619375"/>
            <a:ext cx="539750" cy="876300"/>
          </a:xfrm>
          <a:prstGeom prst="line">
            <a:avLst/>
          </a:prstGeom>
          <a:noFill/>
          <a:ln w="9525">
            <a:solidFill>
              <a:srgbClr val="C50707"/>
            </a:solidFill>
            <a:round/>
            <a:headEnd/>
            <a:tailEnd/>
          </a:ln>
          <a:effectLst/>
        </p:spPr>
        <p:txBody>
          <a:bodyPr/>
          <a:lstStyle/>
          <a:p>
            <a:endParaRPr lang="en-US"/>
          </a:p>
        </p:txBody>
      </p:sp>
      <p:sp>
        <p:nvSpPr>
          <p:cNvPr id="34" name="Line 19"/>
          <p:cNvSpPr>
            <a:spLocks noChangeShapeType="1"/>
          </p:cNvSpPr>
          <p:nvPr/>
        </p:nvSpPr>
        <p:spPr bwMode="auto">
          <a:xfrm>
            <a:off x="7543800" y="3495675"/>
            <a:ext cx="539750" cy="234950"/>
          </a:xfrm>
          <a:prstGeom prst="line">
            <a:avLst/>
          </a:prstGeom>
          <a:noFill/>
          <a:ln w="9525">
            <a:solidFill>
              <a:srgbClr val="C50707"/>
            </a:solidFill>
            <a:round/>
            <a:headEnd/>
            <a:tailEnd/>
          </a:ln>
          <a:effectLst/>
        </p:spPr>
        <p:txBody>
          <a:bodyPr/>
          <a:lstStyle/>
          <a:p>
            <a:endParaRPr lang="en-US"/>
          </a:p>
        </p:txBody>
      </p:sp>
      <p:sp>
        <p:nvSpPr>
          <p:cNvPr id="35" name="Line 20"/>
          <p:cNvSpPr>
            <a:spLocks noChangeShapeType="1"/>
          </p:cNvSpPr>
          <p:nvPr/>
        </p:nvSpPr>
        <p:spPr bwMode="auto">
          <a:xfrm>
            <a:off x="8083550" y="2619375"/>
            <a:ext cx="0" cy="1111250"/>
          </a:xfrm>
          <a:prstGeom prst="line">
            <a:avLst/>
          </a:prstGeom>
          <a:noFill/>
          <a:ln w="9525">
            <a:solidFill>
              <a:srgbClr val="C50707"/>
            </a:solidFill>
            <a:round/>
            <a:headEnd/>
            <a:tailEnd/>
          </a:ln>
          <a:effectLst/>
        </p:spPr>
        <p:txBody>
          <a:bodyPr/>
          <a:lstStyle/>
          <a:p>
            <a:endParaRPr lang="en-US"/>
          </a:p>
        </p:txBody>
      </p:sp>
      <p:sp>
        <p:nvSpPr>
          <p:cNvPr id="36" name="Freeform 21"/>
          <p:cNvSpPr>
            <a:spLocks/>
          </p:cNvSpPr>
          <p:nvPr/>
        </p:nvSpPr>
        <p:spPr bwMode="auto">
          <a:xfrm>
            <a:off x="7456488" y="3592513"/>
            <a:ext cx="276225" cy="57150"/>
          </a:xfrm>
          <a:custGeom>
            <a:avLst/>
            <a:gdLst/>
            <a:ahLst/>
            <a:cxnLst>
              <a:cxn ang="0">
                <a:pos x="0" y="0"/>
              </a:cxn>
              <a:cxn ang="0">
                <a:pos x="192" y="48"/>
              </a:cxn>
              <a:cxn ang="0">
                <a:pos x="336" y="0"/>
              </a:cxn>
            </a:cxnLst>
            <a:rect l="0" t="0" r="r" b="b"/>
            <a:pathLst>
              <a:path w="336" h="48">
                <a:moveTo>
                  <a:pt x="0" y="0"/>
                </a:moveTo>
                <a:cubicBezTo>
                  <a:pt x="68" y="24"/>
                  <a:pt x="136" y="48"/>
                  <a:pt x="192" y="48"/>
                </a:cubicBezTo>
                <a:cubicBezTo>
                  <a:pt x="248" y="48"/>
                  <a:pt x="292" y="24"/>
                  <a:pt x="336" y="0"/>
                </a:cubicBezTo>
              </a:path>
            </a:pathLst>
          </a:custGeom>
          <a:noFill/>
          <a:ln w="9525">
            <a:solidFill>
              <a:schemeClr val="tx1"/>
            </a:solidFill>
            <a:round/>
            <a:headEnd/>
            <a:tailEnd/>
          </a:ln>
          <a:effectLst/>
        </p:spPr>
        <p:txBody>
          <a:bodyPr/>
          <a:lstStyle/>
          <a:p>
            <a:endParaRPr lang="en-US"/>
          </a:p>
        </p:txBody>
      </p:sp>
      <p:sp>
        <p:nvSpPr>
          <p:cNvPr id="37" name="Freeform 22"/>
          <p:cNvSpPr>
            <a:spLocks/>
          </p:cNvSpPr>
          <p:nvPr/>
        </p:nvSpPr>
        <p:spPr bwMode="auto">
          <a:xfrm>
            <a:off x="7699375" y="3217863"/>
            <a:ext cx="188913" cy="409575"/>
          </a:xfrm>
          <a:custGeom>
            <a:avLst/>
            <a:gdLst/>
            <a:ahLst/>
            <a:cxnLst>
              <a:cxn ang="0">
                <a:pos x="144" y="336"/>
              </a:cxn>
              <a:cxn ang="0">
                <a:pos x="144" y="144"/>
              </a:cxn>
              <a:cxn ang="0">
                <a:pos x="0" y="0"/>
              </a:cxn>
            </a:cxnLst>
            <a:rect l="0" t="0" r="r" b="b"/>
            <a:pathLst>
              <a:path w="168" h="336">
                <a:moveTo>
                  <a:pt x="144" y="336"/>
                </a:moveTo>
                <a:cubicBezTo>
                  <a:pt x="156" y="268"/>
                  <a:pt x="168" y="200"/>
                  <a:pt x="144" y="144"/>
                </a:cubicBezTo>
                <a:cubicBezTo>
                  <a:pt x="120" y="88"/>
                  <a:pt x="60" y="44"/>
                  <a:pt x="0" y="0"/>
                </a:cubicBezTo>
              </a:path>
            </a:pathLst>
          </a:custGeom>
          <a:noFill/>
          <a:ln w="9525">
            <a:solidFill>
              <a:schemeClr val="tx1"/>
            </a:solidFill>
            <a:round/>
            <a:headEnd/>
            <a:tailEnd/>
          </a:ln>
          <a:effectLst/>
        </p:spPr>
        <p:txBody>
          <a:bodyPr/>
          <a:lstStyle/>
          <a:p>
            <a:endParaRPr lang="en-US"/>
          </a:p>
        </p:txBody>
      </p:sp>
      <p:sp>
        <p:nvSpPr>
          <p:cNvPr id="38" name="Line 23"/>
          <p:cNvSpPr>
            <a:spLocks noChangeShapeType="1"/>
          </p:cNvSpPr>
          <p:nvPr/>
        </p:nvSpPr>
        <p:spPr bwMode="auto">
          <a:xfrm flipH="1" flipV="1">
            <a:off x="7867650" y="2443163"/>
            <a:ext cx="215900" cy="176212"/>
          </a:xfrm>
          <a:prstGeom prst="line">
            <a:avLst/>
          </a:prstGeom>
          <a:noFill/>
          <a:ln w="28575">
            <a:solidFill>
              <a:schemeClr val="hlink"/>
            </a:solidFill>
            <a:round/>
            <a:headEnd/>
            <a:tailEnd type="triangle" w="med" len="med"/>
          </a:ln>
          <a:effectLst/>
        </p:spPr>
        <p:txBody>
          <a:bodyPr/>
          <a:lstStyle/>
          <a:p>
            <a:endParaRPr lang="en-US"/>
          </a:p>
        </p:txBody>
      </p:sp>
      <p:sp>
        <p:nvSpPr>
          <p:cNvPr id="39" name="Line 24"/>
          <p:cNvSpPr>
            <a:spLocks noChangeShapeType="1"/>
          </p:cNvSpPr>
          <p:nvPr/>
        </p:nvSpPr>
        <p:spPr bwMode="auto">
          <a:xfrm flipV="1">
            <a:off x="8083550" y="2386013"/>
            <a:ext cx="161925" cy="233362"/>
          </a:xfrm>
          <a:prstGeom prst="line">
            <a:avLst/>
          </a:prstGeom>
          <a:noFill/>
          <a:ln w="28575">
            <a:solidFill>
              <a:schemeClr val="hlink"/>
            </a:solidFill>
            <a:round/>
            <a:headEnd/>
            <a:tailEnd type="triangle" w="med" len="med"/>
          </a:ln>
          <a:effectLst/>
        </p:spPr>
        <p:txBody>
          <a:bodyPr/>
          <a:lstStyle/>
          <a:p>
            <a:endParaRPr lang="en-US"/>
          </a:p>
        </p:txBody>
      </p:sp>
      <p:sp>
        <p:nvSpPr>
          <p:cNvPr id="40" name="Line 25"/>
          <p:cNvSpPr>
            <a:spLocks noChangeShapeType="1"/>
          </p:cNvSpPr>
          <p:nvPr/>
        </p:nvSpPr>
        <p:spPr bwMode="auto">
          <a:xfrm flipV="1">
            <a:off x="8083550" y="2443163"/>
            <a:ext cx="323850" cy="176212"/>
          </a:xfrm>
          <a:prstGeom prst="line">
            <a:avLst/>
          </a:prstGeom>
          <a:noFill/>
          <a:ln w="28575">
            <a:solidFill>
              <a:schemeClr val="hlink"/>
            </a:solidFill>
            <a:round/>
            <a:headEnd/>
            <a:tailEnd type="triangle" w="med" len="med"/>
          </a:ln>
          <a:effectLst/>
        </p:spPr>
        <p:txBody>
          <a:bodyPr/>
          <a:lstStyle/>
          <a:p>
            <a:endParaRPr lang="en-US"/>
          </a:p>
        </p:txBody>
      </p:sp>
      <p:sp>
        <p:nvSpPr>
          <p:cNvPr id="41" name="Text Box 26"/>
          <p:cNvSpPr txBox="1">
            <a:spLocks noChangeArrowheads="1"/>
          </p:cNvSpPr>
          <p:nvPr/>
        </p:nvSpPr>
        <p:spPr bwMode="auto">
          <a:xfrm>
            <a:off x="7705725" y="2327275"/>
            <a:ext cx="269875" cy="228600"/>
          </a:xfrm>
          <a:prstGeom prst="rect">
            <a:avLst/>
          </a:prstGeom>
          <a:noFill/>
          <a:ln w="9525">
            <a:noFill/>
            <a:miter lim="800000"/>
            <a:headEnd/>
            <a:tailEnd/>
          </a:ln>
          <a:effectLst/>
        </p:spPr>
        <p:txBody>
          <a:bodyPr>
            <a:spAutoFit/>
          </a:bodyPr>
          <a:lstStyle/>
          <a:p>
            <a:pPr>
              <a:spcBef>
                <a:spcPct val="50000"/>
              </a:spcBef>
            </a:pPr>
            <a:r>
              <a:rPr lang="en-US" sz="900"/>
              <a:t>n</a:t>
            </a:r>
          </a:p>
        </p:txBody>
      </p:sp>
      <p:sp>
        <p:nvSpPr>
          <p:cNvPr id="42" name="Text Box 27"/>
          <p:cNvSpPr txBox="1">
            <a:spLocks noChangeArrowheads="1"/>
          </p:cNvSpPr>
          <p:nvPr/>
        </p:nvSpPr>
        <p:spPr bwMode="auto">
          <a:xfrm>
            <a:off x="8029575" y="2220913"/>
            <a:ext cx="269875" cy="228600"/>
          </a:xfrm>
          <a:prstGeom prst="rect">
            <a:avLst/>
          </a:prstGeom>
          <a:noFill/>
          <a:ln w="9525">
            <a:noFill/>
            <a:miter lim="800000"/>
            <a:headEnd/>
            <a:tailEnd/>
          </a:ln>
          <a:effectLst/>
        </p:spPr>
        <p:txBody>
          <a:bodyPr>
            <a:spAutoFit/>
          </a:bodyPr>
          <a:lstStyle/>
          <a:p>
            <a:pPr>
              <a:spcBef>
                <a:spcPct val="50000"/>
              </a:spcBef>
            </a:pPr>
            <a:r>
              <a:rPr lang="en-US" sz="900"/>
              <a:t>e</a:t>
            </a:r>
          </a:p>
        </p:txBody>
      </p:sp>
      <p:sp>
        <p:nvSpPr>
          <p:cNvPr id="43" name="Text Box 28"/>
          <p:cNvSpPr txBox="1">
            <a:spLocks noChangeArrowheads="1"/>
          </p:cNvSpPr>
          <p:nvPr/>
        </p:nvSpPr>
        <p:spPr bwMode="auto">
          <a:xfrm>
            <a:off x="8245475" y="2454275"/>
            <a:ext cx="269875" cy="228600"/>
          </a:xfrm>
          <a:prstGeom prst="rect">
            <a:avLst/>
          </a:prstGeom>
          <a:noFill/>
          <a:ln w="9525">
            <a:noFill/>
            <a:miter lim="800000"/>
            <a:headEnd/>
            <a:tailEnd/>
          </a:ln>
          <a:effectLst/>
        </p:spPr>
        <p:txBody>
          <a:bodyPr>
            <a:spAutoFit/>
          </a:bodyPr>
          <a:lstStyle/>
          <a:p>
            <a:pPr>
              <a:spcBef>
                <a:spcPct val="50000"/>
              </a:spcBef>
            </a:pPr>
            <a:r>
              <a:rPr lang="en-US" sz="900"/>
              <a:t>H</a:t>
            </a:r>
          </a:p>
        </p:txBody>
      </p:sp>
      <p:sp>
        <p:nvSpPr>
          <p:cNvPr id="44" name="Text Box 29"/>
          <p:cNvSpPr txBox="1">
            <a:spLocks noChangeArrowheads="1"/>
          </p:cNvSpPr>
          <p:nvPr/>
        </p:nvSpPr>
        <p:spPr bwMode="auto">
          <a:xfrm>
            <a:off x="7327900" y="2327275"/>
            <a:ext cx="269875" cy="228600"/>
          </a:xfrm>
          <a:prstGeom prst="rect">
            <a:avLst/>
          </a:prstGeom>
          <a:noFill/>
          <a:ln w="9525">
            <a:noFill/>
            <a:miter lim="800000"/>
            <a:headEnd/>
            <a:tailEnd/>
          </a:ln>
          <a:effectLst/>
        </p:spPr>
        <p:txBody>
          <a:bodyPr>
            <a:spAutoFit/>
          </a:bodyPr>
          <a:lstStyle/>
          <a:p>
            <a:pPr>
              <a:spcBef>
                <a:spcPct val="50000"/>
              </a:spcBef>
            </a:pPr>
            <a:r>
              <a:rPr lang="en-US" sz="900"/>
              <a:t>Z</a:t>
            </a:r>
          </a:p>
        </p:txBody>
      </p:sp>
      <p:sp>
        <p:nvSpPr>
          <p:cNvPr id="45" name="Text Box 30"/>
          <p:cNvSpPr txBox="1">
            <a:spLocks noChangeArrowheads="1"/>
          </p:cNvSpPr>
          <p:nvPr/>
        </p:nvSpPr>
        <p:spPr bwMode="auto">
          <a:xfrm>
            <a:off x="6572250" y="3963988"/>
            <a:ext cx="269875" cy="228600"/>
          </a:xfrm>
          <a:prstGeom prst="rect">
            <a:avLst/>
          </a:prstGeom>
          <a:noFill/>
          <a:ln w="9525">
            <a:noFill/>
            <a:miter lim="800000"/>
            <a:headEnd/>
            <a:tailEnd/>
          </a:ln>
          <a:effectLst/>
        </p:spPr>
        <p:txBody>
          <a:bodyPr>
            <a:spAutoFit/>
          </a:bodyPr>
          <a:lstStyle/>
          <a:p>
            <a:pPr>
              <a:spcBef>
                <a:spcPct val="50000"/>
              </a:spcBef>
            </a:pPr>
            <a:r>
              <a:rPr lang="en-US" sz="900"/>
              <a:t>X</a:t>
            </a:r>
          </a:p>
        </p:txBody>
      </p:sp>
      <p:sp>
        <p:nvSpPr>
          <p:cNvPr id="46" name="Text Box 31"/>
          <p:cNvSpPr txBox="1">
            <a:spLocks noChangeArrowheads="1"/>
          </p:cNvSpPr>
          <p:nvPr/>
        </p:nvSpPr>
        <p:spPr bwMode="auto">
          <a:xfrm>
            <a:off x="8461375" y="3262313"/>
            <a:ext cx="269875" cy="228600"/>
          </a:xfrm>
          <a:prstGeom prst="rect">
            <a:avLst/>
          </a:prstGeom>
          <a:noFill/>
          <a:ln w="9525">
            <a:noFill/>
            <a:miter lim="800000"/>
            <a:headEnd/>
            <a:tailEnd/>
          </a:ln>
          <a:effectLst/>
        </p:spPr>
        <p:txBody>
          <a:bodyPr>
            <a:spAutoFit/>
          </a:bodyPr>
          <a:lstStyle/>
          <a:p>
            <a:pPr>
              <a:spcBef>
                <a:spcPct val="50000"/>
              </a:spcBef>
            </a:pPr>
            <a:r>
              <a:rPr lang="en-US" sz="900"/>
              <a:t>Y</a:t>
            </a:r>
          </a:p>
        </p:txBody>
      </p:sp>
      <p:sp>
        <p:nvSpPr>
          <p:cNvPr id="47" name="Text Box 30"/>
          <p:cNvSpPr txBox="1">
            <a:spLocks noChangeArrowheads="1"/>
          </p:cNvSpPr>
          <p:nvPr/>
        </p:nvSpPr>
        <p:spPr bwMode="auto">
          <a:xfrm>
            <a:off x="7437396" y="3609450"/>
            <a:ext cx="457200" cy="230832"/>
          </a:xfrm>
          <a:prstGeom prst="rect">
            <a:avLst/>
          </a:prstGeom>
          <a:noFill/>
          <a:ln w="9525">
            <a:noFill/>
            <a:miter lim="800000"/>
            <a:headEnd/>
            <a:tailEnd/>
          </a:ln>
          <a:effectLst/>
        </p:spPr>
        <p:txBody>
          <a:bodyPr wrap="square">
            <a:spAutoFit/>
          </a:bodyPr>
          <a:lstStyle/>
          <a:p>
            <a:pPr>
              <a:spcBef>
                <a:spcPct val="50000"/>
              </a:spcBef>
            </a:pPr>
            <a:r>
              <a:rPr lang="el-GR" sz="900" dirty="0" smtClean="0">
                <a:latin typeface="Times New Roman"/>
                <a:cs typeface="Times New Roman"/>
                <a:sym typeface="Symbol"/>
              </a:rPr>
              <a:t>λ</a:t>
            </a:r>
            <a:endParaRPr lang="en-US" sz="900" dirty="0">
              <a:latin typeface="GreekMathSymbols" pitchFamily="34" charset="2"/>
            </a:endParaRPr>
          </a:p>
        </p:txBody>
      </p:sp>
      <p:sp>
        <p:nvSpPr>
          <p:cNvPr id="48" name="Text Box 30"/>
          <p:cNvSpPr txBox="1">
            <a:spLocks noChangeArrowheads="1"/>
          </p:cNvSpPr>
          <p:nvPr/>
        </p:nvSpPr>
        <p:spPr bwMode="auto">
          <a:xfrm>
            <a:off x="7733732" y="3101455"/>
            <a:ext cx="457200" cy="230832"/>
          </a:xfrm>
          <a:prstGeom prst="rect">
            <a:avLst/>
          </a:prstGeom>
          <a:noFill/>
          <a:ln w="9525">
            <a:noFill/>
            <a:miter lim="800000"/>
            <a:headEnd/>
            <a:tailEnd/>
          </a:ln>
          <a:effectLst/>
        </p:spPr>
        <p:txBody>
          <a:bodyPr wrap="square">
            <a:spAutoFit/>
          </a:bodyPr>
          <a:lstStyle/>
          <a:p>
            <a:pPr>
              <a:spcBef>
                <a:spcPct val="50000"/>
              </a:spcBef>
            </a:pPr>
            <a:r>
              <a:rPr lang="az-Cyrl-AZ" sz="900" dirty="0" smtClean="0">
                <a:latin typeface="Times New Roman"/>
                <a:cs typeface="Times New Roman"/>
                <a:sym typeface="Symbol"/>
              </a:rPr>
              <a:t>ф</a:t>
            </a:r>
            <a:endParaRPr lang="en-US" sz="900" dirty="0">
              <a:latin typeface="GreekMathSymbols"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946" name="Picture 2" descr="ER 1110-2-8160_Page_3"/>
          <p:cNvPicPr>
            <a:picLocks noChangeAspect="1" noChangeArrowheads="1"/>
          </p:cNvPicPr>
          <p:nvPr/>
        </p:nvPicPr>
        <p:blipFill>
          <a:blip r:embed="rId3" cstate="print"/>
          <a:srcRect/>
          <a:stretch>
            <a:fillRect/>
          </a:stretch>
        </p:blipFill>
        <p:spPr bwMode="auto">
          <a:xfrm>
            <a:off x="5440363" y="2125663"/>
            <a:ext cx="3190875" cy="4130675"/>
          </a:xfrm>
          <a:prstGeom prst="rect">
            <a:avLst/>
          </a:prstGeom>
          <a:noFill/>
          <a:ln w="9525">
            <a:solidFill>
              <a:srgbClr val="000000"/>
            </a:solidFill>
            <a:miter lim="800000"/>
            <a:headEnd/>
            <a:tailEnd/>
          </a:ln>
          <a:effectLst>
            <a:outerShdw dist="53882" dir="2700000" algn="ctr" rotWithShape="0">
              <a:srgbClr val="808080"/>
            </a:outerShdw>
          </a:effectLst>
        </p:spPr>
      </p:pic>
      <p:pic>
        <p:nvPicPr>
          <p:cNvPr id="1490947" name="Picture 3" descr="ER 1110-2-8160_Page_2"/>
          <p:cNvPicPr>
            <a:picLocks noChangeAspect="1" noChangeArrowheads="1"/>
          </p:cNvPicPr>
          <p:nvPr/>
        </p:nvPicPr>
        <p:blipFill>
          <a:blip r:embed="rId4" cstate="print"/>
          <a:srcRect/>
          <a:stretch>
            <a:fillRect/>
          </a:stretch>
        </p:blipFill>
        <p:spPr bwMode="auto">
          <a:xfrm>
            <a:off x="2852738" y="1835150"/>
            <a:ext cx="3195637" cy="4135438"/>
          </a:xfrm>
          <a:prstGeom prst="rect">
            <a:avLst/>
          </a:prstGeom>
          <a:noFill/>
          <a:ln w="9525">
            <a:solidFill>
              <a:srgbClr val="000000"/>
            </a:solidFill>
            <a:miter lim="800000"/>
            <a:headEnd/>
            <a:tailEnd/>
          </a:ln>
          <a:effectLst>
            <a:outerShdw dist="53882" dir="2700000" algn="ctr" rotWithShape="0">
              <a:srgbClr val="808080"/>
            </a:outerShdw>
          </a:effectLst>
        </p:spPr>
      </p:pic>
      <p:sp>
        <p:nvSpPr>
          <p:cNvPr id="10245" name="Rectangle 8"/>
          <p:cNvSpPr>
            <a:spLocks noChangeArrowheads="1"/>
          </p:cNvSpPr>
          <p:nvPr/>
        </p:nvSpPr>
        <p:spPr bwMode="auto">
          <a:xfrm>
            <a:off x="2078038" y="900113"/>
            <a:ext cx="4930775" cy="552450"/>
          </a:xfrm>
          <a:prstGeom prst="rect">
            <a:avLst/>
          </a:prstGeom>
          <a:noFill/>
          <a:ln w="9525">
            <a:noFill/>
            <a:miter lim="800000"/>
            <a:headEnd/>
            <a:tailEnd/>
          </a:ln>
        </p:spPr>
        <p:txBody>
          <a:bodyPr/>
          <a:lstStyle/>
          <a:p>
            <a:pPr algn="ctr"/>
            <a:r>
              <a:rPr lang="en-US" sz="2800">
                <a:solidFill>
                  <a:schemeClr val="tx2"/>
                </a:solidFill>
              </a:rPr>
              <a:t>ER 1110-2-8160</a:t>
            </a:r>
            <a:br>
              <a:rPr lang="en-US" sz="2800">
                <a:solidFill>
                  <a:schemeClr val="tx2"/>
                </a:solidFill>
              </a:rPr>
            </a:br>
            <a:endParaRPr lang="en-US" sz="2800">
              <a:solidFill>
                <a:schemeClr val="tx2"/>
              </a:solidFill>
            </a:endParaRPr>
          </a:p>
        </p:txBody>
      </p:sp>
      <p:sp>
        <p:nvSpPr>
          <p:cNvPr id="1490954" name="Text Box 10"/>
          <p:cNvSpPr txBox="1">
            <a:spLocks noChangeArrowheads="1"/>
          </p:cNvSpPr>
          <p:nvPr/>
        </p:nvSpPr>
        <p:spPr bwMode="auto">
          <a:xfrm>
            <a:off x="1273175" y="404813"/>
            <a:ext cx="7269163"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dirty="0">
                <a:solidFill>
                  <a:schemeClr val="accent2"/>
                </a:solidFill>
                <a:effectLst>
                  <a:outerShdw blurRad="38100" dist="38100" dir="2700000" algn="tl">
                    <a:srgbClr val="C0C0C0"/>
                  </a:outerShdw>
                </a:effectLst>
              </a:rPr>
              <a:t>Vertical Datums for USACE Civil Works Projects</a:t>
            </a:r>
          </a:p>
        </p:txBody>
      </p:sp>
      <p:pic>
        <p:nvPicPr>
          <p:cNvPr id="1490955" name="Picture 11" descr="ER 1110-2-8160_Page_1"/>
          <p:cNvPicPr>
            <a:picLocks noChangeAspect="1" noChangeArrowheads="1"/>
          </p:cNvPicPr>
          <p:nvPr/>
        </p:nvPicPr>
        <p:blipFill>
          <a:blip r:embed="rId5" cstate="print"/>
          <a:srcRect/>
          <a:stretch>
            <a:fillRect/>
          </a:stretch>
        </p:blipFill>
        <p:spPr bwMode="auto">
          <a:xfrm>
            <a:off x="511175" y="1322388"/>
            <a:ext cx="3195638" cy="4135437"/>
          </a:xfrm>
          <a:prstGeom prst="rect">
            <a:avLst/>
          </a:prstGeom>
          <a:noFill/>
          <a:ln w="9525">
            <a:solidFill>
              <a:srgbClr val="000000"/>
            </a:solidFill>
            <a:miter lim="800000"/>
            <a:headEnd/>
            <a:tailEnd/>
          </a:ln>
          <a:effectLst>
            <a:outerShdw dist="53882" dir="2700000" algn="ctr" rotWithShape="0">
              <a:srgbClr val="808080"/>
            </a:outerShdw>
          </a:effectLst>
        </p:spPr>
      </p:pic>
      <p:sp>
        <p:nvSpPr>
          <p:cNvPr id="1490956" name="Rectangle 12">
            <a:hlinkClick r:id="rId6"/>
          </p:cNvPr>
          <p:cNvSpPr>
            <a:spLocks noChangeArrowheads="1"/>
          </p:cNvSpPr>
          <p:nvPr/>
        </p:nvSpPr>
        <p:spPr bwMode="auto">
          <a:xfrm>
            <a:off x="496888" y="3074988"/>
            <a:ext cx="8172450" cy="1344612"/>
          </a:xfrm>
          <a:prstGeom prst="rect">
            <a:avLst/>
          </a:prstGeom>
          <a:solidFill>
            <a:schemeClr val="bg2">
              <a:alpha val="81175"/>
            </a:schemeClr>
          </a:solidFill>
          <a:ln w="38100">
            <a:solidFill>
              <a:schemeClr val="tx1"/>
            </a:solidFill>
            <a:miter lim="800000"/>
            <a:headEnd/>
            <a:tailEnd/>
          </a:ln>
        </p:spPr>
        <p:txBody>
          <a:bodyPr/>
          <a:lstStyle/>
          <a:p>
            <a:pPr algn="ctr"/>
            <a:r>
              <a:rPr lang="en-US" sz="2800" b="1" dirty="0">
                <a:solidFill>
                  <a:schemeClr val="bg1"/>
                </a:solidFill>
              </a:rPr>
              <a:t>NSRS Regulation</a:t>
            </a:r>
            <a:r>
              <a:rPr lang="en-US" sz="2400" dirty="0">
                <a:solidFill>
                  <a:schemeClr val="bg1"/>
                </a:solidFill>
              </a:rPr>
              <a:t/>
            </a:r>
            <a:br>
              <a:rPr lang="en-US" sz="2400" dirty="0">
                <a:solidFill>
                  <a:schemeClr val="bg1"/>
                </a:solidFill>
              </a:rPr>
            </a:br>
            <a:r>
              <a:rPr lang="en-US" sz="2400" dirty="0">
                <a:solidFill>
                  <a:schemeClr val="bg1"/>
                </a:solidFill>
              </a:rPr>
              <a:t>“POLICIES FOR REFERENCING PROJECT ELEVATION GRADES TO NATIONWIDE VERTICAL DATUMS”</a:t>
            </a:r>
            <a:endParaRPr lang="en-US" sz="2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500"/>
                                  </p:stCondLst>
                                  <p:childTnLst>
                                    <p:set>
                                      <p:cBhvr>
                                        <p:cTn id="6" dur="1" fill="hold">
                                          <p:stCondLst>
                                            <p:cond delay="0"/>
                                          </p:stCondLst>
                                        </p:cTn>
                                        <p:tgtEl>
                                          <p:spTgt spid="1490956"/>
                                        </p:tgtEl>
                                        <p:attrNameLst>
                                          <p:attrName>style.visibility</p:attrName>
                                        </p:attrNameLst>
                                      </p:cBhvr>
                                      <p:to>
                                        <p:strVal val="visible"/>
                                      </p:to>
                                    </p:set>
                                    <p:anim calcmode="lin" valueType="num">
                                      <p:cBhvr>
                                        <p:cTn id="7" dur="500" fill="hold"/>
                                        <p:tgtEl>
                                          <p:spTgt spid="1490956"/>
                                        </p:tgtEl>
                                        <p:attrNameLst>
                                          <p:attrName>ppt_w</p:attrName>
                                        </p:attrNameLst>
                                      </p:cBhvr>
                                      <p:tavLst>
                                        <p:tav tm="0">
                                          <p:val>
                                            <p:fltVal val="0"/>
                                          </p:val>
                                        </p:tav>
                                        <p:tav tm="100000">
                                          <p:val>
                                            <p:strVal val="#ppt_w"/>
                                          </p:val>
                                        </p:tav>
                                      </p:tavLst>
                                    </p:anim>
                                    <p:anim calcmode="lin" valueType="num">
                                      <p:cBhvr>
                                        <p:cTn id="8" dur="500" fill="hold"/>
                                        <p:tgtEl>
                                          <p:spTgt spid="1490956"/>
                                        </p:tgtEl>
                                        <p:attrNameLst>
                                          <p:attrName>ppt_h</p:attrName>
                                        </p:attrNameLst>
                                      </p:cBhvr>
                                      <p:tavLst>
                                        <p:tav tm="0">
                                          <p:val>
                                            <p:fltVal val="0"/>
                                          </p:val>
                                        </p:tav>
                                        <p:tav tm="100000">
                                          <p:val>
                                            <p:strVal val="#ppt_h"/>
                                          </p:val>
                                        </p:tav>
                                      </p:tavLst>
                                    </p:anim>
                                    <p:animEffect transition="in" filter="fade">
                                      <p:cBhvr>
                                        <p:cTn id="9" dur="500"/>
                                        <p:tgtEl>
                                          <p:spTgt spid="1490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5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0 Cover Page REV Nov 2010.jpg"/>
          <p:cNvPicPr>
            <a:picLocks noChangeAspect="1"/>
          </p:cNvPicPr>
          <p:nvPr/>
        </p:nvPicPr>
        <p:blipFill>
          <a:blip r:embed="rId2" cstate="screen"/>
          <a:stretch>
            <a:fillRect/>
          </a:stretch>
        </p:blipFill>
        <p:spPr>
          <a:xfrm>
            <a:off x="7010400" y="990600"/>
            <a:ext cx="1766450" cy="2286000"/>
          </a:xfrm>
          <a:prstGeom prst="rect">
            <a:avLst/>
          </a:prstGeom>
          <a:ln>
            <a:noFill/>
          </a:ln>
          <a:effectLst>
            <a:outerShdw blurRad="292100" dist="139700" dir="2700000" algn="tl" rotWithShape="0">
              <a:srgbClr val="333333">
                <a:alpha val="65000"/>
              </a:srgbClr>
            </a:outerShdw>
          </a:effectLst>
        </p:spPr>
      </p:pic>
      <p:pic>
        <p:nvPicPr>
          <p:cNvPr id="9232" name="Picture 16"/>
          <p:cNvPicPr>
            <a:picLocks noChangeAspect="1" noChangeArrowheads="1"/>
          </p:cNvPicPr>
          <p:nvPr/>
        </p:nvPicPr>
        <p:blipFill>
          <a:blip r:embed="rId3" cstate="screen"/>
          <a:srcRect/>
          <a:stretch>
            <a:fillRect/>
          </a:stretch>
        </p:blipFill>
        <p:spPr bwMode="auto">
          <a:xfrm>
            <a:off x="228600" y="4191000"/>
            <a:ext cx="3124200" cy="2333625"/>
          </a:xfrm>
          <a:prstGeom prst="rect">
            <a:avLst/>
          </a:prstGeom>
          <a:ln>
            <a:noFill/>
          </a:ln>
          <a:effectLst>
            <a:outerShdw blurRad="292100" dist="139700" dir="2700000" algn="tl" rotWithShape="0">
              <a:srgbClr val="333333">
                <a:alpha val="65000"/>
              </a:srgbClr>
            </a:outerShdw>
          </a:effectLst>
        </p:spPr>
      </p:pic>
      <p:pic>
        <p:nvPicPr>
          <p:cNvPr id="9230" name="Picture 14" descr="ER 1110-2-8160_Page_1"/>
          <p:cNvPicPr>
            <a:picLocks noChangeAspect="1" noChangeArrowheads="1"/>
          </p:cNvPicPr>
          <p:nvPr/>
        </p:nvPicPr>
        <p:blipFill>
          <a:blip r:embed="rId4" cstate="screen"/>
          <a:srcRect/>
          <a:stretch>
            <a:fillRect/>
          </a:stretch>
        </p:blipFill>
        <p:spPr bwMode="auto">
          <a:xfrm>
            <a:off x="4711699" y="990600"/>
            <a:ext cx="1766600" cy="2286000"/>
          </a:xfrm>
          <a:prstGeom prst="rect">
            <a:avLst/>
          </a:prstGeom>
          <a:ln>
            <a:noFill/>
          </a:ln>
          <a:effectLst>
            <a:outerShdw blurRad="292100" dist="139700" dir="2700000" algn="tl" rotWithShape="0">
              <a:srgbClr val="333333">
                <a:alpha val="65000"/>
              </a:srgbClr>
            </a:outerShdw>
          </a:effectLst>
        </p:spPr>
      </p:pic>
      <p:sp>
        <p:nvSpPr>
          <p:cNvPr id="9218" name="Rectangle 2"/>
          <p:cNvSpPr>
            <a:spLocks noGrp="1" noChangeArrowheads="1"/>
          </p:cNvSpPr>
          <p:nvPr>
            <p:ph type="title"/>
          </p:nvPr>
        </p:nvSpPr>
        <p:spPr>
          <a:xfrm>
            <a:off x="536575" y="76200"/>
            <a:ext cx="8150225" cy="1000125"/>
          </a:xfrm>
        </p:spPr>
        <p:txBody>
          <a:bodyPr/>
          <a:lstStyle/>
          <a:p>
            <a:r>
              <a:rPr lang="en-US" sz="4000" dirty="0"/>
              <a:t>Guidance Development</a:t>
            </a:r>
          </a:p>
        </p:txBody>
      </p:sp>
      <p:pic>
        <p:nvPicPr>
          <p:cNvPr id="9219" name="Picture 3"/>
          <p:cNvPicPr>
            <a:picLocks noChangeAspect="1" noChangeArrowheads="1"/>
          </p:cNvPicPr>
          <p:nvPr/>
        </p:nvPicPr>
        <p:blipFill>
          <a:blip r:embed="rId5" cstate="screen"/>
          <a:srcRect/>
          <a:stretch>
            <a:fillRect/>
          </a:stretch>
        </p:blipFill>
        <p:spPr bwMode="auto">
          <a:xfrm>
            <a:off x="152388" y="990600"/>
            <a:ext cx="1762875" cy="2286000"/>
          </a:xfrm>
          <a:prstGeom prst="rect">
            <a:avLst/>
          </a:prstGeom>
          <a:ln>
            <a:noFill/>
          </a:ln>
          <a:effectLst>
            <a:outerShdw blurRad="292100" dist="139700" dir="2700000" algn="tl" rotWithShape="0">
              <a:srgbClr val="333333">
                <a:alpha val="65000"/>
              </a:srgbClr>
            </a:outerShdw>
          </a:effectLst>
        </p:spPr>
      </p:pic>
      <p:pic>
        <p:nvPicPr>
          <p:cNvPr id="9220" name="Picture 4"/>
          <p:cNvPicPr>
            <a:picLocks noChangeAspect="1" noChangeArrowheads="1"/>
          </p:cNvPicPr>
          <p:nvPr/>
        </p:nvPicPr>
        <p:blipFill>
          <a:blip r:embed="rId6" cstate="screen"/>
          <a:srcRect/>
          <a:stretch>
            <a:fillRect/>
          </a:stretch>
        </p:blipFill>
        <p:spPr bwMode="auto">
          <a:xfrm>
            <a:off x="2417751" y="990600"/>
            <a:ext cx="1762125" cy="2286000"/>
          </a:xfrm>
          <a:prstGeom prst="rect">
            <a:avLst/>
          </a:prstGeom>
          <a:ln>
            <a:noFill/>
          </a:ln>
          <a:effectLst>
            <a:outerShdw blurRad="292100" dist="139700" dir="2700000" algn="tl" rotWithShape="0">
              <a:srgbClr val="333333">
                <a:alpha val="65000"/>
              </a:srgbClr>
            </a:outerShdw>
          </a:effectLst>
        </p:spPr>
      </p:pic>
      <p:sp>
        <p:nvSpPr>
          <p:cNvPr id="9222" name="AutoShape 6"/>
          <p:cNvSpPr>
            <a:spLocks noChangeArrowheads="1"/>
          </p:cNvSpPr>
          <p:nvPr/>
        </p:nvSpPr>
        <p:spPr bwMode="auto">
          <a:xfrm>
            <a:off x="1752600" y="1981200"/>
            <a:ext cx="1143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14973"/>
              </a:gs>
              <a:gs pos="100000">
                <a:schemeClr val="bg1"/>
              </a:gs>
            </a:gsLst>
            <a:lin ang="0" scaled="1"/>
          </a:gradFill>
          <a:ln w="9525">
            <a:solidFill>
              <a:schemeClr val="tx1"/>
            </a:solidFill>
            <a:miter lim="800000"/>
            <a:headEnd/>
            <a:tailEnd/>
          </a:ln>
          <a:effectLst/>
        </p:spPr>
        <p:txBody>
          <a:bodyPr wrap="none" anchor="ctr"/>
          <a:lstStyle/>
          <a:p>
            <a:endParaRPr lang="en-US"/>
          </a:p>
        </p:txBody>
      </p:sp>
      <p:sp>
        <p:nvSpPr>
          <p:cNvPr id="9223" name="AutoShape 7"/>
          <p:cNvSpPr>
            <a:spLocks noChangeArrowheads="1"/>
          </p:cNvSpPr>
          <p:nvPr/>
        </p:nvSpPr>
        <p:spPr bwMode="auto">
          <a:xfrm>
            <a:off x="3124200" y="5105400"/>
            <a:ext cx="1143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14973"/>
              </a:gs>
              <a:gs pos="100000">
                <a:schemeClr val="bg1"/>
              </a:gs>
            </a:gsLst>
            <a:lin ang="0" scaled="1"/>
          </a:gradFill>
          <a:ln w="9525" algn="ctr">
            <a:solidFill>
              <a:schemeClr val="tx1"/>
            </a:solidFill>
            <a:miter lim="800000"/>
            <a:headEnd/>
            <a:tailEnd/>
          </a:ln>
          <a:effectLst/>
        </p:spPr>
        <p:txBody>
          <a:bodyPr wrap="none" anchor="ctr"/>
          <a:lstStyle/>
          <a:p>
            <a:endParaRPr lang="en-US"/>
          </a:p>
        </p:txBody>
      </p:sp>
      <p:sp>
        <p:nvSpPr>
          <p:cNvPr id="9225" name="Text Box 9"/>
          <p:cNvSpPr txBox="1">
            <a:spLocks noChangeArrowheads="1"/>
          </p:cNvSpPr>
          <p:nvPr/>
        </p:nvSpPr>
        <p:spPr bwMode="auto">
          <a:xfrm>
            <a:off x="2209800" y="3048000"/>
            <a:ext cx="2194560" cy="1015663"/>
          </a:xfrm>
          <a:prstGeom prst="rect">
            <a:avLst/>
          </a:prstGeom>
          <a:solidFill>
            <a:srgbClr val="C0C0C0">
              <a:alpha val="81000"/>
            </a:srgbClr>
          </a:solidFill>
          <a:ln w="9525">
            <a:solidFill>
              <a:schemeClr val="bg2">
                <a:lumMod val="50000"/>
              </a:schemeClr>
            </a:solidFill>
            <a:miter lim="800000"/>
            <a:headEnd/>
            <a:tailEnd/>
          </a:ln>
          <a:effectLst/>
        </p:spPr>
        <p:txBody>
          <a:bodyPr wrap="square">
            <a:spAutoFit/>
          </a:bodyPr>
          <a:lstStyle/>
          <a:p>
            <a:r>
              <a:rPr lang="en-US" sz="1200" b="1" dirty="0" smtClean="0"/>
              <a:t>EC 1110-2-6065/70 (2007) </a:t>
            </a:r>
            <a:endParaRPr lang="en-US" sz="1200" dirty="0" smtClean="0"/>
          </a:p>
          <a:p>
            <a:r>
              <a:rPr lang="en-US" sz="1200" b="1" dirty="0" smtClean="0"/>
              <a:t>Comprehensive Evaluation Of Project Datums - interim guidance on evaluating project datums.</a:t>
            </a:r>
            <a:endParaRPr lang="en-US" sz="1200" b="1" dirty="0"/>
          </a:p>
        </p:txBody>
      </p:sp>
      <p:sp>
        <p:nvSpPr>
          <p:cNvPr id="9226" name="Text Box 10"/>
          <p:cNvSpPr txBox="1">
            <a:spLocks noChangeArrowheads="1"/>
          </p:cNvSpPr>
          <p:nvPr/>
        </p:nvSpPr>
        <p:spPr bwMode="auto">
          <a:xfrm>
            <a:off x="4572001" y="3048000"/>
            <a:ext cx="2194560" cy="1015663"/>
          </a:xfrm>
          <a:prstGeom prst="rect">
            <a:avLst/>
          </a:prstGeom>
          <a:solidFill>
            <a:srgbClr val="C0C0C0">
              <a:alpha val="81000"/>
            </a:srgbClr>
          </a:solidFill>
          <a:ln w="9525">
            <a:solidFill>
              <a:schemeClr val="bg2">
                <a:lumMod val="50000"/>
              </a:schemeClr>
            </a:solidFill>
            <a:miter lim="800000"/>
            <a:headEnd/>
            <a:tailEnd/>
          </a:ln>
          <a:effectLst/>
        </p:spPr>
        <p:txBody>
          <a:bodyPr wrap="square">
            <a:spAutoFit/>
          </a:bodyPr>
          <a:lstStyle/>
          <a:p>
            <a:r>
              <a:rPr lang="en-US" sz="1200" b="1" dirty="0" smtClean="0"/>
              <a:t>ER </a:t>
            </a:r>
            <a:r>
              <a:rPr lang="en-US" sz="1200" b="1" dirty="0"/>
              <a:t>1110-2-8160 </a:t>
            </a:r>
            <a:r>
              <a:rPr lang="en-US" sz="1200" b="1" dirty="0" smtClean="0"/>
              <a:t>(2009) “Policies For Referencing Project Elevation Grades</a:t>
            </a:r>
          </a:p>
          <a:p>
            <a:r>
              <a:rPr lang="en-US" sz="1200" b="1" dirty="0" smtClean="0"/>
              <a:t>To Nationwide Vertical Datums”</a:t>
            </a:r>
            <a:endParaRPr lang="en-US" sz="1200" b="1" dirty="0"/>
          </a:p>
        </p:txBody>
      </p:sp>
      <p:sp>
        <p:nvSpPr>
          <p:cNvPr id="9228" name="AutoShape 12"/>
          <p:cNvSpPr>
            <a:spLocks noChangeArrowheads="1"/>
          </p:cNvSpPr>
          <p:nvPr/>
        </p:nvSpPr>
        <p:spPr bwMode="auto">
          <a:xfrm>
            <a:off x="4038600" y="1981200"/>
            <a:ext cx="1143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pattFill prst="dotGrid">
            <a:fgClr>
              <a:srgbClr val="314973"/>
            </a:fgClr>
            <a:bgClr>
              <a:schemeClr val="bg1"/>
            </a:bgClr>
          </a:pattFill>
          <a:ln w="9525">
            <a:solidFill>
              <a:schemeClr val="tx1"/>
            </a:solidFill>
            <a:miter lim="800000"/>
            <a:headEnd/>
            <a:tailEnd/>
          </a:ln>
          <a:effectLst/>
        </p:spPr>
        <p:txBody>
          <a:bodyPr wrap="none" anchor="ctr"/>
          <a:lstStyle/>
          <a:p>
            <a:endParaRPr lang="en-US"/>
          </a:p>
        </p:txBody>
      </p:sp>
      <p:sp>
        <p:nvSpPr>
          <p:cNvPr id="9229" name="Text Box 13"/>
          <p:cNvSpPr txBox="1">
            <a:spLocks noChangeArrowheads="1"/>
          </p:cNvSpPr>
          <p:nvPr/>
        </p:nvSpPr>
        <p:spPr bwMode="auto">
          <a:xfrm>
            <a:off x="6858000" y="3048000"/>
            <a:ext cx="2194560" cy="1384995"/>
          </a:xfrm>
          <a:prstGeom prst="rect">
            <a:avLst/>
          </a:prstGeom>
          <a:solidFill>
            <a:srgbClr val="C0C0C0">
              <a:alpha val="81000"/>
            </a:srgbClr>
          </a:solidFill>
          <a:ln w="9525">
            <a:solidFill>
              <a:schemeClr val="bg2">
                <a:lumMod val="50000"/>
              </a:schemeClr>
            </a:solidFill>
            <a:miter lim="800000"/>
            <a:headEnd/>
            <a:tailEnd/>
          </a:ln>
          <a:effectLst/>
        </p:spPr>
        <p:txBody>
          <a:bodyPr wrap="square">
            <a:spAutoFit/>
          </a:bodyPr>
          <a:lstStyle/>
          <a:p>
            <a:r>
              <a:rPr lang="en-US" sz="1200" b="1" dirty="0" smtClean="0"/>
              <a:t>EM </a:t>
            </a:r>
            <a:r>
              <a:rPr lang="en-US" sz="1200" b="1" dirty="0"/>
              <a:t>1110-2-6056 </a:t>
            </a:r>
            <a:r>
              <a:rPr lang="en-US" sz="1200" b="1" dirty="0" smtClean="0"/>
              <a:t> (2010) “Standards And Procedures For Referencing Project Elevation Grades To Nationwide Vertical Datums”</a:t>
            </a:r>
            <a:endParaRPr lang="en-US" sz="1200" b="1" dirty="0"/>
          </a:p>
        </p:txBody>
      </p:sp>
      <p:sp>
        <p:nvSpPr>
          <p:cNvPr id="16" name="AutoShape 12"/>
          <p:cNvSpPr>
            <a:spLocks noChangeArrowheads="1"/>
          </p:cNvSpPr>
          <p:nvPr/>
        </p:nvSpPr>
        <p:spPr bwMode="auto">
          <a:xfrm>
            <a:off x="6248400" y="1981200"/>
            <a:ext cx="1143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pattFill prst="dotGrid">
            <a:fgClr>
              <a:srgbClr val="314973"/>
            </a:fgClr>
            <a:bgClr>
              <a:schemeClr val="bg1"/>
            </a:bgClr>
          </a:pattFill>
          <a:ln w="9525">
            <a:solidFill>
              <a:schemeClr val="tx1"/>
            </a:solidFill>
            <a:miter lim="800000"/>
            <a:headEnd/>
            <a:tailEnd/>
          </a:ln>
          <a:effectLst/>
        </p:spPr>
        <p:txBody>
          <a:bodyPr wrap="none" anchor="ctr"/>
          <a:lstStyle/>
          <a:p>
            <a:endParaRPr lang="en-US"/>
          </a:p>
        </p:txBody>
      </p:sp>
      <p:pic>
        <p:nvPicPr>
          <p:cNvPr id="17" name="Picture 9" descr="hydromap2"/>
          <p:cNvPicPr>
            <a:picLocks noChangeAspect="1" noChangeArrowheads="1"/>
          </p:cNvPicPr>
          <p:nvPr/>
        </p:nvPicPr>
        <p:blipFill>
          <a:blip r:embed="rId7" cstate="screen">
            <a:lum bright="54000" contrast="-66000"/>
          </a:blip>
          <a:srcRect l="2916" t="9813" r="3500" b="8746"/>
          <a:stretch>
            <a:fillRect/>
          </a:stretch>
        </p:blipFill>
        <p:spPr bwMode="auto">
          <a:xfrm>
            <a:off x="4343400" y="4119562"/>
            <a:ext cx="3968750" cy="2586038"/>
          </a:xfrm>
          <a:prstGeom prst="rect">
            <a:avLst/>
          </a:prstGeom>
          <a:noFill/>
          <a:ln w="19050">
            <a:noFill/>
            <a:miter lim="800000"/>
            <a:headEnd/>
            <a:tailEnd/>
          </a:ln>
        </p:spPr>
      </p:pic>
      <p:sp>
        <p:nvSpPr>
          <p:cNvPr id="18" name="Text Box 8"/>
          <p:cNvSpPr txBox="1">
            <a:spLocks noChangeArrowheads="1"/>
          </p:cNvSpPr>
          <p:nvPr/>
        </p:nvSpPr>
        <p:spPr bwMode="auto">
          <a:xfrm>
            <a:off x="4953000" y="4576762"/>
            <a:ext cx="2514600" cy="1190625"/>
          </a:xfrm>
          <a:prstGeom prst="rect">
            <a:avLst/>
          </a:prstGeom>
          <a:noFill/>
          <a:ln w="9525">
            <a:noFill/>
            <a:miter lim="800000"/>
            <a:headEnd/>
            <a:tailEnd/>
          </a:ln>
        </p:spPr>
        <p:txBody>
          <a:bodyPr>
            <a:spAutoFit/>
          </a:bodyPr>
          <a:lstStyle/>
          <a:p>
            <a:pPr algn="ctr"/>
            <a:r>
              <a:rPr lang="en-US" b="1"/>
              <a:t>Relate all to a Single Nationwide</a:t>
            </a:r>
          </a:p>
          <a:p>
            <a:pPr algn="ctr"/>
            <a:r>
              <a:rPr lang="en-US" b="1"/>
              <a:t>Reference System (i.e. NSRS)</a:t>
            </a:r>
          </a:p>
        </p:txBody>
      </p:sp>
      <p:sp>
        <p:nvSpPr>
          <p:cNvPr id="19" name="Text Box 9"/>
          <p:cNvSpPr txBox="1">
            <a:spLocks noChangeArrowheads="1"/>
          </p:cNvSpPr>
          <p:nvPr/>
        </p:nvSpPr>
        <p:spPr bwMode="auto">
          <a:xfrm>
            <a:off x="76200" y="3048000"/>
            <a:ext cx="2057400" cy="646331"/>
          </a:xfrm>
          <a:prstGeom prst="rect">
            <a:avLst/>
          </a:prstGeom>
          <a:solidFill>
            <a:srgbClr val="C0C0C0">
              <a:alpha val="81000"/>
            </a:srgbClr>
          </a:solidFill>
          <a:ln w="9525">
            <a:solidFill>
              <a:schemeClr val="bg2">
                <a:lumMod val="50000"/>
              </a:schemeClr>
            </a:solidFill>
            <a:miter lim="800000"/>
            <a:headEnd/>
            <a:tailEnd/>
          </a:ln>
          <a:effectLst/>
        </p:spPr>
        <p:txBody>
          <a:bodyPr wrap="square">
            <a:spAutoFit/>
          </a:bodyPr>
          <a:lstStyle/>
          <a:p>
            <a:r>
              <a:rPr lang="en-US" sz="1200" b="1" dirty="0" smtClean="0"/>
              <a:t>IPET </a:t>
            </a:r>
            <a:r>
              <a:rPr lang="en-US" sz="1200" b="1" dirty="0" err="1" smtClean="0"/>
              <a:t>Vol</a:t>
            </a:r>
            <a:r>
              <a:rPr lang="en-US" sz="1200" b="1" dirty="0" smtClean="0"/>
              <a:t> II (2007) Geodetic Vertical and Water Level Datums</a:t>
            </a:r>
            <a:endParaRPr lang="en-US" sz="1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8229600" cy="1143000"/>
          </a:xfrm>
        </p:spPr>
        <p:txBody>
          <a:bodyPr/>
          <a:lstStyle/>
          <a:p>
            <a:r>
              <a:rPr lang="en-US" sz="3600" b="1" dirty="0" smtClean="0"/>
              <a:t>“EARTH SURFACES”</a:t>
            </a:r>
          </a:p>
        </p:txBody>
      </p:sp>
      <p:sp>
        <p:nvSpPr>
          <p:cNvPr id="10243" name="Rectangle 3"/>
          <p:cNvSpPr>
            <a:spLocks noGrp="1" noChangeArrowheads="1"/>
          </p:cNvSpPr>
          <p:nvPr>
            <p:ph idx="1"/>
          </p:nvPr>
        </p:nvSpPr>
        <p:spPr>
          <a:xfrm>
            <a:off x="685800" y="3048000"/>
            <a:ext cx="7772400" cy="3200400"/>
          </a:xfrm>
        </p:spPr>
        <p:txBody>
          <a:bodyPr/>
          <a:lstStyle/>
          <a:p>
            <a:r>
              <a:rPr lang="en-US" sz="2400" dirty="0" smtClean="0"/>
              <a:t>Topographic – Actual land surface or the seafloor (bathymetric) </a:t>
            </a:r>
          </a:p>
          <a:p>
            <a:r>
              <a:rPr lang="en-US" sz="2400" dirty="0" err="1" smtClean="0"/>
              <a:t>Geoid</a:t>
            </a:r>
            <a:r>
              <a:rPr lang="en-US" sz="2400" dirty="0" smtClean="0"/>
              <a:t> – Less irregular surface with the same gravity potential – approximates Mean Sea Level </a:t>
            </a:r>
          </a:p>
          <a:p>
            <a:r>
              <a:rPr lang="en-US" sz="2400" dirty="0" smtClean="0"/>
              <a:t>Ellipsoid – Mathematical best fit to the </a:t>
            </a:r>
            <a:r>
              <a:rPr lang="en-US" sz="2400" dirty="0" err="1" smtClean="0"/>
              <a:t>geoid</a:t>
            </a:r>
            <a:r>
              <a:rPr lang="en-US" sz="2400" dirty="0" smtClean="0"/>
              <a:t> – may be either local or global</a:t>
            </a:r>
          </a:p>
          <a:p>
            <a:r>
              <a:rPr lang="en-US" sz="2400" dirty="0" smtClean="0"/>
              <a:t>Water – local surface influenced by gravity and other factors (used to determine design elevations)</a:t>
            </a:r>
          </a:p>
        </p:txBody>
      </p:sp>
      <p:sp>
        <p:nvSpPr>
          <p:cNvPr id="10244" name="Text Box 4"/>
          <p:cNvSpPr txBox="1">
            <a:spLocks noChangeArrowheads="1"/>
          </p:cNvSpPr>
          <p:nvPr/>
        </p:nvSpPr>
        <p:spPr bwMode="auto">
          <a:xfrm>
            <a:off x="1143000" y="1219200"/>
            <a:ext cx="6858000" cy="946150"/>
          </a:xfrm>
          <a:prstGeom prst="rect">
            <a:avLst/>
          </a:prstGeom>
          <a:noFill/>
          <a:ln w="9525">
            <a:noFill/>
            <a:miter lim="800000"/>
            <a:headEnd/>
            <a:tailEnd/>
          </a:ln>
        </p:spPr>
        <p:txBody>
          <a:bodyPr wrap="square">
            <a:spAutoFit/>
          </a:bodyPr>
          <a:lstStyle/>
          <a:p>
            <a:pPr>
              <a:spcBef>
                <a:spcPct val="50000"/>
              </a:spcBef>
            </a:pPr>
            <a:r>
              <a:rPr lang="en-US" sz="2800" dirty="0"/>
              <a:t>Before discussing </a:t>
            </a:r>
            <a:r>
              <a:rPr lang="en-US" sz="2800" dirty="0" err="1"/>
              <a:t>datums</a:t>
            </a:r>
            <a:r>
              <a:rPr lang="en-US" sz="2800" dirty="0"/>
              <a:t> we need to understand various “earth surfaces”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38" name="Picture 30"/>
          <p:cNvPicPr>
            <a:picLocks noChangeAspect="1" noChangeArrowheads="1"/>
          </p:cNvPicPr>
          <p:nvPr/>
        </p:nvPicPr>
        <p:blipFill>
          <a:blip r:embed="rId3"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7170" name="Slide Number Placeholder 3"/>
          <p:cNvSpPr>
            <a:spLocks noGrp="1"/>
          </p:cNvSpPr>
          <p:nvPr>
            <p:ph type="sldNum" sz="quarter" idx="10"/>
          </p:nvPr>
        </p:nvSpPr>
        <p:spPr>
          <a:noFill/>
        </p:spPr>
        <p:txBody>
          <a:bodyPr/>
          <a:lstStyle/>
          <a:p>
            <a:fld id="{D8ABD342-DB7F-4426-A470-19FB145D1D38}" type="slidenum">
              <a:rPr lang="en-US" smtClean="0"/>
              <a:pPr/>
              <a:t>50</a:t>
            </a:fld>
            <a:endParaRPr lang="en-US" smtClean="0"/>
          </a:p>
        </p:txBody>
      </p:sp>
      <p:pic>
        <p:nvPicPr>
          <p:cNvPr id="7171" name="Picture 4"/>
          <p:cNvPicPr>
            <a:picLocks noChangeAspect="1" noChangeArrowheads="1"/>
          </p:cNvPicPr>
          <p:nvPr/>
        </p:nvPicPr>
        <p:blipFill>
          <a:blip r:embed="rId4" cstate="print"/>
          <a:srcRect/>
          <a:stretch>
            <a:fillRect/>
          </a:stretch>
        </p:blipFill>
        <p:spPr bwMode="auto">
          <a:xfrm>
            <a:off x="0" y="2144713"/>
            <a:ext cx="9144000" cy="2574925"/>
          </a:xfrm>
          <a:prstGeom prst="rect">
            <a:avLst/>
          </a:prstGeom>
          <a:noFill/>
          <a:ln w="9525">
            <a:noFill/>
            <a:miter lim="800000"/>
            <a:headEnd/>
            <a:tailEnd/>
          </a:ln>
        </p:spPr>
      </p:pic>
      <p:pic>
        <p:nvPicPr>
          <p:cNvPr id="7172" name="Picture 3"/>
          <p:cNvPicPr>
            <a:picLocks noChangeAspect="1" noChangeArrowheads="1"/>
          </p:cNvPicPr>
          <p:nvPr/>
        </p:nvPicPr>
        <p:blipFill>
          <a:blip r:embed="rId5" cstate="print"/>
          <a:srcRect/>
          <a:stretch>
            <a:fillRect/>
          </a:stretch>
        </p:blipFill>
        <p:spPr bwMode="auto">
          <a:xfrm>
            <a:off x="0" y="5046663"/>
            <a:ext cx="9174163" cy="1863725"/>
          </a:xfrm>
          <a:prstGeom prst="rect">
            <a:avLst/>
          </a:prstGeom>
          <a:noFill/>
          <a:ln w="9525">
            <a:noFill/>
            <a:miter lim="800000"/>
            <a:headEnd/>
            <a:tailEnd/>
          </a:ln>
        </p:spPr>
      </p:pic>
      <p:pic>
        <p:nvPicPr>
          <p:cNvPr id="7173" name="Picture 2"/>
          <p:cNvPicPr>
            <a:picLocks noChangeAspect="1" noChangeArrowheads="1"/>
          </p:cNvPicPr>
          <p:nvPr/>
        </p:nvPicPr>
        <p:blipFill>
          <a:blip r:embed="rId4" cstate="print"/>
          <a:srcRect/>
          <a:stretch>
            <a:fillRect/>
          </a:stretch>
        </p:blipFill>
        <p:spPr bwMode="auto">
          <a:xfrm>
            <a:off x="0" y="0"/>
            <a:ext cx="9174163" cy="3160713"/>
          </a:xfrm>
          <a:prstGeom prst="rect">
            <a:avLst/>
          </a:prstGeom>
          <a:noFill/>
          <a:ln w="9525">
            <a:noFill/>
            <a:miter lim="800000"/>
            <a:headEnd/>
            <a:tailEnd/>
          </a:ln>
        </p:spPr>
      </p:pic>
      <p:grpSp>
        <p:nvGrpSpPr>
          <p:cNvPr id="2" name="Group 61"/>
          <p:cNvGrpSpPr>
            <a:grpSpLocks/>
          </p:cNvGrpSpPr>
          <p:nvPr/>
        </p:nvGrpSpPr>
        <p:grpSpPr bwMode="auto">
          <a:xfrm>
            <a:off x="0" y="1273175"/>
            <a:ext cx="9174163" cy="5180013"/>
            <a:chOff x="0" y="858"/>
            <a:chExt cx="5779" cy="3263"/>
          </a:xfrm>
        </p:grpSpPr>
        <p:pic>
          <p:nvPicPr>
            <p:cNvPr id="7221" name="Picture 62"/>
            <p:cNvPicPr>
              <a:picLocks noChangeAspect="1" noChangeArrowheads="1"/>
            </p:cNvPicPr>
            <p:nvPr/>
          </p:nvPicPr>
          <p:blipFill>
            <a:blip r:embed="rId6" cstate="print"/>
            <a:srcRect/>
            <a:stretch>
              <a:fillRect/>
            </a:stretch>
          </p:blipFill>
          <p:spPr bwMode="auto">
            <a:xfrm>
              <a:off x="0" y="858"/>
              <a:ext cx="5779" cy="3145"/>
            </a:xfrm>
            <a:prstGeom prst="rect">
              <a:avLst/>
            </a:prstGeom>
            <a:noFill/>
            <a:ln w="9525">
              <a:noFill/>
              <a:miter lim="800000"/>
              <a:headEnd/>
              <a:tailEnd/>
            </a:ln>
          </p:spPr>
        </p:pic>
        <p:sp>
          <p:nvSpPr>
            <p:cNvPr id="7222" name="Line 63"/>
            <p:cNvSpPr>
              <a:spLocks noChangeShapeType="1"/>
            </p:cNvSpPr>
            <p:nvPr/>
          </p:nvSpPr>
          <p:spPr bwMode="auto">
            <a:xfrm flipV="1">
              <a:off x="3377" y="2227"/>
              <a:ext cx="0" cy="1492"/>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23" name="Line 64"/>
            <p:cNvSpPr>
              <a:spLocks noChangeShapeType="1"/>
            </p:cNvSpPr>
            <p:nvPr/>
          </p:nvSpPr>
          <p:spPr bwMode="auto">
            <a:xfrm flipV="1">
              <a:off x="3883" y="2227"/>
              <a:ext cx="0" cy="1894"/>
            </a:xfrm>
            <a:prstGeom prst="line">
              <a:avLst/>
            </a:prstGeom>
            <a:noFill/>
            <a:ln w="38100">
              <a:solidFill>
                <a:schemeClr val="hlink"/>
              </a:solidFill>
              <a:round/>
              <a:headEnd/>
              <a:tailEnd type="stealth" w="lg" len="lg"/>
            </a:ln>
          </p:spPr>
          <p:txBody>
            <a:bodyPr anchor="ctr">
              <a:spAutoFit/>
            </a:bodyPr>
            <a:lstStyle/>
            <a:p>
              <a:endParaRPr lang="en-US"/>
            </a:p>
          </p:txBody>
        </p:sp>
        <p:sp>
          <p:nvSpPr>
            <p:cNvPr id="7224" name="Line 65"/>
            <p:cNvSpPr>
              <a:spLocks noChangeShapeType="1"/>
            </p:cNvSpPr>
            <p:nvPr/>
          </p:nvSpPr>
          <p:spPr bwMode="auto">
            <a:xfrm>
              <a:off x="1280" y="2227"/>
              <a:ext cx="3027" cy="0"/>
            </a:xfrm>
            <a:prstGeom prst="line">
              <a:avLst/>
            </a:prstGeom>
            <a:noFill/>
            <a:ln w="28575">
              <a:solidFill>
                <a:schemeClr val="tx1"/>
              </a:solidFill>
              <a:round/>
              <a:headEnd/>
              <a:tailEnd/>
            </a:ln>
          </p:spPr>
          <p:txBody>
            <a:bodyPr anchor="ctr">
              <a:spAutoFit/>
            </a:bodyPr>
            <a:lstStyle/>
            <a:p>
              <a:endParaRPr lang="en-US"/>
            </a:p>
          </p:txBody>
        </p:sp>
      </p:grpSp>
      <p:sp>
        <p:nvSpPr>
          <p:cNvPr id="1271813" name="Freeform 5"/>
          <p:cNvSpPr>
            <a:spLocks/>
          </p:cNvSpPr>
          <p:nvPr/>
        </p:nvSpPr>
        <p:spPr bwMode="auto">
          <a:xfrm>
            <a:off x="30163" y="311150"/>
            <a:ext cx="9144000" cy="935038"/>
          </a:xfrm>
          <a:custGeom>
            <a:avLst/>
            <a:gdLst>
              <a:gd name="T0" fmla="*/ 0 w 6158"/>
              <a:gd name="T1" fmla="*/ 935038 h 589"/>
              <a:gd name="T2" fmla="*/ 4197806 w 6158"/>
              <a:gd name="T3" fmla="*/ 58738 h 589"/>
              <a:gd name="T4" fmla="*/ 9144000 w 6158"/>
              <a:gd name="T5" fmla="*/ 584200 h 589"/>
              <a:gd name="T6" fmla="*/ 0 60000 65536"/>
              <a:gd name="T7" fmla="*/ 0 60000 65536"/>
              <a:gd name="T8" fmla="*/ 0 60000 65536"/>
              <a:gd name="T9" fmla="*/ 0 w 6158"/>
              <a:gd name="T10" fmla="*/ 0 h 589"/>
              <a:gd name="T11" fmla="*/ 6158 w 6158"/>
              <a:gd name="T12" fmla="*/ 589 h 589"/>
            </a:gdLst>
            <a:ahLst/>
            <a:cxnLst>
              <a:cxn ang="T6">
                <a:pos x="T0" y="T1"/>
              </a:cxn>
              <a:cxn ang="T7">
                <a:pos x="T2" y="T3"/>
              </a:cxn>
              <a:cxn ang="T8">
                <a:pos x="T4" y="T5"/>
              </a:cxn>
            </a:cxnLst>
            <a:rect l="T9" t="T10" r="T11" b="T12"/>
            <a:pathLst>
              <a:path w="6158" h="589">
                <a:moveTo>
                  <a:pt x="0" y="589"/>
                </a:moveTo>
                <a:cubicBezTo>
                  <a:pt x="900" y="331"/>
                  <a:pt x="1801" y="74"/>
                  <a:pt x="2827" y="37"/>
                </a:cubicBezTo>
                <a:cubicBezTo>
                  <a:pt x="3853" y="0"/>
                  <a:pt x="5005" y="184"/>
                  <a:pt x="6158" y="368"/>
                </a:cubicBezTo>
              </a:path>
            </a:pathLst>
          </a:custGeom>
          <a:noFill/>
          <a:ln w="38100" cap="flat" cmpd="sng">
            <a:solidFill>
              <a:srgbClr val="FF00FF"/>
            </a:solidFill>
            <a:prstDash val="solid"/>
            <a:round/>
            <a:headEnd/>
            <a:tailEnd/>
          </a:ln>
        </p:spPr>
        <p:txBody>
          <a:bodyPr anchor="ctr">
            <a:spAutoFit/>
          </a:bodyPr>
          <a:lstStyle/>
          <a:p>
            <a:endParaRPr lang="en-US"/>
          </a:p>
        </p:txBody>
      </p:sp>
      <p:sp>
        <p:nvSpPr>
          <p:cNvPr id="1271814" name="WordArt 6"/>
          <p:cNvSpPr>
            <a:spLocks noChangeArrowheads="1" noChangeShapeType="1" noTextEdit="1"/>
          </p:cNvSpPr>
          <p:nvPr/>
        </p:nvSpPr>
        <p:spPr bwMode="auto">
          <a:xfrm rot="-557586">
            <a:off x="1497013" y="260350"/>
            <a:ext cx="2497137" cy="571500"/>
          </a:xfrm>
          <a:prstGeom prst="rect">
            <a:avLst/>
          </a:prstGeom>
        </p:spPr>
        <p:txBody>
          <a:bodyPr wrap="none" fromWordArt="1">
            <a:prstTxWarp prst="textPlain">
              <a:avLst>
                <a:gd name="adj" fmla="val 50000"/>
              </a:avLst>
            </a:prstTxWarp>
          </a:bodyPr>
          <a:lstStyle/>
          <a:p>
            <a:pPr algn="ctr"/>
            <a:r>
              <a:rPr lang="en-US" sz="3600" kern="10">
                <a:ln w="19050">
                  <a:solidFill>
                    <a:srgbClr val="800080"/>
                  </a:solidFill>
                  <a:round/>
                  <a:headEnd/>
                  <a:tailEnd/>
                </a:ln>
                <a:solidFill>
                  <a:schemeClr val="bg1"/>
                </a:solidFill>
                <a:effectLst>
                  <a:outerShdw dist="35921" dir="2700000" algn="ctr" rotWithShape="0">
                    <a:srgbClr val="990000"/>
                  </a:outerShdw>
                </a:effectLst>
                <a:latin typeface="Impact"/>
              </a:rPr>
              <a:t>GRS80 (NAD83/GPS)</a:t>
            </a:r>
          </a:p>
        </p:txBody>
      </p:sp>
      <p:pic>
        <p:nvPicPr>
          <p:cNvPr id="7177" name="Picture 13"/>
          <p:cNvPicPr>
            <a:picLocks noChangeAspect="1" noChangeArrowheads="1"/>
          </p:cNvPicPr>
          <p:nvPr/>
        </p:nvPicPr>
        <p:blipFill>
          <a:blip r:embed="rId7" cstate="print"/>
          <a:srcRect/>
          <a:stretch>
            <a:fillRect/>
          </a:stretch>
        </p:blipFill>
        <p:spPr bwMode="auto">
          <a:xfrm>
            <a:off x="5938838" y="6415088"/>
            <a:ext cx="584200" cy="442912"/>
          </a:xfrm>
          <a:prstGeom prst="rect">
            <a:avLst/>
          </a:prstGeom>
          <a:noFill/>
          <a:ln w="9525">
            <a:noFill/>
            <a:miter lim="800000"/>
            <a:headEnd/>
            <a:tailEnd/>
          </a:ln>
        </p:spPr>
      </p:pic>
      <p:pic>
        <p:nvPicPr>
          <p:cNvPr id="7178" name="Picture 14"/>
          <p:cNvPicPr>
            <a:picLocks noChangeAspect="1" noChangeArrowheads="1"/>
          </p:cNvPicPr>
          <p:nvPr/>
        </p:nvPicPr>
        <p:blipFill>
          <a:blip r:embed="rId7" cstate="print"/>
          <a:srcRect/>
          <a:stretch>
            <a:fillRect/>
          </a:stretch>
        </p:blipFill>
        <p:spPr bwMode="auto">
          <a:xfrm>
            <a:off x="5202238" y="5784850"/>
            <a:ext cx="368300" cy="1073150"/>
          </a:xfrm>
          <a:prstGeom prst="rect">
            <a:avLst/>
          </a:prstGeom>
          <a:noFill/>
          <a:ln w="9525">
            <a:noFill/>
            <a:miter lim="800000"/>
            <a:headEnd/>
            <a:tailEnd/>
          </a:ln>
        </p:spPr>
      </p:pic>
      <p:sp>
        <p:nvSpPr>
          <p:cNvPr id="1271823" name="WordArt 15"/>
          <p:cNvSpPr>
            <a:spLocks noChangeArrowheads="1" noChangeShapeType="1" noTextEdit="1"/>
          </p:cNvSpPr>
          <p:nvPr/>
        </p:nvSpPr>
        <p:spPr bwMode="auto">
          <a:xfrm>
            <a:off x="4943475" y="4013200"/>
            <a:ext cx="795338" cy="38735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13.51'</a:t>
            </a:r>
          </a:p>
        </p:txBody>
      </p:sp>
      <p:sp>
        <p:nvSpPr>
          <p:cNvPr id="1271824" name="WordArt 16"/>
          <p:cNvSpPr>
            <a:spLocks noChangeArrowheads="1" noChangeShapeType="1" noTextEdit="1"/>
          </p:cNvSpPr>
          <p:nvPr/>
        </p:nvSpPr>
        <p:spPr bwMode="auto">
          <a:xfrm>
            <a:off x="5795963" y="3740150"/>
            <a:ext cx="758825" cy="39846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14.00'</a:t>
            </a:r>
          </a:p>
        </p:txBody>
      </p:sp>
      <p:sp>
        <p:nvSpPr>
          <p:cNvPr id="7181" name="WordArt 17"/>
          <p:cNvSpPr>
            <a:spLocks noChangeArrowheads="1" noChangeShapeType="1" noTextEdit="1"/>
          </p:cNvSpPr>
          <p:nvPr/>
        </p:nvSpPr>
        <p:spPr bwMode="auto">
          <a:xfrm>
            <a:off x="369888" y="5494338"/>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NAVD88</a:t>
            </a:r>
          </a:p>
        </p:txBody>
      </p:sp>
      <p:sp>
        <p:nvSpPr>
          <p:cNvPr id="7182" name="WordArt 18"/>
          <p:cNvSpPr>
            <a:spLocks noChangeArrowheads="1" noChangeShapeType="1" noTextEdit="1"/>
          </p:cNvSpPr>
          <p:nvPr/>
        </p:nvSpPr>
        <p:spPr bwMode="auto">
          <a:xfrm>
            <a:off x="366713" y="6157913"/>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8000"/>
                  </a:solidFill>
                  <a:round/>
                  <a:headEnd/>
                  <a:tailEnd/>
                </a:ln>
                <a:solidFill>
                  <a:schemeClr val="bg1"/>
                </a:solidFill>
                <a:effectLst>
                  <a:outerShdw dist="35921" dir="2700000" algn="ctr" rotWithShape="0">
                    <a:srgbClr val="990000"/>
                  </a:outerShdw>
                </a:effectLst>
                <a:latin typeface="Impact"/>
              </a:rPr>
              <a:t>NGVD29</a:t>
            </a:r>
          </a:p>
        </p:txBody>
      </p:sp>
      <p:grpSp>
        <p:nvGrpSpPr>
          <p:cNvPr id="3" name="Group 19"/>
          <p:cNvGrpSpPr>
            <a:grpSpLocks/>
          </p:cNvGrpSpPr>
          <p:nvPr/>
        </p:nvGrpSpPr>
        <p:grpSpPr bwMode="auto">
          <a:xfrm>
            <a:off x="366713" y="4719638"/>
            <a:ext cx="8345487" cy="571500"/>
            <a:chOff x="231" y="2973"/>
            <a:chExt cx="5257" cy="360"/>
          </a:xfrm>
        </p:grpSpPr>
        <p:sp>
          <p:nvSpPr>
            <p:cNvPr id="7219" name="WordArt 20"/>
            <p:cNvSpPr>
              <a:spLocks noChangeArrowheads="1" noChangeShapeType="1" noTextEdit="1"/>
            </p:cNvSpPr>
            <p:nvPr/>
          </p:nvSpPr>
          <p:spPr bwMode="auto">
            <a:xfrm>
              <a:off x="231" y="2973"/>
              <a:ext cx="627" cy="36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LMSL</a:t>
              </a:r>
            </a:p>
          </p:txBody>
        </p:sp>
        <p:sp>
          <p:nvSpPr>
            <p:cNvPr id="7220" name="Line 21"/>
            <p:cNvSpPr>
              <a:spLocks noChangeShapeType="1"/>
            </p:cNvSpPr>
            <p:nvPr/>
          </p:nvSpPr>
          <p:spPr bwMode="auto">
            <a:xfrm>
              <a:off x="858" y="3179"/>
              <a:ext cx="4630" cy="0"/>
            </a:xfrm>
            <a:prstGeom prst="line">
              <a:avLst/>
            </a:prstGeom>
            <a:noFill/>
            <a:ln w="38100">
              <a:solidFill>
                <a:srgbClr val="FF0000"/>
              </a:solidFill>
              <a:round/>
              <a:headEnd/>
              <a:tailEnd/>
            </a:ln>
          </p:spPr>
          <p:txBody>
            <a:bodyPr anchor="ctr">
              <a:spAutoFit/>
            </a:bodyPr>
            <a:lstStyle/>
            <a:p>
              <a:endParaRPr lang="en-US"/>
            </a:p>
          </p:txBody>
        </p:sp>
      </p:grpSp>
      <p:sp>
        <p:nvSpPr>
          <p:cNvPr id="7184" name="Line 22"/>
          <p:cNvSpPr>
            <a:spLocks noChangeShapeType="1"/>
          </p:cNvSpPr>
          <p:nvPr/>
        </p:nvSpPr>
        <p:spPr bwMode="auto">
          <a:xfrm>
            <a:off x="2032000" y="6459538"/>
            <a:ext cx="6711950" cy="0"/>
          </a:xfrm>
          <a:prstGeom prst="line">
            <a:avLst/>
          </a:prstGeom>
          <a:noFill/>
          <a:ln w="38100">
            <a:solidFill>
              <a:srgbClr val="FF0000"/>
            </a:solidFill>
            <a:round/>
            <a:headEnd/>
            <a:tailEnd/>
          </a:ln>
        </p:spPr>
        <p:txBody>
          <a:bodyPr anchor="ctr">
            <a:spAutoFit/>
          </a:bodyPr>
          <a:lstStyle/>
          <a:p>
            <a:endParaRPr lang="en-US"/>
          </a:p>
        </p:txBody>
      </p:sp>
      <p:sp>
        <p:nvSpPr>
          <p:cNvPr id="7185" name="Line 23"/>
          <p:cNvSpPr>
            <a:spLocks noChangeShapeType="1"/>
          </p:cNvSpPr>
          <p:nvPr/>
        </p:nvSpPr>
        <p:spPr bwMode="auto">
          <a:xfrm>
            <a:off x="2003425" y="5821363"/>
            <a:ext cx="6711950" cy="0"/>
          </a:xfrm>
          <a:prstGeom prst="line">
            <a:avLst/>
          </a:prstGeom>
          <a:noFill/>
          <a:ln w="38100">
            <a:solidFill>
              <a:srgbClr val="FF0000"/>
            </a:solidFill>
            <a:round/>
            <a:headEnd/>
            <a:tailEnd/>
          </a:ln>
        </p:spPr>
        <p:txBody>
          <a:bodyPr anchor="ctr">
            <a:spAutoFit/>
          </a:bodyPr>
          <a:lstStyle/>
          <a:p>
            <a:endParaRPr lang="en-US"/>
          </a:p>
        </p:txBody>
      </p:sp>
      <p:sp>
        <p:nvSpPr>
          <p:cNvPr id="1271833" name="WordArt 25"/>
          <p:cNvSpPr>
            <a:spLocks noChangeArrowheads="1" noChangeShapeType="1" noTextEdit="1"/>
          </p:cNvSpPr>
          <p:nvPr/>
        </p:nvSpPr>
        <p:spPr bwMode="auto">
          <a:xfrm>
            <a:off x="5181600" y="3160713"/>
            <a:ext cx="1485900" cy="365125"/>
          </a:xfrm>
          <a:prstGeom prst="rect">
            <a:avLst/>
          </a:prstGeom>
        </p:spPr>
        <p:txBody>
          <a:bodyPr wrap="none" fromWordArt="1">
            <a:prstTxWarp prst="textPlain">
              <a:avLst>
                <a:gd name="adj" fmla="val 50000"/>
              </a:avLst>
            </a:prstTxWarp>
          </a:bodyPr>
          <a:lstStyle/>
          <a:p>
            <a:pPr algn="ctr"/>
            <a:r>
              <a:rPr lang="en-US" sz="2400" kern="10">
                <a:ln w="19050">
                  <a:solidFill>
                    <a:srgbClr val="0000FF"/>
                  </a:solidFill>
                  <a:round/>
                  <a:headEnd/>
                  <a:tailEnd/>
                </a:ln>
                <a:solidFill>
                  <a:schemeClr val="bg1"/>
                </a:solidFill>
                <a:effectLst>
                  <a:outerShdw dist="35921" dir="2700000" algn="ctr" rotWithShape="0">
                    <a:srgbClr val="990000"/>
                  </a:outerShdw>
                </a:effectLst>
                <a:latin typeface="Impact"/>
              </a:rPr>
              <a:t>Subsidence</a:t>
            </a:r>
          </a:p>
        </p:txBody>
      </p:sp>
      <p:sp>
        <p:nvSpPr>
          <p:cNvPr id="1271834" name="WordArt 26"/>
          <p:cNvSpPr>
            <a:spLocks noChangeArrowheads="1" noChangeShapeType="1" noTextEdit="1"/>
          </p:cNvSpPr>
          <p:nvPr/>
        </p:nvSpPr>
        <p:spPr bwMode="auto">
          <a:xfrm>
            <a:off x="2319338" y="4681538"/>
            <a:ext cx="1485900" cy="365125"/>
          </a:xfrm>
          <a:prstGeom prst="rect">
            <a:avLst/>
          </a:prstGeom>
        </p:spPr>
        <p:txBody>
          <a:bodyPr wrap="none" fromWordArt="1">
            <a:prstTxWarp prst="textPlain">
              <a:avLst>
                <a:gd name="adj" fmla="val 50000"/>
              </a:avLst>
            </a:prstTxWarp>
          </a:bodyPr>
          <a:lstStyle/>
          <a:p>
            <a:pPr algn="ctr"/>
            <a:r>
              <a:rPr lang="en-US" sz="2400" kern="10">
                <a:ln w="19050">
                  <a:solidFill>
                    <a:srgbClr val="0000FF"/>
                  </a:solidFill>
                  <a:round/>
                  <a:headEnd/>
                  <a:tailEnd/>
                </a:ln>
                <a:solidFill>
                  <a:schemeClr val="bg1"/>
                </a:solidFill>
                <a:effectLst>
                  <a:outerShdw dist="35921" dir="2700000" algn="ctr" rotWithShape="0">
                    <a:srgbClr val="990000"/>
                  </a:outerShdw>
                </a:effectLst>
                <a:latin typeface="Impact"/>
              </a:rPr>
              <a:t>Sea Level Rise</a:t>
            </a:r>
          </a:p>
        </p:txBody>
      </p:sp>
      <p:sp>
        <p:nvSpPr>
          <p:cNvPr id="1271835" name="Text Box 27"/>
          <p:cNvSpPr txBox="1">
            <a:spLocks noChangeArrowheads="1"/>
          </p:cNvSpPr>
          <p:nvPr/>
        </p:nvSpPr>
        <p:spPr bwMode="auto">
          <a:xfrm>
            <a:off x="731838" y="1881188"/>
            <a:ext cx="3746500" cy="1190625"/>
          </a:xfrm>
          <a:prstGeom prst="rect">
            <a:avLst/>
          </a:prstGeom>
          <a:noFill/>
          <a:ln w="9525">
            <a:noFill/>
            <a:miter lim="800000"/>
            <a:headEnd/>
            <a:tailEnd/>
          </a:ln>
        </p:spPr>
        <p:txBody>
          <a:bodyPr>
            <a:spAutoFit/>
          </a:bodyPr>
          <a:lstStyle/>
          <a:p>
            <a:pPr algn="ctr" eaLnBrk="0" hangingPunct="0">
              <a:spcBef>
                <a:spcPct val="50000"/>
              </a:spcBef>
            </a:pPr>
            <a:r>
              <a:rPr lang="en-US" b="1" i="1"/>
              <a:t>The floodwall sinks due to subsidence as the sea level rises resulting in               reduced level of protection</a:t>
            </a:r>
          </a:p>
        </p:txBody>
      </p:sp>
      <p:sp>
        <p:nvSpPr>
          <p:cNvPr id="1271836" name="WordArt 28"/>
          <p:cNvSpPr>
            <a:spLocks noChangeArrowheads="1" noChangeShapeType="1" noTextEdit="1"/>
          </p:cNvSpPr>
          <p:nvPr/>
        </p:nvSpPr>
        <p:spPr bwMode="auto">
          <a:xfrm>
            <a:off x="4025900" y="1365250"/>
            <a:ext cx="977900" cy="412750"/>
          </a:xfrm>
          <a:prstGeom prst="rect">
            <a:avLst/>
          </a:prstGeom>
        </p:spPr>
        <p:txBody>
          <a:bodyPr wrap="none" fromWordArt="1">
            <a:prstTxWarp prst="textPlain">
              <a:avLst>
                <a:gd name="adj" fmla="val 50000"/>
              </a:avLst>
            </a:prstTxWarp>
          </a:bodyPr>
          <a:lstStyle/>
          <a:p>
            <a:pPr algn="ctr"/>
            <a:r>
              <a:rPr lang="en-US" sz="3600" kern="10">
                <a:ln w="19050">
                  <a:solidFill>
                    <a:srgbClr val="FF00FF"/>
                  </a:solidFill>
                  <a:round/>
                  <a:headEnd/>
                  <a:tailEnd/>
                </a:ln>
                <a:solidFill>
                  <a:srgbClr val="0066CC"/>
                </a:solidFill>
                <a:effectLst>
                  <a:outerShdw dist="35921" dir="2700000" algn="ctr" rotWithShape="0">
                    <a:srgbClr val="990000"/>
                  </a:outerShdw>
                </a:effectLst>
                <a:latin typeface="Impact"/>
              </a:rPr>
              <a:t>-59.56'</a:t>
            </a:r>
          </a:p>
        </p:txBody>
      </p:sp>
      <p:sp>
        <p:nvSpPr>
          <p:cNvPr id="1271839" name="WordArt 31"/>
          <p:cNvSpPr>
            <a:spLocks noChangeAspect="1" noChangeArrowheads="1" noChangeShapeType="1" noTextEdit="1"/>
          </p:cNvSpPr>
          <p:nvPr/>
        </p:nvSpPr>
        <p:spPr bwMode="auto">
          <a:xfrm>
            <a:off x="6846888" y="1044575"/>
            <a:ext cx="1160462" cy="911225"/>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1970</a:t>
            </a:r>
          </a:p>
        </p:txBody>
      </p:sp>
      <p:sp>
        <p:nvSpPr>
          <p:cNvPr id="1271840" name="WordArt 32"/>
          <p:cNvSpPr>
            <a:spLocks noChangeAspect="1" noChangeArrowheads="1" noChangeShapeType="1" noTextEdit="1"/>
          </p:cNvSpPr>
          <p:nvPr/>
        </p:nvSpPr>
        <p:spPr bwMode="auto">
          <a:xfrm>
            <a:off x="6824663" y="1050925"/>
            <a:ext cx="1454150" cy="912813"/>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1990</a:t>
            </a:r>
          </a:p>
        </p:txBody>
      </p:sp>
      <p:sp>
        <p:nvSpPr>
          <p:cNvPr id="1271841" name="WordArt 33"/>
          <p:cNvSpPr>
            <a:spLocks noChangeAspect="1" noChangeArrowheads="1" noChangeShapeType="1" noTextEdit="1"/>
          </p:cNvSpPr>
          <p:nvPr/>
        </p:nvSpPr>
        <p:spPr bwMode="auto">
          <a:xfrm>
            <a:off x="6899275" y="1047750"/>
            <a:ext cx="1325563" cy="915988"/>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1980</a:t>
            </a:r>
          </a:p>
        </p:txBody>
      </p:sp>
      <p:sp>
        <p:nvSpPr>
          <p:cNvPr id="1271842" name="WordArt 34"/>
          <p:cNvSpPr>
            <a:spLocks noChangeAspect="1" noChangeArrowheads="1" noChangeShapeType="1" noTextEdit="1"/>
          </p:cNvSpPr>
          <p:nvPr/>
        </p:nvSpPr>
        <p:spPr bwMode="auto">
          <a:xfrm>
            <a:off x="6818313" y="1046163"/>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2000</a:t>
            </a:r>
          </a:p>
        </p:txBody>
      </p:sp>
      <p:sp>
        <p:nvSpPr>
          <p:cNvPr id="1271843" name="WordArt 35"/>
          <p:cNvSpPr>
            <a:spLocks noChangeAspect="1" noChangeArrowheads="1" noChangeShapeType="1" noTextEdit="1"/>
          </p:cNvSpPr>
          <p:nvPr/>
        </p:nvSpPr>
        <p:spPr bwMode="auto">
          <a:xfrm>
            <a:off x="6819900" y="1068388"/>
            <a:ext cx="1341438" cy="9144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2010</a:t>
            </a:r>
          </a:p>
        </p:txBody>
      </p:sp>
      <p:sp>
        <p:nvSpPr>
          <p:cNvPr id="1271844" name="WordArt 36"/>
          <p:cNvSpPr>
            <a:spLocks noChangeAspect="1" noChangeArrowheads="1" noChangeShapeType="1" noTextEdit="1"/>
          </p:cNvSpPr>
          <p:nvPr/>
        </p:nvSpPr>
        <p:spPr bwMode="auto">
          <a:xfrm>
            <a:off x="6838950" y="1046163"/>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2020</a:t>
            </a:r>
          </a:p>
        </p:txBody>
      </p:sp>
      <p:grpSp>
        <p:nvGrpSpPr>
          <p:cNvPr id="4" name="Group 37"/>
          <p:cNvGrpSpPr>
            <a:grpSpLocks/>
          </p:cNvGrpSpPr>
          <p:nvPr/>
        </p:nvGrpSpPr>
        <p:grpSpPr bwMode="auto">
          <a:xfrm>
            <a:off x="5518150" y="2378075"/>
            <a:ext cx="736600" cy="623888"/>
            <a:chOff x="3476" y="1528"/>
            <a:chExt cx="464" cy="393"/>
          </a:xfrm>
        </p:grpSpPr>
        <p:sp>
          <p:nvSpPr>
            <p:cNvPr id="7216" name="Line 38"/>
            <p:cNvSpPr>
              <a:spLocks noChangeShapeType="1"/>
            </p:cNvSpPr>
            <p:nvPr/>
          </p:nvSpPr>
          <p:spPr bwMode="auto">
            <a:xfrm flipH="1">
              <a:off x="3476" y="1528"/>
              <a:ext cx="0" cy="391"/>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17" name="Line 39"/>
            <p:cNvSpPr>
              <a:spLocks noChangeShapeType="1"/>
            </p:cNvSpPr>
            <p:nvPr/>
          </p:nvSpPr>
          <p:spPr bwMode="auto">
            <a:xfrm flipH="1">
              <a:off x="3705" y="1529"/>
              <a:ext cx="0" cy="391"/>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18" name="Line 40"/>
            <p:cNvSpPr>
              <a:spLocks noChangeShapeType="1"/>
            </p:cNvSpPr>
            <p:nvPr/>
          </p:nvSpPr>
          <p:spPr bwMode="auto">
            <a:xfrm flipH="1">
              <a:off x="3940" y="1530"/>
              <a:ext cx="0" cy="391"/>
            </a:xfrm>
            <a:prstGeom prst="line">
              <a:avLst/>
            </a:prstGeom>
            <a:noFill/>
            <a:ln w="38100">
              <a:solidFill>
                <a:schemeClr val="accent2"/>
              </a:solidFill>
              <a:round/>
              <a:headEnd/>
              <a:tailEnd type="stealth" w="lg" len="lg"/>
            </a:ln>
          </p:spPr>
          <p:txBody>
            <a:bodyPr anchor="ctr">
              <a:spAutoFit/>
            </a:bodyPr>
            <a:lstStyle/>
            <a:p>
              <a:endParaRPr lang="en-US"/>
            </a:p>
          </p:txBody>
        </p:sp>
      </p:grpSp>
      <p:grpSp>
        <p:nvGrpSpPr>
          <p:cNvPr id="5" name="Group 41"/>
          <p:cNvGrpSpPr>
            <a:grpSpLocks/>
          </p:cNvGrpSpPr>
          <p:nvPr/>
        </p:nvGrpSpPr>
        <p:grpSpPr bwMode="auto">
          <a:xfrm rot="10800000">
            <a:off x="2733675" y="5173663"/>
            <a:ext cx="736600" cy="623887"/>
            <a:chOff x="3476" y="1528"/>
            <a:chExt cx="464" cy="393"/>
          </a:xfrm>
        </p:grpSpPr>
        <p:sp>
          <p:nvSpPr>
            <p:cNvPr id="7213" name="Line 42"/>
            <p:cNvSpPr>
              <a:spLocks noChangeShapeType="1"/>
            </p:cNvSpPr>
            <p:nvPr/>
          </p:nvSpPr>
          <p:spPr bwMode="auto">
            <a:xfrm flipH="1">
              <a:off x="3476" y="1528"/>
              <a:ext cx="0" cy="391"/>
            </a:xfrm>
            <a:prstGeom prst="line">
              <a:avLst/>
            </a:prstGeom>
            <a:noFill/>
            <a:ln w="38100">
              <a:solidFill>
                <a:srgbClr val="FF5050"/>
              </a:solidFill>
              <a:round/>
              <a:headEnd/>
              <a:tailEnd type="stealth" w="lg" len="lg"/>
            </a:ln>
          </p:spPr>
          <p:txBody>
            <a:bodyPr anchor="ctr">
              <a:spAutoFit/>
            </a:bodyPr>
            <a:lstStyle/>
            <a:p>
              <a:endParaRPr lang="en-US"/>
            </a:p>
          </p:txBody>
        </p:sp>
        <p:sp>
          <p:nvSpPr>
            <p:cNvPr id="7214" name="Line 43"/>
            <p:cNvSpPr>
              <a:spLocks noChangeShapeType="1"/>
            </p:cNvSpPr>
            <p:nvPr/>
          </p:nvSpPr>
          <p:spPr bwMode="auto">
            <a:xfrm flipH="1">
              <a:off x="3705" y="1529"/>
              <a:ext cx="0" cy="391"/>
            </a:xfrm>
            <a:prstGeom prst="line">
              <a:avLst/>
            </a:prstGeom>
            <a:noFill/>
            <a:ln w="38100">
              <a:solidFill>
                <a:srgbClr val="FF5050"/>
              </a:solidFill>
              <a:round/>
              <a:headEnd/>
              <a:tailEnd type="stealth" w="lg" len="lg"/>
            </a:ln>
          </p:spPr>
          <p:txBody>
            <a:bodyPr anchor="ctr">
              <a:spAutoFit/>
            </a:bodyPr>
            <a:lstStyle/>
            <a:p>
              <a:endParaRPr lang="en-US"/>
            </a:p>
          </p:txBody>
        </p:sp>
        <p:sp>
          <p:nvSpPr>
            <p:cNvPr id="7215" name="Line 44"/>
            <p:cNvSpPr>
              <a:spLocks noChangeShapeType="1"/>
            </p:cNvSpPr>
            <p:nvPr/>
          </p:nvSpPr>
          <p:spPr bwMode="auto">
            <a:xfrm flipH="1">
              <a:off x="3940" y="1530"/>
              <a:ext cx="0" cy="391"/>
            </a:xfrm>
            <a:prstGeom prst="line">
              <a:avLst/>
            </a:prstGeom>
            <a:noFill/>
            <a:ln w="38100">
              <a:solidFill>
                <a:srgbClr val="FF5050"/>
              </a:solidFill>
              <a:round/>
              <a:headEnd/>
              <a:tailEnd type="stealth" w="lg" len="lg"/>
            </a:ln>
          </p:spPr>
          <p:txBody>
            <a:bodyPr anchor="ctr">
              <a:spAutoFit/>
            </a:bodyPr>
            <a:lstStyle/>
            <a:p>
              <a:endParaRPr lang="en-US"/>
            </a:p>
          </p:txBody>
        </p:sp>
      </p:grpSp>
      <p:sp>
        <p:nvSpPr>
          <p:cNvPr id="1271853" name="WordArt 45"/>
          <p:cNvSpPr>
            <a:spLocks noChangeAspect="1" noChangeArrowheads="1" noChangeShapeType="1" noTextEdit="1"/>
          </p:cNvSpPr>
          <p:nvPr/>
        </p:nvSpPr>
        <p:spPr bwMode="auto">
          <a:xfrm>
            <a:off x="6859588" y="1055688"/>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2030</a:t>
            </a:r>
          </a:p>
        </p:txBody>
      </p:sp>
      <p:sp>
        <p:nvSpPr>
          <p:cNvPr id="1271854" name="WordArt 46"/>
          <p:cNvSpPr>
            <a:spLocks noChangeArrowheads="1" noChangeShapeType="1" noTextEdit="1"/>
          </p:cNvSpPr>
          <p:nvPr/>
        </p:nvSpPr>
        <p:spPr bwMode="auto">
          <a:xfrm>
            <a:off x="3779838" y="391318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13.01'</a:t>
            </a:r>
          </a:p>
        </p:txBody>
      </p:sp>
      <p:sp>
        <p:nvSpPr>
          <p:cNvPr id="1271855" name="WordArt 47"/>
          <p:cNvSpPr>
            <a:spLocks noChangeArrowheads="1" noChangeShapeType="1" noTextEdit="1"/>
          </p:cNvSpPr>
          <p:nvPr/>
        </p:nvSpPr>
        <p:spPr bwMode="auto">
          <a:xfrm>
            <a:off x="3792538" y="3929063"/>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12.76'</a:t>
            </a:r>
          </a:p>
        </p:txBody>
      </p:sp>
      <p:sp>
        <p:nvSpPr>
          <p:cNvPr id="1271856" name="WordArt 48"/>
          <p:cNvSpPr>
            <a:spLocks noChangeArrowheads="1" noChangeShapeType="1" noTextEdit="1"/>
          </p:cNvSpPr>
          <p:nvPr/>
        </p:nvSpPr>
        <p:spPr bwMode="auto">
          <a:xfrm>
            <a:off x="3792538" y="394493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12.49'</a:t>
            </a:r>
          </a:p>
        </p:txBody>
      </p:sp>
      <p:sp>
        <p:nvSpPr>
          <p:cNvPr id="1271857" name="WordArt 49"/>
          <p:cNvSpPr>
            <a:spLocks noChangeArrowheads="1" noChangeShapeType="1" noTextEdit="1"/>
          </p:cNvSpPr>
          <p:nvPr/>
        </p:nvSpPr>
        <p:spPr bwMode="auto">
          <a:xfrm>
            <a:off x="3794125" y="3959225"/>
            <a:ext cx="774700" cy="357188"/>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12.22'</a:t>
            </a:r>
          </a:p>
        </p:txBody>
      </p:sp>
      <p:sp>
        <p:nvSpPr>
          <p:cNvPr id="1271858" name="WordArt 50"/>
          <p:cNvSpPr>
            <a:spLocks noChangeArrowheads="1" noChangeShapeType="1" noTextEdit="1"/>
          </p:cNvSpPr>
          <p:nvPr/>
        </p:nvSpPr>
        <p:spPr bwMode="auto">
          <a:xfrm>
            <a:off x="3783013" y="3973513"/>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12.01'</a:t>
            </a:r>
          </a:p>
        </p:txBody>
      </p:sp>
      <p:sp>
        <p:nvSpPr>
          <p:cNvPr id="1271859" name="WordArt 51"/>
          <p:cNvSpPr>
            <a:spLocks noChangeArrowheads="1" noChangeShapeType="1" noTextEdit="1"/>
          </p:cNvSpPr>
          <p:nvPr/>
        </p:nvSpPr>
        <p:spPr bwMode="auto">
          <a:xfrm>
            <a:off x="3803650" y="4013200"/>
            <a:ext cx="774700" cy="357188"/>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11.75'</a:t>
            </a:r>
          </a:p>
        </p:txBody>
      </p:sp>
      <p:sp>
        <p:nvSpPr>
          <p:cNvPr id="1271860" name="WordArt 52"/>
          <p:cNvSpPr>
            <a:spLocks noChangeArrowheads="1" noChangeShapeType="1" noTextEdit="1"/>
          </p:cNvSpPr>
          <p:nvPr/>
        </p:nvSpPr>
        <p:spPr bwMode="auto">
          <a:xfrm>
            <a:off x="3795713" y="404653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11.53'</a:t>
            </a:r>
          </a:p>
        </p:txBody>
      </p:sp>
      <p:sp>
        <p:nvSpPr>
          <p:cNvPr id="1271861" name="Line 53"/>
          <p:cNvSpPr>
            <a:spLocks noChangeShapeType="1"/>
          </p:cNvSpPr>
          <p:nvPr/>
        </p:nvSpPr>
        <p:spPr bwMode="auto">
          <a:xfrm flipH="1" flipV="1">
            <a:off x="4724400" y="3524250"/>
            <a:ext cx="9525" cy="1503363"/>
          </a:xfrm>
          <a:prstGeom prst="line">
            <a:avLst/>
          </a:prstGeom>
          <a:noFill/>
          <a:ln w="38100">
            <a:solidFill>
              <a:schemeClr val="accent2"/>
            </a:solidFill>
            <a:round/>
            <a:headEnd type="stealth" w="lg" len="lg"/>
            <a:tailEnd type="stealth" w="lg" len="lg"/>
          </a:ln>
        </p:spPr>
        <p:txBody>
          <a:bodyPr anchor="ctr">
            <a:spAutoFit/>
          </a:bodyPr>
          <a:lstStyle/>
          <a:p>
            <a:endParaRPr lang="en-US"/>
          </a:p>
        </p:txBody>
      </p:sp>
      <p:sp>
        <p:nvSpPr>
          <p:cNvPr id="1271862" name="WordArt 54"/>
          <p:cNvSpPr>
            <a:spLocks noChangeArrowheads="1" noChangeShapeType="1" noTextEdit="1"/>
          </p:cNvSpPr>
          <p:nvPr/>
        </p:nvSpPr>
        <p:spPr bwMode="auto">
          <a:xfrm>
            <a:off x="5788025" y="4103688"/>
            <a:ext cx="708025" cy="347662"/>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12.52'</a:t>
            </a:r>
          </a:p>
        </p:txBody>
      </p:sp>
      <p:sp>
        <p:nvSpPr>
          <p:cNvPr id="1271863" name="WordArt 55"/>
          <p:cNvSpPr>
            <a:spLocks noChangeArrowheads="1" noChangeShapeType="1" noTextEdit="1"/>
          </p:cNvSpPr>
          <p:nvPr/>
        </p:nvSpPr>
        <p:spPr bwMode="auto">
          <a:xfrm>
            <a:off x="4945063" y="4167188"/>
            <a:ext cx="755650" cy="31750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12.03'</a:t>
            </a:r>
          </a:p>
        </p:txBody>
      </p:sp>
      <p:sp>
        <p:nvSpPr>
          <p:cNvPr id="1271874" name="Line 66"/>
          <p:cNvSpPr>
            <a:spLocks noChangeShapeType="1"/>
          </p:cNvSpPr>
          <p:nvPr/>
        </p:nvSpPr>
        <p:spPr bwMode="auto">
          <a:xfrm flipH="1" flipV="1">
            <a:off x="4543425" y="381000"/>
            <a:ext cx="14288" cy="3108325"/>
          </a:xfrm>
          <a:prstGeom prst="line">
            <a:avLst/>
          </a:prstGeom>
          <a:noFill/>
          <a:ln w="38100">
            <a:solidFill>
              <a:srgbClr val="FF00FF"/>
            </a:solidFill>
            <a:round/>
            <a:headEnd type="triangle" w="med" len="med"/>
            <a:tailEnd type="none" w="lg" len="lg"/>
          </a:ln>
        </p:spPr>
        <p:txBody>
          <a:bodyPr anchor="ctr">
            <a:spAutoFit/>
          </a:bodyPr>
          <a:lstStyle/>
          <a:p>
            <a:endParaRPr lang="en-US"/>
          </a:p>
        </p:txBody>
      </p:sp>
      <p:sp>
        <p:nvSpPr>
          <p:cNvPr id="1271875" name="WordArt 67"/>
          <p:cNvSpPr>
            <a:spLocks noChangeArrowheads="1" noChangeShapeType="1" noTextEdit="1"/>
          </p:cNvSpPr>
          <p:nvPr/>
        </p:nvSpPr>
        <p:spPr bwMode="auto">
          <a:xfrm>
            <a:off x="1476375" y="3822700"/>
            <a:ext cx="2143125" cy="72231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Level of Protection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71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7183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71839"/>
                                        </p:tgtEl>
                                      </p:cBhvr>
                                    </p:animEffect>
                                    <p:set>
                                      <p:cBhvr>
                                        <p:cTn id="13" dur="1" fill="hold">
                                          <p:stCondLst>
                                            <p:cond delay="499"/>
                                          </p:stCondLst>
                                        </p:cTn>
                                        <p:tgtEl>
                                          <p:spTgt spid="1271839"/>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500"/>
                                        <p:tgtEl>
                                          <p:spTgt spid="1271854"/>
                                        </p:tgtEl>
                                      </p:cBhvr>
                                    </p:animEffect>
                                    <p:set>
                                      <p:cBhvr>
                                        <p:cTn id="16" dur="1" fill="hold">
                                          <p:stCondLst>
                                            <p:cond delay="499"/>
                                          </p:stCondLst>
                                        </p:cTn>
                                        <p:tgtEl>
                                          <p:spTgt spid="1271854"/>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1271841"/>
                                        </p:tgtEl>
                                        <p:attrNameLst>
                                          <p:attrName>style.visibility</p:attrName>
                                        </p:attrNameLst>
                                      </p:cBhvr>
                                      <p:to>
                                        <p:strVal val="visible"/>
                                      </p:to>
                                    </p:set>
                                    <p:animEffect transition="in" filter="fade">
                                      <p:cBhvr>
                                        <p:cTn id="19" dur="500"/>
                                        <p:tgtEl>
                                          <p:spTgt spid="1271841"/>
                                        </p:tgtEl>
                                      </p:cBhvr>
                                    </p:animEffect>
                                  </p:childTnLst>
                                </p:cTn>
                              </p:par>
                              <p:par>
                                <p:cTn id="20" presetID="10" presetClass="exit" presetSubtype="0" fill="hold" grpId="1" nodeType="withEffect">
                                  <p:stCondLst>
                                    <p:cond delay="4500"/>
                                  </p:stCondLst>
                                  <p:childTnLst>
                                    <p:animEffect transition="out" filter="fade">
                                      <p:cBhvr>
                                        <p:cTn id="21" dur="500"/>
                                        <p:tgtEl>
                                          <p:spTgt spid="1271841"/>
                                        </p:tgtEl>
                                      </p:cBhvr>
                                    </p:animEffect>
                                    <p:set>
                                      <p:cBhvr>
                                        <p:cTn id="22" dur="1" fill="hold">
                                          <p:stCondLst>
                                            <p:cond delay="499"/>
                                          </p:stCondLst>
                                        </p:cTn>
                                        <p:tgtEl>
                                          <p:spTgt spid="1271841"/>
                                        </p:tgtEl>
                                        <p:attrNameLst>
                                          <p:attrName>style.visibility</p:attrName>
                                        </p:attrNameLst>
                                      </p:cBhvr>
                                      <p:to>
                                        <p:strVal val="hidden"/>
                                      </p:to>
                                    </p:set>
                                  </p:childTnLst>
                                </p:cTn>
                              </p:par>
                              <p:par>
                                <p:cTn id="23" presetID="10" presetClass="entr" presetSubtype="0" fill="hold" grpId="0" nodeType="withEffect">
                                  <p:stCondLst>
                                    <p:cond delay="5000"/>
                                  </p:stCondLst>
                                  <p:childTnLst>
                                    <p:set>
                                      <p:cBhvr>
                                        <p:cTn id="24" dur="1" fill="hold">
                                          <p:stCondLst>
                                            <p:cond delay="0"/>
                                          </p:stCondLst>
                                        </p:cTn>
                                        <p:tgtEl>
                                          <p:spTgt spid="1271840"/>
                                        </p:tgtEl>
                                        <p:attrNameLst>
                                          <p:attrName>style.visibility</p:attrName>
                                        </p:attrNameLst>
                                      </p:cBhvr>
                                      <p:to>
                                        <p:strVal val="visible"/>
                                      </p:to>
                                    </p:set>
                                    <p:animEffect transition="in" filter="fade">
                                      <p:cBhvr>
                                        <p:cTn id="25" dur="500"/>
                                        <p:tgtEl>
                                          <p:spTgt spid="1271840"/>
                                        </p:tgtEl>
                                      </p:cBhvr>
                                    </p:animEffect>
                                  </p:childTnLst>
                                </p:cTn>
                              </p:par>
                              <p:par>
                                <p:cTn id="26" presetID="10" presetClass="exit" presetSubtype="0" fill="hold" grpId="1" nodeType="withEffect">
                                  <p:stCondLst>
                                    <p:cond delay="7000"/>
                                  </p:stCondLst>
                                  <p:childTnLst>
                                    <p:animEffect transition="out" filter="fade">
                                      <p:cBhvr>
                                        <p:cTn id="27" dur="500"/>
                                        <p:tgtEl>
                                          <p:spTgt spid="1271840"/>
                                        </p:tgtEl>
                                      </p:cBhvr>
                                    </p:animEffect>
                                    <p:set>
                                      <p:cBhvr>
                                        <p:cTn id="28" dur="1" fill="hold">
                                          <p:stCondLst>
                                            <p:cond delay="499"/>
                                          </p:stCondLst>
                                        </p:cTn>
                                        <p:tgtEl>
                                          <p:spTgt spid="1271840"/>
                                        </p:tgtEl>
                                        <p:attrNameLst>
                                          <p:attrName>style.visibility</p:attrName>
                                        </p:attrNameLst>
                                      </p:cBhvr>
                                      <p:to>
                                        <p:strVal val="hidden"/>
                                      </p:to>
                                    </p:set>
                                  </p:childTnLst>
                                </p:cTn>
                              </p:par>
                              <p:par>
                                <p:cTn id="29" presetID="10" presetClass="entr" presetSubtype="0" fill="hold" grpId="0" nodeType="withEffect">
                                  <p:stCondLst>
                                    <p:cond delay="7500"/>
                                  </p:stCondLst>
                                  <p:childTnLst>
                                    <p:set>
                                      <p:cBhvr>
                                        <p:cTn id="30" dur="1" fill="hold">
                                          <p:stCondLst>
                                            <p:cond delay="0"/>
                                          </p:stCondLst>
                                        </p:cTn>
                                        <p:tgtEl>
                                          <p:spTgt spid="1271842"/>
                                        </p:tgtEl>
                                        <p:attrNameLst>
                                          <p:attrName>style.visibility</p:attrName>
                                        </p:attrNameLst>
                                      </p:cBhvr>
                                      <p:to>
                                        <p:strVal val="visible"/>
                                      </p:to>
                                    </p:set>
                                    <p:animEffect transition="in" filter="fade">
                                      <p:cBhvr>
                                        <p:cTn id="31" dur="500"/>
                                        <p:tgtEl>
                                          <p:spTgt spid="1271842"/>
                                        </p:tgtEl>
                                      </p:cBhvr>
                                    </p:animEffect>
                                  </p:childTnLst>
                                </p:cTn>
                              </p:par>
                              <p:par>
                                <p:cTn id="32" presetID="10" presetClass="exit" presetSubtype="0" fill="hold" grpId="1" nodeType="withEffect">
                                  <p:stCondLst>
                                    <p:cond delay="9500"/>
                                  </p:stCondLst>
                                  <p:childTnLst>
                                    <p:animEffect transition="out" filter="fade">
                                      <p:cBhvr>
                                        <p:cTn id="33" dur="500"/>
                                        <p:tgtEl>
                                          <p:spTgt spid="1271842"/>
                                        </p:tgtEl>
                                      </p:cBhvr>
                                    </p:animEffect>
                                    <p:set>
                                      <p:cBhvr>
                                        <p:cTn id="34" dur="1" fill="hold">
                                          <p:stCondLst>
                                            <p:cond delay="499"/>
                                          </p:stCondLst>
                                        </p:cTn>
                                        <p:tgtEl>
                                          <p:spTgt spid="1271842"/>
                                        </p:tgtEl>
                                        <p:attrNameLst>
                                          <p:attrName>style.visibility</p:attrName>
                                        </p:attrNameLst>
                                      </p:cBhvr>
                                      <p:to>
                                        <p:strVal val="hidden"/>
                                      </p:to>
                                    </p:set>
                                  </p:childTnLst>
                                </p:cTn>
                              </p:par>
                              <p:par>
                                <p:cTn id="35" presetID="10" presetClass="entr" presetSubtype="0" fill="hold" grpId="0" nodeType="withEffect">
                                  <p:stCondLst>
                                    <p:cond delay="10000"/>
                                  </p:stCondLst>
                                  <p:childTnLst>
                                    <p:set>
                                      <p:cBhvr>
                                        <p:cTn id="36" dur="1" fill="hold">
                                          <p:stCondLst>
                                            <p:cond delay="0"/>
                                          </p:stCondLst>
                                        </p:cTn>
                                        <p:tgtEl>
                                          <p:spTgt spid="1271843"/>
                                        </p:tgtEl>
                                        <p:attrNameLst>
                                          <p:attrName>style.visibility</p:attrName>
                                        </p:attrNameLst>
                                      </p:cBhvr>
                                      <p:to>
                                        <p:strVal val="visible"/>
                                      </p:to>
                                    </p:set>
                                    <p:animEffect transition="in" filter="fade">
                                      <p:cBhvr>
                                        <p:cTn id="37" dur="500"/>
                                        <p:tgtEl>
                                          <p:spTgt spid="1271843"/>
                                        </p:tgtEl>
                                      </p:cBhvr>
                                    </p:animEffect>
                                  </p:childTnLst>
                                </p:cTn>
                              </p:par>
                              <p:par>
                                <p:cTn id="38" presetID="10" presetClass="exit" presetSubtype="0" fill="hold" grpId="1" nodeType="withEffect">
                                  <p:stCondLst>
                                    <p:cond delay="12000"/>
                                  </p:stCondLst>
                                  <p:childTnLst>
                                    <p:animEffect transition="out" filter="fade">
                                      <p:cBhvr>
                                        <p:cTn id="39" dur="500"/>
                                        <p:tgtEl>
                                          <p:spTgt spid="1271843"/>
                                        </p:tgtEl>
                                      </p:cBhvr>
                                    </p:animEffect>
                                    <p:set>
                                      <p:cBhvr>
                                        <p:cTn id="40" dur="1" fill="hold">
                                          <p:stCondLst>
                                            <p:cond delay="499"/>
                                          </p:stCondLst>
                                        </p:cTn>
                                        <p:tgtEl>
                                          <p:spTgt spid="1271843"/>
                                        </p:tgtEl>
                                        <p:attrNameLst>
                                          <p:attrName>style.visibility</p:attrName>
                                        </p:attrNameLst>
                                      </p:cBhvr>
                                      <p:to>
                                        <p:strVal val="hidden"/>
                                      </p:to>
                                    </p:set>
                                  </p:childTnLst>
                                </p:cTn>
                              </p:par>
                              <p:par>
                                <p:cTn id="41" presetID="10" presetClass="entr" presetSubtype="0" fill="hold" grpId="0" nodeType="withEffect">
                                  <p:stCondLst>
                                    <p:cond delay="12500"/>
                                  </p:stCondLst>
                                  <p:childTnLst>
                                    <p:set>
                                      <p:cBhvr>
                                        <p:cTn id="42" dur="1" fill="hold">
                                          <p:stCondLst>
                                            <p:cond delay="0"/>
                                          </p:stCondLst>
                                        </p:cTn>
                                        <p:tgtEl>
                                          <p:spTgt spid="1271844"/>
                                        </p:tgtEl>
                                        <p:attrNameLst>
                                          <p:attrName>style.visibility</p:attrName>
                                        </p:attrNameLst>
                                      </p:cBhvr>
                                      <p:to>
                                        <p:strVal val="visible"/>
                                      </p:to>
                                    </p:set>
                                    <p:animEffect transition="in" filter="fade">
                                      <p:cBhvr>
                                        <p:cTn id="43" dur="500"/>
                                        <p:tgtEl>
                                          <p:spTgt spid="1271844"/>
                                        </p:tgtEl>
                                      </p:cBhvr>
                                    </p:animEffect>
                                  </p:childTnLst>
                                </p:cTn>
                              </p:par>
                              <p:par>
                                <p:cTn id="44" presetID="10" presetClass="exit" presetSubtype="0" fill="hold" grpId="1" nodeType="withEffect">
                                  <p:stCondLst>
                                    <p:cond delay="14500"/>
                                  </p:stCondLst>
                                  <p:childTnLst>
                                    <p:animEffect transition="out" filter="fade">
                                      <p:cBhvr>
                                        <p:cTn id="45" dur="500"/>
                                        <p:tgtEl>
                                          <p:spTgt spid="1271844"/>
                                        </p:tgtEl>
                                      </p:cBhvr>
                                    </p:animEffect>
                                    <p:set>
                                      <p:cBhvr>
                                        <p:cTn id="46" dur="1" fill="hold">
                                          <p:stCondLst>
                                            <p:cond delay="499"/>
                                          </p:stCondLst>
                                        </p:cTn>
                                        <p:tgtEl>
                                          <p:spTgt spid="1271844"/>
                                        </p:tgtEl>
                                        <p:attrNameLst>
                                          <p:attrName>style.visibility</p:attrName>
                                        </p:attrNameLst>
                                      </p:cBhvr>
                                      <p:to>
                                        <p:strVal val="hidden"/>
                                      </p:to>
                                    </p:set>
                                  </p:childTnLst>
                                </p:cTn>
                              </p:par>
                              <p:par>
                                <p:cTn id="47" presetID="10" presetClass="entr" presetSubtype="0" fill="hold" grpId="0" nodeType="withEffect">
                                  <p:stCondLst>
                                    <p:cond delay="15000"/>
                                  </p:stCondLst>
                                  <p:childTnLst>
                                    <p:set>
                                      <p:cBhvr>
                                        <p:cTn id="48" dur="1" fill="hold">
                                          <p:stCondLst>
                                            <p:cond delay="0"/>
                                          </p:stCondLst>
                                        </p:cTn>
                                        <p:tgtEl>
                                          <p:spTgt spid="1271853"/>
                                        </p:tgtEl>
                                        <p:attrNameLst>
                                          <p:attrName>style.visibility</p:attrName>
                                        </p:attrNameLst>
                                      </p:cBhvr>
                                      <p:to>
                                        <p:strVal val="visible"/>
                                      </p:to>
                                    </p:set>
                                    <p:animEffect transition="in" filter="fade">
                                      <p:cBhvr>
                                        <p:cTn id="49" dur="500"/>
                                        <p:tgtEl>
                                          <p:spTgt spid="1271853"/>
                                        </p:tgtEl>
                                      </p:cBhvr>
                                    </p:animEffect>
                                  </p:childTnLst>
                                </p:cTn>
                              </p:par>
                              <p:par>
                                <p:cTn id="50" presetID="10" presetClass="entr" presetSubtype="0" fill="hold" nodeType="withEffect">
                                  <p:stCondLst>
                                    <p:cond delay="0"/>
                                  </p:stCondLst>
                                  <p:childTnLst>
                                    <p:set>
                                      <p:cBhvr>
                                        <p:cTn id="51" dur="1" fill="hold">
                                          <p:stCondLst>
                                            <p:cond delay="0"/>
                                          </p:stCondLst>
                                        </p:cTn>
                                        <p:tgtEl>
                                          <p:spTgt spid="1271835"/>
                                        </p:tgtEl>
                                        <p:attrNameLst>
                                          <p:attrName>style.visibility</p:attrName>
                                        </p:attrNameLst>
                                      </p:cBhvr>
                                      <p:to>
                                        <p:strVal val="visible"/>
                                      </p:to>
                                    </p:set>
                                    <p:animEffect transition="in" filter="fade">
                                      <p:cBhvr>
                                        <p:cTn id="52" dur="2000"/>
                                        <p:tgtEl>
                                          <p:spTgt spid="12718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71833"/>
                                        </p:tgtEl>
                                        <p:attrNameLst>
                                          <p:attrName>style.visibility</p:attrName>
                                        </p:attrNameLst>
                                      </p:cBhvr>
                                      <p:to>
                                        <p:strVal val="visible"/>
                                      </p:to>
                                    </p:set>
                                    <p:animEffect transition="in" filter="fade">
                                      <p:cBhvr>
                                        <p:cTn id="55" dur="2000"/>
                                        <p:tgtEl>
                                          <p:spTgt spid="1271833"/>
                                        </p:tgtEl>
                                      </p:cBhvr>
                                    </p:animEffect>
                                  </p:childTnLst>
                                </p:cTn>
                              </p:par>
                              <p:par>
                                <p:cTn id="56" presetID="42" presetClass="path" presetSubtype="0" fill="hold" grpId="1" nodeType="withEffect">
                                  <p:stCondLst>
                                    <p:cond delay="0"/>
                                  </p:stCondLst>
                                  <p:childTnLst>
                                    <p:animMotion origin="layout" path="M -2.5E-6 -1.48148E-6 L -2.5E-6 0.05301 " pathEditMode="relative" rAng="0" ptsTypes="AA">
                                      <p:cBhvr>
                                        <p:cTn id="57" dur="15000" fill="hold"/>
                                        <p:tgtEl>
                                          <p:spTgt spid="1271833"/>
                                        </p:tgtEl>
                                        <p:attrNameLst>
                                          <p:attrName>ppt_x</p:attrName>
                                          <p:attrName>ppt_y</p:attrName>
                                        </p:attrNameLst>
                                      </p:cBhvr>
                                      <p:rCtr x="0" y="26"/>
                                    </p:animMotion>
                                  </p:childTnLst>
                                </p:cTn>
                              </p:par>
                              <p:par>
                                <p:cTn id="58" presetID="10"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000"/>
                                        <p:tgtEl>
                                          <p:spTgt spid="4"/>
                                        </p:tgtEl>
                                      </p:cBhvr>
                                    </p:animEffect>
                                  </p:childTnLst>
                                </p:cTn>
                              </p:par>
                              <p:par>
                                <p:cTn id="61" presetID="42" presetClass="path" presetSubtype="0" accel="50000" decel="50000" fill="hold" nodeType="withEffect">
                                  <p:stCondLst>
                                    <p:cond delay="0"/>
                                  </p:stCondLst>
                                  <p:childTnLst>
                                    <p:animMotion origin="layout" path="M 2.77778E-7 1.48148E-6 L 0.00017 0.05069 " pathEditMode="relative" rAng="0" ptsTypes="AA">
                                      <p:cBhvr>
                                        <p:cTn id="62" dur="15000" fill="hold"/>
                                        <p:tgtEl>
                                          <p:spTgt spid="4"/>
                                        </p:tgtEl>
                                        <p:attrNameLst>
                                          <p:attrName>ppt_x</p:attrName>
                                          <p:attrName>ppt_y</p:attrName>
                                        </p:attrNameLst>
                                      </p:cBhvr>
                                      <p:rCtr x="0" y="25"/>
                                    </p:animMotion>
                                  </p:childTnLst>
                                </p:cTn>
                              </p:par>
                              <p:par>
                                <p:cTn id="63" presetID="10" presetClass="entr" presetSubtype="0" fill="hold" grpId="0" nodeType="withEffect">
                                  <p:stCondLst>
                                    <p:cond delay="0"/>
                                  </p:stCondLst>
                                  <p:childTnLst>
                                    <p:set>
                                      <p:cBhvr>
                                        <p:cTn id="64" dur="1" fill="hold">
                                          <p:stCondLst>
                                            <p:cond delay="0"/>
                                          </p:stCondLst>
                                        </p:cTn>
                                        <p:tgtEl>
                                          <p:spTgt spid="1271834"/>
                                        </p:tgtEl>
                                        <p:attrNameLst>
                                          <p:attrName>style.visibility</p:attrName>
                                        </p:attrNameLst>
                                      </p:cBhvr>
                                      <p:to>
                                        <p:strVal val="visible"/>
                                      </p:to>
                                    </p:set>
                                    <p:animEffect transition="in" filter="fade">
                                      <p:cBhvr>
                                        <p:cTn id="65" dur="2000"/>
                                        <p:tgtEl>
                                          <p:spTgt spid="1271834"/>
                                        </p:tgtEl>
                                      </p:cBhvr>
                                    </p:animEffect>
                                  </p:childTnLst>
                                </p:cTn>
                              </p:par>
                              <p:par>
                                <p:cTn id="66" presetID="42" presetClass="path" presetSubtype="0" fill="hold" grpId="1" nodeType="withEffect">
                                  <p:stCondLst>
                                    <p:cond delay="0"/>
                                  </p:stCondLst>
                                  <p:childTnLst>
                                    <p:animMotion origin="layout" path="M 4.16667E-6 0.01111 L 4.16667E-6 -0.01945 " pathEditMode="relative" rAng="0" ptsTypes="AA">
                                      <p:cBhvr>
                                        <p:cTn id="67" dur="15000" fill="hold"/>
                                        <p:tgtEl>
                                          <p:spTgt spid="1271834"/>
                                        </p:tgtEl>
                                        <p:attrNameLst>
                                          <p:attrName>ppt_x</p:attrName>
                                          <p:attrName>ppt_y</p:attrName>
                                        </p:attrNameLst>
                                      </p:cBhvr>
                                      <p:rCtr x="0" y="-15"/>
                                    </p:animMotion>
                                  </p:childTnLst>
                                </p:cTn>
                              </p:par>
                              <p:par>
                                <p:cTn id="68" presetID="64" presetClass="path" presetSubtype="0" fill="hold" nodeType="withEffect">
                                  <p:stCondLst>
                                    <p:cond delay="0"/>
                                  </p:stCondLst>
                                  <p:childTnLst>
                                    <p:animMotion origin="layout" path="M -4.16667E-6 -1.11111E-6 L 0.00122 -0.05393 " pathEditMode="relative" rAng="0" ptsTypes="AA">
                                      <p:cBhvr>
                                        <p:cTn id="69" dur="15000" fill="hold"/>
                                        <p:tgtEl>
                                          <p:spTgt spid="3"/>
                                        </p:tgtEl>
                                        <p:attrNameLst>
                                          <p:attrName>ppt_x</p:attrName>
                                          <p:attrName>ppt_y</p:attrName>
                                        </p:attrNameLst>
                                      </p:cBhvr>
                                      <p:rCtr x="1" y="-27"/>
                                    </p:animMotion>
                                  </p:childTnLst>
                                </p:cTn>
                              </p:par>
                              <p:par>
                                <p:cTn id="70" presetID="10" presetClass="exit" presetSubtype="0" fill="hold" grpId="0" nodeType="withEffect">
                                  <p:stCondLst>
                                    <p:cond delay="0"/>
                                  </p:stCondLst>
                                  <p:childTnLst>
                                    <p:animEffect transition="out" filter="fade">
                                      <p:cBhvr>
                                        <p:cTn id="71" dur="2000"/>
                                        <p:tgtEl>
                                          <p:spTgt spid="1271823"/>
                                        </p:tgtEl>
                                      </p:cBhvr>
                                    </p:animEffect>
                                    <p:set>
                                      <p:cBhvr>
                                        <p:cTn id="72" dur="1" fill="hold">
                                          <p:stCondLst>
                                            <p:cond delay="1999"/>
                                          </p:stCondLst>
                                        </p:cTn>
                                        <p:tgtEl>
                                          <p:spTgt spid="127182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2000"/>
                                        <p:tgtEl>
                                          <p:spTgt spid="1271836"/>
                                        </p:tgtEl>
                                      </p:cBhvr>
                                    </p:animEffect>
                                    <p:set>
                                      <p:cBhvr>
                                        <p:cTn id="75" dur="1" fill="hold">
                                          <p:stCondLst>
                                            <p:cond delay="1999"/>
                                          </p:stCondLst>
                                        </p:cTn>
                                        <p:tgtEl>
                                          <p:spTgt spid="1271836"/>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2000"/>
                                        <p:tgtEl>
                                          <p:spTgt spid="1271824"/>
                                        </p:tgtEl>
                                      </p:cBhvr>
                                    </p:animEffect>
                                    <p:set>
                                      <p:cBhvr>
                                        <p:cTn id="78" dur="1" fill="hold">
                                          <p:stCondLst>
                                            <p:cond delay="1999"/>
                                          </p:stCondLst>
                                        </p:cTn>
                                        <p:tgtEl>
                                          <p:spTgt spid="1271824"/>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000"/>
                                        <p:tgtEl>
                                          <p:spTgt spid="5"/>
                                        </p:tgtEl>
                                      </p:cBhvr>
                                    </p:animEffect>
                                  </p:childTnLst>
                                </p:cTn>
                              </p:par>
                              <p:par>
                                <p:cTn id="82" presetID="42" presetClass="path" presetSubtype="0" accel="50000" decel="50000" fill="hold" nodeType="withEffect">
                                  <p:stCondLst>
                                    <p:cond delay="0"/>
                                  </p:stCondLst>
                                  <p:childTnLst>
                                    <p:animMotion origin="layout" path="M 4.16667E-6 -4.07407E-6 L 4.16667E-6 -0.03703 " pathEditMode="relative" rAng="0" ptsTypes="AA">
                                      <p:cBhvr>
                                        <p:cTn id="83" dur="15000" fill="hold"/>
                                        <p:tgtEl>
                                          <p:spTgt spid="5"/>
                                        </p:tgtEl>
                                        <p:attrNameLst>
                                          <p:attrName>ppt_x</p:attrName>
                                          <p:attrName>ppt_y</p:attrName>
                                        </p:attrNameLst>
                                      </p:cBhvr>
                                      <p:rCtr x="0" y="-19"/>
                                    </p:animMotion>
                                  </p:childTnLst>
                                </p:cTn>
                              </p:par>
                              <p:par>
                                <p:cTn id="84" presetID="10" presetClass="exit" presetSubtype="0" fill="hold" grpId="0" nodeType="withEffect">
                                  <p:stCondLst>
                                    <p:cond delay="0"/>
                                  </p:stCondLst>
                                  <p:childTnLst>
                                    <p:animEffect transition="out" filter="fade">
                                      <p:cBhvr>
                                        <p:cTn id="85" dur="2000"/>
                                        <p:tgtEl>
                                          <p:spTgt spid="1271813"/>
                                        </p:tgtEl>
                                      </p:cBhvr>
                                    </p:animEffect>
                                    <p:set>
                                      <p:cBhvr>
                                        <p:cTn id="86" dur="1" fill="hold">
                                          <p:stCondLst>
                                            <p:cond delay="1999"/>
                                          </p:stCondLst>
                                        </p:cTn>
                                        <p:tgtEl>
                                          <p:spTgt spid="1271813"/>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2000"/>
                                        <p:tgtEl>
                                          <p:spTgt spid="1271814"/>
                                        </p:tgtEl>
                                      </p:cBhvr>
                                    </p:animEffect>
                                    <p:set>
                                      <p:cBhvr>
                                        <p:cTn id="89" dur="1" fill="hold">
                                          <p:stCondLst>
                                            <p:cond delay="1999"/>
                                          </p:stCondLst>
                                        </p:cTn>
                                        <p:tgtEl>
                                          <p:spTgt spid="1271814"/>
                                        </p:tgtEl>
                                        <p:attrNameLst>
                                          <p:attrName>style.visibility</p:attrName>
                                        </p:attrNameLst>
                                      </p:cBhvr>
                                      <p:to>
                                        <p:strVal val="hidden"/>
                                      </p:to>
                                    </p:set>
                                  </p:childTnLst>
                                </p:cTn>
                              </p:par>
                              <p:par>
                                <p:cTn id="90" presetID="10" presetClass="entr" presetSubtype="0" fill="hold" grpId="0" nodeType="withEffect">
                                  <p:stCondLst>
                                    <p:cond delay="2000"/>
                                  </p:stCondLst>
                                  <p:childTnLst>
                                    <p:set>
                                      <p:cBhvr>
                                        <p:cTn id="91" dur="1" fill="hold">
                                          <p:stCondLst>
                                            <p:cond delay="0"/>
                                          </p:stCondLst>
                                        </p:cTn>
                                        <p:tgtEl>
                                          <p:spTgt spid="1271855"/>
                                        </p:tgtEl>
                                        <p:attrNameLst>
                                          <p:attrName>style.visibility</p:attrName>
                                        </p:attrNameLst>
                                      </p:cBhvr>
                                      <p:to>
                                        <p:strVal val="visible"/>
                                      </p:to>
                                    </p:set>
                                    <p:animEffect transition="in" filter="fade">
                                      <p:cBhvr>
                                        <p:cTn id="92" dur="500"/>
                                        <p:tgtEl>
                                          <p:spTgt spid="1271855"/>
                                        </p:tgtEl>
                                      </p:cBhvr>
                                    </p:animEffect>
                                  </p:childTnLst>
                                </p:cTn>
                              </p:par>
                              <p:par>
                                <p:cTn id="93" presetID="10" presetClass="exit" presetSubtype="0" fill="hold" grpId="1" nodeType="withEffect">
                                  <p:stCondLst>
                                    <p:cond delay="4500"/>
                                  </p:stCondLst>
                                  <p:childTnLst>
                                    <p:animEffect transition="out" filter="fade">
                                      <p:cBhvr>
                                        <p:cTn id="94" dur="500"/>
                                        <p:tgtEl>
                                          <p:spTgt spid="1271855"/>
                                        </p:tgtEl>
                                      </p:cBhvr>
                                    </p:animEffect>
                                    <p:set>
                                      <p:cBhvr>
                                        <p:cTn id="95" dur="1" fill="hold">
                                          <p:stCondLst>
                                            <p:cond delay="499"/>
                                          </p:stCondLst>
                                        </p:cTn>
                                        <p:tgtEl>
                                          <p:spTgt spid="1271855"/>
                                        </p:tgtEl>
                                        <p:attrNameLst>
                                          <p:attrName>style.visibility</p:attrName>
                                        </p:attrNameLst>
                                      </p:cBhvr>
                                      <p:to>
                                        <p:strVal val="hidden"/>
                                      </p:to>
                                    </p:set>
                                  </p:childTnLst>
                                </p:cTn>
                              </p:par>
                              <p:par>
                                <p:cTn id="96" presetID="10" presetClass="entr" presetSubtype="0" fill="hold" grpId="0" nodeType="withEffect">
                                  <p:stCondLst>
                                    <p:cond delay="5000"/>
                                  </p:stCondLst>
                                  <p:childTnLst>
                                    <p:set>
                                      <p:cBhvr>
                                        <p:cTn id="97" dur="1" fill="hold">
                                          <p:stCondLst>
                                            <p:cond delay="0"/>
                                          </p:stCondLst>
                                        </p:cTn>
                                        <p:tgtEl>
                                          <p:spTgt spid="1271856"/>
                                        </p:tgtEl>
                                        <p:attrNameLst>
                                          <p:attrName>style.visibility</p:attrName>
                                        </p:attrNameLst>
                                      </p:cBhvr>
                                      <p:to>
                                        <p:strVal val="visible"/>
                                      </p:to>
                                    </p:set>
                                    <p:animEffect transition="in" filter="fade">
                                      <p:cBhvr>
                                        <p:cTn id="98" dur="500"/>
                                        <p:tgtEl>
                                          <p:spTgt spid="1271856"/>
                                        </p:tgtEl>
                                      </p:cBhvr>
                                    </p:animEffect>
                                  </p:childTnLst>
                                </p:cTn>
                              </p:par>
                              <p:par>
                                <p:cTn id="99" presetID="10" presetClass="exit" presetSubtype="0" fill="hold" grpId="1" nodeType="withEffect">
                                  <p:stCondLst>
                                    <p:cond delay="7000"/>
                                  </p:stCondLst>
                                  <p:childTnLst>
                                    <p:animEffect transition="out" filter="fade">
                                      <p:cBhvr>
                                        <p:cTn id="100" dur="500"/>
                                        <p:tgtEl>
                                          <p:spTgt spid="1271856"/>
                                        </p:tgtEl>
                                      </p:cBhvr>
                                    </p:animEffect>
                                    <p:set>
                                      <p:cBhvr>
                                        <p:cTn id="101" dur="1" fill="hold">
                                          <p:stCondLst>
                                            <p:cond delay="499"/>
                                          </p:stCondLst>
                                        </p:cTn>
                                        <p:tgtEl>
                                          <p:spTgt spid="1271856"/>
                                        </p:tgtEl>
                                        <p:attrNameLst>
                                          <p:attrName>style.visibility</p:attrName>
                                        </p:attrNameLst>
                                      </p:cBhvr>
                                      <p:to>
                                        <p:strVal val="hidden"/>
                                      </p:to>
                                    </p:set>
                                  </p:childTnLst>
                                </p:cTn>
                              </p:par>
                              <p:par>
                                <p:cTn id="102" presetID="10" presetClass="entr" presetSubtype="0" fill="hold" grpId="0" nodeType="withEffect">
                                  <p:stCondLst>
                                    <p:cond delay="7500"/>
                                  </p:stCondLst>
                                  <p:childTnLst>
                                    <p:set>
                                      <p:cBhvr>
                                        <p:cTn id="103" dur="1" fill="hold">
                                          <p:stCondLst>
                                            <p:cond delay="0"/>
                                          </p:stCondLst>
                                        </p:cTn>
                                        <p:tgtEl>
                                          <p:spTgt spid="1271857"/>
                                        </p:tgtEl>
                                        <p:attrNameLst>
                                          <p:attrName>style.visibility</p:attrName>
                                        </p:attrNameLst>
                                      </p:cBhvr>
                                      <p:to>
                                        <p:strVal val="visible"/>
                                      </p:to>
                                    </p:set>
                                    <p:animEffect transition="in" filter="fade">
                                      <p:cBhvr>
                                        <p:cTn id="104" dur="500"/>
                                        <p:tgtEl>
                                          <p:spTgt spid="1271857"/>
                                        </p:tgtEl>
                                      </p:cBhvr>
                                    </p:animEffect>
                                  </p:childTnLst>
                                </p:cTn>
                              </p:par>
                              <p:par>
                                <p:cTn id="105" presetID="10" presetClass="exit" presetSubtype="0" fill="hold" grpId="1" nodeType="withEffect">
                                  <p:stCondLst>
                                    <p:cond delay="9500"/>
                                  </p:stCondLst>
                                  <p:childTnLst>
                                    <p:animEffect transition="out" filter="fade">
                                      <p:cBhvr>
                                        <p:cTn id="106" dur="500"/>
                                        <p:tgtEl>
                                          <p:spTgt spid="1271857"/>
                                        </p:tgtEl>
                                      </p:cBhvr>
                                    </p:animEffect>
                                    <p:set>
                                      <p:cBhvr>
                                        <p:cTn id="107" dur="1" fill="hold">
                                          <p:stCondLst>
                                            <p:cond delay="499"/>
                                          </p:stCondLst>
                                        </p:cTn>
                                        <p:tgtEl>
                                          <p:spTgt spid="1271857"/>
                                        </p:tgtEl>
                                        <p:attrNameLst>
                                          <p:attrName>style.visibility</p:attrName>
                                        </p:attrNameLst>
                                      </p:cBhvr>
                                      <p:to>
                                        <p:strVal val="hidden"/>
                                      </p:to>
                                    </p:set>
                                  </p:childTnLst>
                                </p:cTn>
                              </p:par>
                              <p:par>
                                <p:cTn id="108" presetID="10" presetClass="entr" presetSubtype="0" fill="hold" grpId="0" nodeType="withEffect">
                                  <p:stCondLst>
                                    <p:cond delay="10000"/>
                                  </p:stCondLst>
                                  <p:childTnLst>
                                    <p:set>
                                      <p:cBhvr>
                                        <p:cTn id="109" dur="1" fill="hold">
                                          <p:stCondLst>
                                            <p:cond delay="0"/>
                                          </p:stCondLst>
                                        </p:cTn>
                                        <p:tgtEl>
                                          <p:spTgt spid="1271858"/>
                                        </p:tgtEl>
                                        <p:attrNameLst>
                                          <p:attrName>style.visibility</p:attrName>
                                        </p:attrNameLst>
                                      </p:cBhvr>
                                      <p:to>
                                        <p:strVal val="visible"/>
                                      </p:to>
                                    </p:set>
                                    <p:animEffect transition="in" filter="fade">
                                      <p:cBhvr>
                                        <p:cTn id="110" dur="500"/>
                                        <p:tgtEl>
                                          <p:spTgt spid="1271858"/>
                                        </p:tgtEl>
                                      </p:cBhvr>
                                    </p:animEffect>
                                  </p:childTnLst>
                                </p:cTn>
                              </p:par>
                              <p:par>
                                <p:cTn id="111" presetID="10" presetClass="exit" presetSubtype="0" fill="hold" grpId="1" nodeType="withEffect">
                                  <p:stCondLst>
                                    <p:cond delay="12000"/>
                                  </p:stCondLst>
                                  <p:childTnLst>
                                    <p:animEffect transition="out" filter="fade">
                                      <p:cBhvr>
                                        <p:cTn id="112" dur="500"/>
                                        <p:tgtEl>
                                          <p:spTgt spid="1271858"/>
                                        </p:tgtEl>
                                      </p:cBhvr>
                                    </p:animEffect>
                                    <p:set>
                                      <p:cBhvr>
                                        <p:cTn id="113" dur="1" fill="hold">
                                          <p:stCondLst>
                                            <p:cond delay="499"/>
                                          </p:stCondLst>
                                        </p:cTn>
                                        <p:tgtEl>
                                          <p:spTgt spid="1271858"/>
                                        </p:tgtEl>
                                        <p:attrNameLst>
                                          <p:attrName>style.visibility</p:attrName>
                                        </p:attrNameLst>
                                      </p:cBhvr>
                                      <p:to>
                                        <p:strVal val="hidden"/>
                                      </p:to>
                                    </p:set>
                                  </p:childTnLst>
                                </p:cTn>
                              </p:par>
                              <p:par>
                                <p:cTn id="114" presetID="10" presetClass="entr" presetSubtype="0" fill="hold" grpId="0" nodeType="withEffect">
                                  <p:stCondLst>
                                    <p:cond delay="12500"/>
                                  </p:stCondLst>
                                  <p:childTnLst>
                                    <p:set>
                                      <p:cBhvr>
                                        <p:cTn id="115" dur="1" fill="hold">
                                          <p:stCondLst>
                                            <p:cond delay="0"/>
                                          </p:stCondLst>
                                        </p:cTn>
                                        <p:tgtEl>
                                          <p:spTgt spid="1271859"/>
                                        </p:tgtEl>
                                        <p:attrNameLst>
                                          <p:attrName>style.visibility</p:attrName>
                                        </p:attrNameLst>
                                      </p:cBhvr>
                                      <p:to>
                                        <p:strVal val="visible"/>
                                      </p:to>
                                    </p:set>
                                    <p:animEffect transition="in" filter="fade">
                                      <p:cBhvr>
                                        <p:cTn id="116" dur="500"/>
                                        <p:tgtEl>
                                          <p:spTgt spid="1271859"/>
                                        </p:tgtEl>
                                      </p:cBhvr>
                                    </p:animEffect>
                                  </p:childTnLst>
                                </p:cTn>
                              </p:par>
                              <p:par>
                                <p:cTn id="117" presetID="10" presetClass="exit" presetSubtype="0" fill="hold" grpId="1" nodeType="withEffect">
                                  <p:stCondLst>
                                    <p:cond delay="14500"/>
                                  </p:stCondLst>
                                  <p:childTnLst>
                                    <p:animEffect transition="out" filter="fade">
                                      <p:cBhvr>
                                        <p:cTn id="118" dur="500"/>
                                        <p:tgtEl>
                                          <p:spTgt spid="1271859"/>
                                        </p:tgtEl>
                                      </p:cBhvr>
                                    </p:animEffect>
                                    <p:set>
                                      <p:cBhvr>
                                        <p:cTn id="119" dur="1" fill="hold">
                                          <p:stCondLst>
                                            <p:cond delay="499"/>
                                          </p:stCondLst>
                                        </p:cTn>
                                        <p:tgtEl>
                                          <p:spTgt spid="1271859"/>
                                        </p:tgtEl>
                                        <p:attrNameLst>
                                          <p:attrName>style.visibility</p:attrName>
                                        </p:attrNameLst>
                                      </p:cBhvr>
                                      <p:to>
                                        <p:strVal val="hidden"/>
                                      </p:to>
                                    </p:set>
                                  </p:childTnLst>
                                </p:cTn>
                              </p:par>
                              <p:par>
                                <p:cTn id="120" presetID="10" presetClass="entr" presetSubtype="0" fill="hold" grpId="0" nodeType="withEffect">
                                  <p:stCondLst>
                                    <p:cond delay="15000"/>
                                  </p:stCondLst>
                                  <p:childTnLst>
                                    <p:set>
                                      <p:cBhvr>
                                        <p:cTn id="121" dur="1" fill="hold">
                                          <p:stCondLst>
                                            <p:cond delay="0"/>
                                          </p:stCondLst>
                                        </p:cTn>
                                        <p:tgtEl>
                                          <p:spTgt spid="1271860"/>
                                        </p:tgtEl>
                                        <p:attrNameLst>
                                          <p:attrName>style.visibility</p:attrName>
                                        </p:attrNameLst>
                                      </p:cBhvr>
                                      <p:to>
                                        <p:strVal val="visible"/>
                                      </p:to>
                                    </p:set>
                                    <p:animEffect transition="in" filter="fade">
                                      <p:cBhvr>
                                        <p:cTn id="122" dur="500"/>
                                        <p:tgtEl>
                                          <p:spTgt spid="1271860"/>
                                        </p:tgtEl>
                                      </p:cBhvr>
                                    </p:animEffect>
                                  </p:childTnLst>
                                </p:cTn>
                              </p:par>
                              <p:par>
                                <p:cTn id="123" presetID="6" presetClass="emph" presetSubtype="0" fill="hold" grpId="0" nodeType="withEffect">
                                  <p:stCondLst>
                                    <p:cond delay="0"/>
                                  </p:stCondLst>
                                  <p:childTnLst>
                                    <p:animScale>
                                      <p:cBhvr>
                                        <p:cTn id="124" dur="15000" fill="hold"/>
                                        <p:tgtEl>
                                          <p:spTgt spid="1271861"/>
                                        </p:tgtEl>
                                      </p:cBhvr>
                                      <p:by x="100000" y="50000"/>
                                    </p:animScale>
                                  </p:childTnLst>
                                </p:cTn>
                              </p:par>
                              <p:par>
                                <p:cTn id="125" presetID="10" presetClass="entr" presetSubtype="0" fill="hold" grpId="0" nodeType="withEffect">
                                  <p:stCondLst>
                                    <p:cond delay="15000"/>
                                  </p:stCondLst>
                                  <p:childTnLst>
                                    <p:set>
                                      <p:cBhvr>
                                        <p:cTn id="126" dur="1" fill="hold">
                                          <p:stCondLst>
                                            <p:cond delay="0"/>
                                          </p:stCondLst>
                                        </p:cTn>
                                        <p:tgtEl>
                                          <p:spTgt spid="1271862"/>
                                        </p:tgtEl>
                                        <p:attrNameLst>
                                          <p:attrName>style.visibility</p:attrName>
                                        </p:attrNameLst>
                                      </p:cBhvr>
                                      <p:to>
                                        <p:strVal val="visible"/>
                                      </p:to>
                                    </p:set>
                                    <p:animEffect transition="in" filter="fade">
                                      <p:cBhvr>
                                        <p:cTn id="127" dur="500"/>
                                        <p:tgtEl>
                                          <p:spTgt spid="1271862"/>
                                        </p:tgtEl>
                                      </p:cBhvr>
                                    </p:animEffect>
                                  </p:childTnLst>
                                </p:cTn>
                              </p:par>
                              <p:par>
                                <p:cTn id="128" presetID="10" presetClass="entr" presetSubtype="0" fill="hold" grpId="0" nodeType="withEffect">
                                  <p:stCondLst>
                                    <p:cond delay="15000"/>
                                  </p:stCondLst>
                                  <p:childTnLst>
                                    <p:set>
                                      <p:cBhvr>
                                        <p:cTn id="129" dur="1" fill="hold">
                                          <p:stCondLst>
                                            <p:cond delay="0"/>
                                          </p:stCondLst>
                                        </p:cTn>
                                        <p:tgtEl>
                                          <p:spTgt spid="1271863"/>
                                        </p:tgtEl>
                                        <p:attrNameLst>
                                          <p:attrName>style.visibility</p:attrName>
                                        </p:attrNameLst>
                                      </p:cBhvr>
                                      <p:to>
                                        <p:strVal val="visible"/>
                                      </p:to>
                                    </p:set>
                                    <p:animEffect transition="in" filter="fade">
                                      <p:cBhvr>
                                        <p:cTn id="130" dur="500"/>
                                        <p:tgtEl>
                                          <p:spTgt spid="1271863"/>
                                        </p:tgtEl>
                                      </p:cBhvr>
                                    </p:animEffect>
                                  </p:childTnLst>
                                </p:cTn>
                              </p:par>
                              <p:par>
                                <p:cTn id="131" presetID="42" presetClass="path" presetSubtype="0" fill="hold" nodeType="withEffect">
                                  <p:stCondLst>
                                    <p:cond delay="0"/>
                                  </p:stCondLst>
                                  <p:childTnLst>
                                    <p:animMotion origin="layout" path="M -2.5E-6 2.59259E-6 L -0.00104 0.05625 " pathEditMode="relative" rAng="0" ptsTypes="AA">
                                      <p:cBhvr>
                                        <p:cTn id="132" dur="15000" fill="hold"/>
                                        <p:tgtEl>
                                          <p:spTgt spid="2"/>
                                        </p:tgtEl>
                                        <p:attrNameLst>
                                          <p:attrName>ppt_x</p:attrName>
                                          <p:attrName>ppt_y</p:attrName>
                                        </p:attrNameLst>
                                      </p:cBhvr>
                                      <p:rCtr x="-1" y="28"/>
                                    </p:animMotion>
                                  </p:childTnLst>
                                </p:cTn>
                              </p:par>
                              <p:par>
                                <p:cTn id="133" presetID="10" presetClass="exit" presetSubtype="0" fill="hold" grpId="0" nodeType="withEffect">
                                  <p:stCondLst>
                                    <p:cond delay="0"/>
                                  </p:stCondLst>
                                  <p:childTnLst>
                                    <p:animEffect transition="out" filter="fade">
                                      <p:cBhvr>
                                        <p:cTn id="134" dur="500"/>
                                        <p:tgtEl>
                                          <p:spTgt spid="1271874"/>
                                        </p:tgtEl>
                                      </p:cBhvr>
                                    </p:animEffect>
                                    <p:set>
                                      <p:cBhvr>
                                        <p:cTn id="135" dur="1" fill="hold">
                                          <p:stCondLst>
                                            <p:cond delay="499"/>
                                          </p:stCondLst>
                                        </p:cTn>
                                        <p:tgtEl>
                                          <p:spTgt spid="1271874"/>
                                        </p:tgtEl>
                                        <p:attrNameLst>
                                          <p:attrName>style.visibility</p:attrName>
                                        </p:attrNameLst>
                                      </p:cBhvr>
                                      <p:to>
                                        <p:strVal val="hidden"/>
                                      </p:to>
                                    </p:set>
                                  </p:childTnLst>
                                </p:cTn>
                              </p:par>
                              <p:par>
                                <p:cTn id="136" presetID="6" presetClass="emph" presetSubtype="0" fill="hold" grpId="0" nodeType="withEffect">
                                  <p:stCondLst>
                                    <p:cond delay="0"/>
                                  </p:stCondLst>
                                  <p:childTnLst>
                                    <p:animScale>
                                      <p:cBhvr>
                                        <p:cTn id="137" dur="15000" fill="hold"/>
                                        <p:tgtEl>
                                          <p:spTgt spid="1271875"/>
                                        </p:tgtEl>
                                      </p:cBhvr>
                                      <p:by x="100000" y="50000"/>
                                    </p:animScale>
                                  </p:childTnLst>
                                </p:cTn>
                              </p:par>
                            </p:childTnLst>
                          </p:cTn>
                        </p:par>
                        <p:par>
                          <p:cTn id="138" fill="hold">
                            <p:stCondLst>
                              <p:cond delay="15500"/>
                            </p:stCondLst>
                            <p:childTnLst>
                              <p:par>
                                <p:cTn id="139" presetID="1" presetClass="entr" presetSubtype="0" fill="hold" nodeType="afterEffect">
                                  <p:stCondLst>
                                    <p:cond delay="0"/>
                                  </p:stCondLst>
                                  <p:childTnLst>
                                    <p:set>
                                      <p:cBhvr>
                                        <p:cTn id="140" dur="1" fill="hold">
                                          <p:stCondLst>
                                            <p:cond delay="0"/>
                                          </p:stCondLst>
                                        </p:cTn>
                                        <p:tgtEl>
                                          <p:spTgt spid="1271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13" grpId="0" animBg="1"/>
      <p:bldP spid="1271814" grpId="0" animBg="1"/>
      <p:bldP spid="1271823" grpId="0" animBg="1"/>
      <p:bldP spid="1271824" grpId="0" animBg="1"/>
      <p:bldP spid="1271833" grpId="0" animBg="1"/>
      <p:bldP spid="1271833" grpId="1" animBg="1"/>
      <p:bldP spid="1271834" grpId="0" animBg="1"/>
      <p:bldP spid="1271834" grpId="1" animBg="1"/>
      <p:bldP spid="1271836" grpId="0" animBg="1"/>
      <p:bldP spid="1271839" grpId="0" animBg="1"/>
      <p:bldP spid="1271840" grpId="0" animBg="1"/>
      <p:bldP spid="1271840" grpId="1" animBg="1"/>
      <p:bldP spid="1271841" grpId="0" animBg="1"/>
      <p:bldP spid="1271841" grpId="1" animBg="1"/>
      <p:bldP spid="1271842" grpId="0" animBg="1"/>
      <p:bldP spid="1271842" grpId="1" animBg="1"/>
      <p:bldP spid="1271843" grpId="0" animBg="1"/>
      <p:bldP spid="1271843" grpId="1" animBg="1"/>
      <p:bldP spid="1271844" grpId="0" animBg="1"/>
      <p:bldP spid="1271844" grpId="1" animBg="1"/>
      <p:bldP spid="1271853" grpId="0" animBg="1"/>
      <p:bldP spid="1271854" grpId="0" animBg="1"/>
      <p:bldP spid="1271855" grpId="0" animBg="1"/>
      <p:bldP spid="1271855" grpId="1" animBg="1"/>
      <p:bldP spid="1271856" grpId="0" animBg="1"/>
      <p:bldP spid="1271856" grpId="1" animBg="1"/>
      <p:bldP spid="1271857" grpId="0" animBg="1"/>
      <p:bldP spid="1271857" grpId="1" animBg="1"/>
      <p:bldP spid="1271858" grpId="0" animBg="1"/>
      <p:bldP spid="1271858" grpId="1" animBg="1"/>
      <p:bldP spid="1271859" grpId="0" animBg="1"/>
      <p:bldP spid="1271859" grpId="1" animBg="1"/>
      <p:bldP spid="1271860" grpId="0" animBg="1"/>
      <p:bldP spid="1271861" grpId="0" animBg="1"/>
      <p:bldP spid="1271862" grpId="0" animBg="1"/>
      <p:bldP spid="1271863" grpId="0" animBg="1"/>
      <p:bldP spid="1271874" grpId="0" animBg="1"/>
      <p:bldP spid="12718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874" name="Picture 130"/>
          <p:cNvPicPr>
            <a:picLocks noChangeAspect="1" noChangeArrowheads="1"/>
          </p:cNvPicPr>
          <p:nvPr/>
        </p:nvPicPr>
        <p:blipFill>
          <a:blip r:embed="rId3" cstate="screen">
            <a:clrChange>
              <a:clrFrom>
                <a:srgbClr val="FBFBFB"/>
              </a:clrFrom>
              <a:clrTo>
                <a:srgbClr val="FBFBFB">
                  <a:alpha val="0"/>
                </a:srgbClr>
              </a:clrTo>
            </a:clrChange>
          </a:blip>
          <a:srcRect/>
          <a:stretch>
            <a:fillRect/>
          </a:stretch>
        </p:blipFill>
        <p:spPr bwMode="auto">
          <a:xfrm>
            <a:off x="152400" y="5638800"/>
            <a:ext cx="307975" cy="179387"/>
          </a:xfrm>
          <a:prstGeom prst="rect">
            <a:avLst/>
          </a:prstGeom>
          <a:noFill/>
          <a:ln w="9525">
            <a:noFill/>
            <a:miter lim="800000"/>
            <a:headEnd/>
            <a:tailEnd/>
          </a:ln>
        </p:spPr>
      </p:pic>
      <p:pic>
        <p:nvPicPr>
          <p:cNvPr id="120" name="Picture 119" descr="camo.JPG"/>
          <p:cNvPicPr>
            <a:picLocks noChangeAspect="1"/>
          </p:cNvPicPr>
          <p:nvPr/>
        </p:nvPicPr>
        <p:blipFill>
          <a:blip r:embed="rId4" cstate="screen"/>
          <a:stretch>
            <a:fillRect/>
          </a:stretch>
        </p:blipFill>
        <p:spPr>
          <a:xfrm>
            <a:off x="0" y="5486400"/>
            <a:ext cx="739498" cy="457200"/>
          </a:xfrm>
          <a:prstGeom prst="rect">
            <a:avLst/>
          </a:prstGeom>
        </p:spPr>
      </p:pic>
      <p:sp>
        <p:nvSpPr>
          <p:cNvPr id="5123" name="Line 2"/>
          <p:cNvSpPr>
            <a:spLocks noChangeShapeType="1"/>
          </p:cNvSpPr>
          <p:nvPr/>
        </p:nvSpPr>
        <p:spPr bwMode="auto">
          <a:xfrm>
            <a:off x="7542213" y="3405188"/>
            <a:ext cx="0" cy="2786062"/>
          </a:xfrm>
          <a:prstGeom prst="line">
            <a:avLst/>
          </a:prstGeom>
          <a:noFill/>
          <a:ln w="9525">
            <a:solidFill>
              <a:schemeClr val="tx1"/>
            </a:solidFill>
            <a:round/>
            <a:headEnd/>
            <a:tailEnd/>
          </a:ln>
        </p:spPr>
        <p:txBody>
          <a:bodyPr/>
          <a:lstStyle/>
          <a:p>
            <a:endParaRPr lang="en-US"/>
          </a:p>
        </p:txBody>
      </p:sp>
      <p:sp>
        <p:nvSpPr>
          <p:cNvPr id="5124" name="Rectangle 3"/>
          <p:cNvSpPr>
            <a:spLocks noChangeArrowheads="1"/>
          </p:cNvSpPr>
          <p:nvPr/>
        </p:nvSpPr>
        <p:spPr bwMode="auto">
          <a:xfrm>
            <a:off x="1735138" y="860425"/>
            <a:ext cx="152400" cy="26701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9748" name="Freeform 4"/>
          <p:cNvSpPr>
            <a:spLocks/>
          </p:cNvSpPr>
          <p:nvPr/>
        </p:nvSpPr>
        <p:spPr bwMode="auto">
          <a:xfrm>
            <a:off x="1887538" y="860425"/>
            <a:ext cx="5638800" cy="838200"/>
          </a:xfrm>
          <a:custGeom>
            <a:avLst/>
            <a:gdLst>
              <a:gd name="T0" fmla="*/ 0 w 3552"/>
              <a:gd name="T1" fmla="*/ 0 h 528"/>
              <a:gd name="T2" fmla="*/ 2057400 w 3552"/>
              <a:gd name="T3" fmla="*/ 152400 h 528"/>
              <a:gd name="T4" fmla="*/ 3962400 w 3552"/>
              <a:gd name="T5" fmla="*/ 609600 h 528"/>
              <a:gd name="T6" fmla="*/ 5638800 w 3552"/>
              <a:gd name="T7" fmla="*/ 838200 h 528"/>
              <a:gd name="T8" fmla="*/ 0 60000 65536"/>
              <a:gd name="T9" fmla="*/ 0 60000 65536"/>
              <a:gd name="T10" fmla="*/ 0 60000 65536"/>
              <a:gd name="T11" fmla="*/ 0 60000 65536"/>
              <a:gd name="T12" fmla="*/ 0 w 3552"/>
              <a:gd name="T13" fmla="*/ 0 h 528"/>
              <a:gd name="T14" fmla="*/ 3552 w 3552"/>
              <a:gd name="T15" fmla="*/ 528 h 528"/>
            </a:gdLst>
            <a:ahLst/>
            <a:cxnLst>
              <a:cxn ang="T8">
                <a:pos x="T0" y="T1"/>
              </a:cxn>
              <a:cxn ang="T9">
                <a:pos x="T2" y="T3"/>
              </a:cxn>
              <a:cxn ang="T10">
                <a:pos x="T4" y="T5"/>
              </a:cxn>
              <a:cxn ang="T11">
                <a:pos x="T6" y="T7"/>
              </a:cxn>
            </a:cxnLst>
            <a:rect l="T12" t="T13" r="T14" b="T15"/>
            <a:pathLst>
              <a:path w="3552" h="528">
                <a:moveTo>
                  <a:pt x="0" y="0"/>
                </a:moveTo>
                <a:cubicBezTo>
                  <a:pt x="440" y="16"/>
                  <a:pt x="880" y="32"/>
                  <a:pt x="1296" y="96"/>
                </a:cubicBezTo>
                <a:cubicBezTo>
                  <a:pt x="1712" y="160"/>
                  <a:pt x="2120" y="312"/>
                  <a:pt x="2496" y="384"/>
                </a:cubicBezTo>
                <a:cubicBezTo>
                  <a:pt x="2872" y="456"/>
                  <a:pt x="3212" y="492"/>
                  <a:pt x="3552" y="528"/>
                </a:cubicBezTo>
              </a:path>
            </a:pathLst>
          </a:custGeom>
          <a:noFill/>
          <a:ln w="19050" cap="flat" cmpd="sng">
            <a:solidFill>
              <a:schemeClr val="tx1"/>
            </a:solidFill>
            <a:prstDash val="lgDash"/>
            <a:round/>
            <a:headEnd/>
            <a:tailEnd/>
          </a:ln>
        </p:spPr>
        <p:txBody>
          <a:bodyPr/>
          <a:lstStyle/>
          <a:p>
            <a:endParaRPr lang="en-US"/>
          </a:p>
        </p:txBody>
      </p:sp>
      <p:sp>
        <p:nvSpPr>
          <p:cNvPr id="5126" name="Line 5"/>
          <p:cNvSpPr>
            <a:spLocks noChangeShapeType="1"/>
          </p:cNvSpPr>
          <p:nvPr/>
        </p:nvSpPr>
        <p:spPr bwMode="auto">
          <a:xfrm flipH="1">
            <a:off x="993775" y="862013"/>
            <a:ext cx="890588" cy="1587"/>
          </a:xfrm>
          <a:prstGeom prst="line">
            <a:avLst/>
          </a:prstGeom>
          <a:noFill/>
          <a:ln w="9525">
            <a:solidFill>
              <a:schemeClr val="tx1"/>
            </a:solidFill>
            <a:round/>
            <a:headEnd/>
            <a:tailEnd/>
          </a:ln>
        </p:spPr>
        <p:txBody>
          <a:bodyPr/>
          <a:lstStyle/>
          <a:p>
            <a:endParaRPr lang="en-US"/>
          </a:p>
        </p:txBody>
      </p:sp>
      <p:sp>
        <p:nvSpPr>
          <p:cNvPr id="1439750" name="Freeform 6"/>
          <p:cNvSpPr>
            <a:spLocks/>
          </p:cNvSpPr>
          <p:nvPr/>
        </p:nvSpPr>
        <p:spPr bwMode="auto">
          <a:xfrm>
            <a:off x="1905000" y="4557713"/>
            <a:ext cx="2025650" cy="141287"/>
          </a:xfrm>
          <a:custGeom>
            <a:avLst/>
            <a:gdLst>
              <a:gd name="T0" fmla="*/ 0 w 1276"/>
              <a:gd name="T1" fmla="*/ 0 h 89"/>
              <a:gd name="T2" fmla="*/ 984250 w 1276"/>
              <a:gd name="T3" fmla="*/ 42862 h 89"/>
              <a:gd name="T4" fmla="*/ 1701800 w 1276"/>
              <a:gd name="T5" fmla="*/ 98425 h 89"/>
              <a:gd name="T6" fmla="*/ 2025650 w 1276"/>
              <a:gd name="T7" fmla="*/ 141287 h 89"/>
              <a:gd name="T8" fmla="*/ 0 60000 65536"/>
              <a:gd name="T9" fmla="*/ 0 60000 65536"/>
              <a:gd name="T10" fmla="*/ 0 60000 65536"/>
              <a:gd name="T11" fmla="*/ 0 60000 65536"/>
              <a:gd name="T12" fmla="*/ 0 w 1276"/>
              <a:gd name="T13" fmla="*/ 0 h 89"/>
              <a:gd name="T14" fmla="*/ 1276 w 1276"/>
              <a:gd name="T15" fmla="*/ 89 h 89"/>
            </a:gdLst>
            <a:ahLst/>
            <a:cxnLst>
              <a:cxn ang="T8">
                <a:pos x="T0" y="T1"/>
              </a:cxn>
              <a:cxn ang="T9">
                <a:pos x="T2" y="T3"/>
              </a:cxn>
              <a:cxn ang="T10">
                <a:pos x="T4" y="T5"/>
              </a:cxn>
              <a:cxn ang="T11">
                <a:pos x="T6" y="T7"/>
              </a:cxn>
            </a:cxnLst>
            <a:rect l="T12" t="T13" r="T14" b="T15"/>
            <a:pathLst>
              <a:path w="1276" h="89">
                <a:moveTo>
                  <a:pt x="0" y="0"/>
                </a:moveTo>
                <a:cubicBezTo>
                  <a:pt x="220" y="8"/>
                  <a:pt x="441" y="17"/>
                  <a:pt x="620" y="27"/>
                </a:cubicBezTo>
                <a:cubicBezTo>
                  <a:pt x="799" y="37"/>
                  <a:pt x="963" y="52"/>
                  <a:pt x="1072" y="62"/>
                </a:cubicBezTo>
                <a:cubicBezTo>
                  <a:pt x="1181" y="72"/>
                  <a:pt x="1228" y="80"/>
                  <a:pt x="1276" y="89"/>
                </a:cubicBezTo>
              </a:path>
            </a:pathLst>
          </a:custGeom>
          <a:noFill/>
          <a:ln w="19050" cmpd="sng">
            <a:solidFill>
              <a:schemeClr val="tx1"/>
            </a:solidFill>
            <a:round/>
            <a:headEnd/>
            <a:tailEnd/>
          </a:ln>
        </p:spPr>
        <p:txBody>
          <a:bodyPr/>
          <a:lstStyle/>
          <a:p>
            <a:endParaRPr lang="en-US"/>
          </a:p>
        </p:txBody>
      </p:sp>
      <p:sp>
        <p:nvSpPr>
          <p:cNvPr id="1439751" name="Freeform 7"/>
          <p:cNvSpPr>
            <a:spLocks/>
          </p:cNvSpPr>
          <p:nvPr/>
        </p:nvSpPr>
        <p:spPr bwMode="auto">
          <a:xfrm>
            <a:off x="3930650" y="4551363"/>
            <a:ext cx="1687513" cy="401637"/>
          </a:xfrm>
          <a:custGeom>
            <a:avLst/>
            <a:gdLst>
              <a:gd name="T0" fmla="*/ 0 w 1055"/>
              <a:gd name="T1" fmla="*/ 0 h 257"/>
              <a:gd name="T2" fmla="*/ 382290 w 1055"/>
              <a:gd name="T3" fmla="*/ 82828 h 257"/>
              <a:gd name="T4" fmla="*/ 766179 w 1055"/>
              <a:gd name="T5" fmla="*/ 179721 h 257"/>
              <a:gd name="T6" fmla="*/ 1247640 w 1055"/>
              <a:gd name="T7" fmla="*/ 304744 h 257"/>
              <a:gd name="T8" fmla="*/ 1687513 w 1055"/>
              <a:gd name="T9" fmla="*/ 401637 h 257"/>
              <a:gd name="T10" fmla="*/ 0 60000 65536"/>
              <a:gd name="T11" fmla="*/ 0 60000 65536"/>
              <a:gd name="T12" fmla="*/ 0 60000 65536"/>
              <a:gd name="T13" fmla="*/ 0 60000 65536"/>
              <a:gd name="T14" fmla="*/ 0 60000 65536"/>
              <a:gd name="T15" fmla="*/ 0 w 1055"/>
              <a:gd name="T16" fmla="*/ 0 h 257"/>
              <a:gd name="T17" fmla="*/ 1055 w 1055"/>
              <a:gd name="T18" fmla="*/ 257 h 257"/>
            </a:gdLst>
            <a:ahLst/>
            <a:cxnLst>
              <a:cxn ang="T10">
                <a:pos x="T0" y="T1"/>
              </a:cxn>
              <a:cxn ang="T11">
                <a:pos x="T2" y="T3"/>
              </a:cxn>
              <a:cxn ang="T12">
                <a:pos x="T4" y="T5"/>
              </a:cxn>
              <a:cxn ang="T13">
                <a:pos x="T6" y="T7"/>
              </a:cxn>
              <a:cxn ang="T14">
                <a:pos x="T8" y="T9"/>
              </a:cxn>
            </a:cxnLst>
            <a:rect l="T15" t="T16" r="T17" b="T18"/>
            <a:pathLst>
              <a:path w="1055" h="257">
                <a:moveTo>
                  <a:pt x="0" y="0"/>
                </a:moveTo>
                <a:cubicBezTo>
                  <a:pt x="79" y="17"/>
                  <a:pt x="159" y="34"/>
                  <a:pt x="239" y="53"/>
                </a:cubicBezTo>
                <a:cubicBezTo>
                  <a:pt x="319" y="72"/>
                  <a:pt x="389" y="91"/>
                  <a:pt x="479" y="115"/>
                </a:cubicBezTo>
                <a:cubicBezTo>
                  <a:pt x="569" y="139"/>
                  <a:pt x="684" y="171"/>
                  <a:pt x="780" y="195"/>
                </a:cubicBezTo>
                <a:cubicBezTo>
                  <a:pt x="876" y="219"/>
                  <a:pt x="965" y="238"/>
                  <a:pt x="1055" y="257"/>
                </a:cubicBezTo>
              </a:path>
            </a:pathLst>
          </a:custGeom>
          <a:noFill/>
          <a:ln w="19050" cmpd="sng">
            <a:solidFill>
              <a:schemeClr val="tx1"/>
            </a:solidFill>
            <a:round/>
            <a:headEnd/>
            <a:tailEnd/>
          </a:ln>
        </p:spPr>
        <p:txBody>
          <a:bodyPr/>
          <a:lstStyle/>
          <a:p>
            <a:endParaRPr lang="en-US"/>
          </a:p>
        </p:txBody>
      </p:sp>
      <p:sp>
        <p:nvSpPr>
          <p:cNvPr id="1439752" name="Freeform 8"/>
          <p:cNvSpPr>
            <a:spLocks/>
          </p:cNvSpPr>
          <p:nvPr/>
        </p:nvSpPr>
        <p:spPr bwMode="auto">
          <a:xfrm>
            <a:off x="5607050" y="4556125"/>
            <a:ext cx="1927225" cy="266700"/>
          </a:xfrm>
          <a:custGeom>
            <a:avLst/>
            <a:gdLst>
              <a:gd name="T0" fmla="*/ 0 w 1214"/>
              <a:gd name="T1" fmla="*/ 0 h 168"/>
              <a:gd name="T2" fmla="*/ 436563 w 1214"/>
              <a:gd name="T3" fmla="*/ 84137 h 168"/>
              <a:gd name="T4" fmla="*/ 788987 w 1214"/>
              <a:gd name="T5" fmla="*/ 153987 h 168"/>
              <a:gd name="T6" fmla="*/ 1182687 w 1214"/>
              <a:gd name="T7" fmla="*/ 196850 h 168"/>
              <a:gd name="T8" fmla="*/ 1547812 w 1214"/>
              <a:gd name="T9" fmla="*/ 238125 h 168"/>
              <a:gd name="T10" fmla="*/ 1927225 w 1214"/>
              <a:gd name="T11" fmla="*/ 266700 h 168"/>
              <a:gd name="T12" fmla="*/ 0 60000 65536"/>
              <a:gd name="T13" fmla="*/ 0 60000 65536"/>
              <a:gd name="T14" fmla="*/ 0 60000 65536"/>
              <a:gd name="T15" fmla="*/ 0 60000 65536"/>
              <a:gd name="T16" fmla="*/ 0 60000 65536"/>
              <a:gd name="T17" fmla="*/ 0 60000 65536"/>
              <a:gd name="T18" fmla="*/ 0 w 1214"/>
              <a:gd name="T19" fmla="*/ 0 h 168"/>
              <a:gd name="T20" fmla="*/ 1214 w 121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214" h="168">
                <a:moveTo>
                  <a:pt x="0" y="0"/>
                </a:moveTo>
                <a:cubicBezTo>
                  <a:pt x="96" y="18"/>
                  <a:pt x="192" y="37"/>
                  <a:pt x="275" y="53"/>
                </a:cubicBezTo>
                <a:cubicBezTo>
                  <a:pt x="358" y="69"/>
                  <a:pt x="419" y="85"/>
                  <a:pt x="497" y="97"/>
                </a:cubicBezTo>
                <a:cubicBezTo>
                  <a:pt x="575" y="109"/>
                  <a:pt x="665" y="115"/>
                  <a:pt x="745" y="124"/>
                </a:cubicBezTo>
                <a:cubicBezTo>
                  <a:pt x="825" y="133"/>
                  <a:pt x="897" y="143"/>
                  <a:pt x="975" y="150"/>
                </a:cubicBezTo>
                <a:cubicBezTo>
                  <a:pt x="1053" y="157"/>
                  <a:pt x="1133" y="162"/>
                  <a:pt x="1214" y="168"/>
                </a:cubicBezTo>
              </a:path>
            </a:pathLst>
          </a:custGeom>
          <a:noFill/>
          <a:ln w="19050" cmpd="sng">
            <a:solidFill>
              <a:schemeClr val="tx1"/>
            </a:solidFill>
            <a:round/>
            <a:headEnd/>
            <a:tailEnd/>
          </a:ln>
        </p:spPr>
        <p:txBody>
          <a:bodyPr/>
          <a:lstStyle/>
          <a:p>
            <a:endParaRPr lang="en-US"/>
          </a:p>
        </p:txBody>
      </p:sp>
      <p:sp>
        <p:nvSpPr>
          <p:cNvPr id="5130" name="Line 9"/>
          <p:cNvSpPr>
            <a:spLocks noChangeShapeType="1"/>
          </p:cNvSpPr>
          <p:nvPr/>
        </p:nvSpPr>
        <p:spPr bwMode="auto">
          <a:xfrm>
            <a:off x="1903413" y="4556125"/>
            <a:ext cx="5629275" cy="1588"/>
          </a:xfrm>
          <a:prstGeom prst="line">
            <a:avLst/>
          </a:prstGeom>
          <a:noFill/>
          <a:ln w="38100">
            <a:solidFill>
              <a:schemeClr val="tx1"/>
            </a:solidFill>
            <a:prstDash val="lgDash"/>
            <a:round/>
            <a:headEnd/>
            <a:tailEnd/>
          </a:ln>
        </p:spPr>
        <p:txBody>
          <a:bodyPr/>
          <a:lstStyle/>
          <a:p>
            <a:endParaRPr lang="en-US"/>
          </a:p>
        </p:txBody>
      </p:sp>
      <p:sp>
        <p:nvSpPr>
          <p:cNvPr id="5131" name="Line 10"/>
          <p:cNvSpPr>
            <a:spLocks noChangeShapeType="1"/>
          </p:cNvSpPr>
          <p:nvPr/>
        </p:nvSpPr>
        <p:spPr bwMode="auto">
          <a:xfrm flipH="1">
            <a:off x="958850" y="4557713"/>
            <a:ext cx="900113" cy="0"/>
          </a:xfrm>
          <a:prstGeom prst="line">
            <a:avLst/>
          </a:prstGeom>
          <a:noFill/>
          <a:ln w="9525">
            <a:solidFill>
              <a:schemeClr val="tx1"/>
            </a:solidFill>
            <a:round/>
            <a:headEnd/>
            <a:tailEnd/>
          </a:ln>
        </p:spPr>
        <p:txBody>
          <a:bodyPr/>
          <a:lstStyle/>
          <a:p>
            <a:endParaRPr lang="en-US"/>
          </a:p>
        </p:txBody>
      </p:sp>
      <p:sp>
        <p:nvSpPr>
          <p:cNvPr id="5132" name="Line 11"/>
          <p:cNvSpPr>
            <a:spLocks noChangeShapeType="1"/>
          </p:cNvSpPr>
          <p:nvPr/>
        </p:nvSpPr>
        <p:spPr bwMode="auto">
          <a:xfrm flipV="1">
            <a:off x="1027113" y="846138"/>
            <a:ext cx="0" cy="3702050"/>
          </a:xfrm>
          <a:prstGeom prst="line">
            <a:avLst/>
          </a:prstGeom>
          <a:noFill/>
          <a:ln w="19050">
            <a:solidFill>
              <a:srgbClr val="FF0000"/>
            </a:solidFill>
            <a:round/>
            <a:headEnd type="triangle" w="med" len="med"/>
            <a:tailEnd type="triangle" w="med" len="med"/>
          </a:ln>
        </p:spPr>
        <p:txBody>
          <a:bodyPr/>
          <a:lstStyle/>
          <a:p>
            <a:endParaRPr lang="en-US"/>
          </a:p>
        </p:txBody>
      </p:sp>
      <p:sp>
        <p:nvSpPr>
          <p:cNvPr id="5133" name="Text Box 12"/>
          <p:cNvSpPr txBox="1">
            <a:spLocks noChangeArrowheads="1"/>
          </p:cNvSpPr>
          <p:nvPr/>
        </p:nvSpPr>
        <p:spPr bwMode="auto">
          <a:xfrm>
            <a:off x="1312863" y="457200"/>
            <a:ext cx="1089025" cy="396875"/>
          </a:xfrm>
          <a:prstGeom prst="rect">
            <a:avLst/>
          </a:prstGeom>
          <a:noFill/>
          <a:ln w="9525">
            <a:noFill/>
            <a:miter lim="800000"/>
            <a:headEnd/>
            <a:tailEnd/>
          </a:ln>
        </p:spPr>
        <p:txBody>
          <a:bodyPr wrap="none">
            <a:spAutoFit/>
          </a:bodyPr>
          <a:lstStyle/>
          <a:p>
            <a:pPr algn="ctr"/>
            <a:r>
              <a:rPr lang="en-US" sz="1000"/>
              <a:t>Top of Structure</a:t>
            </a:r>
          </a:p>
          <a:p>
            <a:pPr algn="ctr"/>
            <a:r>
              <a:rPr lang="en-US" sz="1000"/>
              <a:t>(Present)</a:t>
            </a:r>
          </a:p>
        </p:txBody>
      </p:sp>
      <p:sp>
        <p:nvSpPr>
          <p:cNvPr id="1439757" name="Rectangle 13"/>
          <p:cNvSpPr>
            <a:spLocks noChangeArrowheads="1"/>
          </p:cNvSpPr>
          <p:nvPr/>
        </p:nvSpPr>
        <p:spPr bwMode="auto">
          <a:xfrm>
            <a:off x="7534275" y="857250"/>
            <a:ext cx="152400" cy="26701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9758" name="Text Box 14"/>
          <p:cNvSpPr txBox="1">
            <a:spLocks noChangeArrowheads="1"/>
          </p:cNvSpPr>
          <p:nvPr/>
        </p:nvSpPr>
        <p:spPr bwMode="auto">
          <a:xfrm>
            <a:off x="7097713" y="1287463"/>
            <a:ext cx="1089025" cy="396875"/>
          </a:xfrm>
          <a:prstGeom prst="rect">
            <a:avLst/>
          </a:prstGeom>
          <a:noFill/>
          <a:ln w="9525">
            <a:noFill/>
            <a:miter lim="800000"/>
            <a:headEnd/>
            <a:tailEnd/>
          </a:ln>
        </p:spPr>
        <p:txBody>
          <a:bodyPr wrap="none">
            <a:spAutoFit/>
          </a:bodyPr>
          <a:lstStyle/>
          <a:p>
            <a:pPr algn="ctr"/>
            <a:r>
              <a:rPr lang="en-US" sz="1000"/>
              <a:t>Top of Structure</a:t>
            </a:r>
          </a:p>
          <a:p>
            <a:pPr algn="ctr"/>
            <a:r>
              <a:rPr lang="en-US" sz="1000"/>
              <a:t>(Future)</a:t>
            </a:r>
          </a:p>
        </p:txBody>
      </p:sp>
      <p:grpSp>
        <p:nvGrpSpPr>
          <p:cNvPr id="2" name="Group 15"/>
          <p:cNvGrpSpPr>
            <a:grpSpLocks/>
          </p:cNvGrpSpPr>
          <p:nvPr/>
        </p:nvGrpSpPr>
        <p:grpSpPr bwMode="auto">
          <a:xfrm>
            <a:off x="4132263" y="490538"/>
            <a:ext cx="2030412" cy="742950"/>
            <a:chOff x="2603" y="309"/>
            <a:chExt cx="1279" cy="468"/>
          </a:xfrm>
        </p:grpSpPr>
        <p:sp>
          <p:nvSpPr>
            <p:cNvPr id="5239" name="Text Box 16"/>
            <p:cNvSpPr txBox="1">
              <a:spLocks noChangeArrowheads="1"/>
            </p:cNvSpPr>
            <p:nvPr/>
          </p:nvSpPr>
          <p:spPr bwMode="auto">
            <a:xfrm>
              <a:off x="2603" y="309"/>
              <a:ext cx="1279" cy="250"/>
            </a:xfrm>
            <a:prstGeom prst="rect">
              <a:avLst/>
            </a:prstGeom>
            <a:noFill/>
            <a:ln w="9525">
              <a:noFill/>
              <a:miter lim="800000"/>
              <a:headEnd/>
              <a:tailEnd/>
            </a:ln>
          </p:spPr>
          <p:txBody>
            <a:bodyPr wrap="none">
              <a:spAutoFit/>
            </a:bodyPr>
            <a:lstStyle/>
            <a:p>
              <a:pPr algn="ctr"/>
              <a:r>
                <a:rPr lang="en-US" sz="1000"/>
                <a:t>Displacement of Top of Structure</a:t>
              </a:r>
            </a:p>
            <a:p>
              <a:pPr algn="ctr"/>
              <a:r>
                <a:rPr lang="en-US" sz="1000"/>
                <a:t>Due to Non-linear Subsidence</a:t>
              </a:r>
            </a:p>
          </p:txBody>
        </p:sp>
        <p:sp>
          <p:nvSpPr>
            <p:cNvPr id="5240" name="Line 17"/>
            <p:cNvSpPr>
              <a:spLocks noChangeShapeType="1"/>
            </p:cNvSpPr>
            <p:nvPr/>
          </p:nvSpPr>
          <p:spPr bwMode="auto">
            <a:xfrm flipH="1">
              <a:off x="3072" y="585"/>
              <a:ext cx="82" cy="192"/>
            </a:xfrm>
            <a:prstGeom prst="line">
              <a:avLst/>
            </a:prstGeom>
            <a:noFill/>
            <a:ln w="9525">
              <a:solidFill>
                <a:schemeClr val="tx1"/>
              </a:solidFill>
              <a:round/>
              <a:headEnd/>
              <a:tailEnd type="triangle" w="med" len="med"/>
            </a:ln>
          </p:spPr>
          <p:txBody>
            <a:bodyPr/>
            <a:lstStyle/>
            <a:p>
              <a:endParaRPr lang="en-US"/>
            </a:p>
          </p:txBody>
        </p:sp>
      </p:grpSp>
      <p:grpSp>
        <p:nvGrpSpPr>
          <p:cNvPr id="3" name="Group 18"/>
          <p:cNvGrpSpPr>
            <a:grpSpLocks/>
          </p:cNvGrpSpPr>
          <p:nvPr/>
        </p:nvGrpSpPr>
        <p:grpSpPr bwMode="auto">
          <a:xfrm>
            <a:off x="4194175" y="3163888"/>
            <a:ext cx="2598738" cy="619125"/>
            <a:chOff x="2642" y="1993"/>
            <a:chExt cx="1637" cy="390"/>
          </a:xfrm>
        </p:grpSpPr>
        <p:sp>
          <p:nvSpPr>
            <p:cNvPr id="5237" name="Text Box 19"/>
            <p:cNvSpPr txBox="1">
              <a:spLocks noChangeArrowheads="1"/>
            </p:cNvSpPr>
            <p:nvPr/>
          </p:nvSpPr>
          <p:spPr bwMode="auto">
            <a:xfrm>
              <a:off x="2784" y="2133"/>
              <a:ext cx="1495" cy="250"/>
            </a:xfrm>
            <a:prstGeom prst="rect">
              <a:avLst/>
            </a:prstGeom>
            <a:noFill/>
            <a:ln w="9525">
              <a:noFill/>
              <a:miter lim="800000"/>
              <a:headEnd/>
              <a:tailEnd/>
            </a:ln>
          </p:spPr>
          <p:txBody>
            <a:bodyPr wrap="none">
              <a:spAutoFit/>
            </a:bodyPr>
            <a:lstStyle/>
            <a:p>
              <a:pPr algn="ctr"/>
              <a:r>
                <a:rPr lang="en-US" sz="1000"/>
                <a:t>Displacement of Local Mean Sea Level</a:t>
              </a:r>
            </a:p>
            <a:p>
              <a:pPr algn="ctr"/>
              <a:r>
                <a:rPr lang="en-US" sz="1000"/>
                <a:t>Due to Eustatic Rise (assumed linear)</a:t>
              </a:r>
            </a:p>
          </p:txBody>
        </p:sp>
        <p:sp>
          <p:nvSpPr>
            <p:cNvPr id="5238" name="Line 20"/>
            <p:cNvSpPr>
              <a:spLocks noChangeShapeType="1"/>
            </p:cNvSpPr>
            <p:nvPr/>
          </p:nvSpPr>
          <p:spPr bwMode="auto">
            <a:xfrm flipH="1" flipV="1">
              <a:off x="2642" y="1993"/>
              <a:ext cx="174" cy="201"/>
            </a:xfrm>
            <a:prstGeom prst="line">
              <a:avLst/>
            </a:prstGeom>
            <a:noFill/>
            <a:ln w="9525">
              <a:solidFill>
                <a:schemeClr val="tx1"/>
              </a:solidFill>
              <a:round/>
              <a:headEnd/>
              <a:tailEnd type="triangle" w="med" len="med"/>
            </a:ln>
          </p:spPr>
          <p:txBody>
            <a:bodyPr/>
            <a:lstStyle/>
            <a:p>
              <a:endParaRPr lang="en-US"/>
            </a:p>
          </p:txBody>
        </p:sp>
      </p:grpSp>
      <p:sp>
        <p:nvSpPr>
          <p:cNvPr id="5138" name="Text Box 21"/>
          <p:cNvSpPr txBox="1">
            <a:spLocks noChangeArrowheads="1"/>
          </p:cNvSpPr>
          <p:nvPr/>
        </p:nvSpPr>
        <p:spPr bwMode="auto">
          <a:xfrm>
            <a:off x="3836988" y="4071938"/>
            <a:ext cx="1073150" cy="366712"/>
          </a:xfrm>
          <a:prstGeom prst="rect">
            <a:avLst/>
          </a:prstGeom>
          <a:noFill/>
          <a:ln w="9525">
            <a:noFill/>
            <a:miter lim="800000"/>
            <a:headEnd/>
            <a:tailEnd/>
          </a:ln>
        </p:spPr>
        <p:txBody>
          <a:bodyPr wrap="none">
            <a:spAutoFit/>
          </a:bodyPr>
          <a:lstStyle/>
          <a:p>
            <a:pPr algn="ctr"/>
            <a:r>
              <a:rPr lang="en-US"/>
              <a:t>NAVD88</a:t>
            </a:r>
          </a:p>
        </p:txBody>
      </p:sp>
      <p:sp>
        <p:nvSpPr>
          <p:cNvPr id="5139" name="Line 22"/>
          <p:cNvSpPr>
            <a:spLocks noChangeShapeType="1"/>
          </p:cNvSpPr>
          <p:nvPr/>
        </p:nvSpPr>
        <p:spPr bwMode="auto">
          <a:xfrm>
            <a:off x="4818063" y="4283075"/>
            <a:ext cx="146050" cy="258763"/>
          </a:xfrm>
          <a:prstGeom prst="line">
            <a:avLst/>
          </a:prstGeom>
          <a:noFill/>
          <a:ln w="9525">
            <a:solidFill>
              <a:schemeClr val="tx1"/>
            </a:solidFill>
            <a:round/>
            <a:headEnd/>
            <a:tailEnd type="triangle" w="med" len="med"/>
          </a:ln>
        </p:spPr>
        <p:txBody>
          <a:bodyPr/>
          <a:lstStyle/>
          <a:p>
            <a:endParaRPr lang="en-US"/>
          </a:p>
        </p:txBody>
      </p:sp>
      <p:grpSp>
        <p:nvGrpSpPr>
          <p:cNvPr id="4" name="Group 23"/>
          <p:cNvGrpSpPr>
            <a:grpSpLocks/>
          </p:cNvGrpSpPr>
          <p:nvPr/>
        </p:nvGrpSpPr>
        <p:grpSpPr bwMode="auto">
          <a:xfrm>
            <a:off x="1819275" y="2828925"/>
            <a:ext cx="5791200" cy="552450"/>
            <a:chOff x="1146" y="1782"/>
            <a:chExt cx="3648" cy="348"/>
          </a:xfrm>
        </p:grpSpPr>
        <p:sp>
          <p:nvSpPr>
            <p:cNvPr id="5223" name="Line 24"/>
            <p:cNvSpPr>
              <a:spLocks noChangeShapeType="1"/>
            </p:cNvSpPr>
            <p:nvPr/>
          </p:nvSpPr>
          <p:spPr bwMode="auto">
            <a:xfrm>
              <a:off x="1326" y="2002"/>
              <a:ext cx="978" cy="0"/>
            </a:xfrm>
            <a:prstGeom prst="line">
              <a:avLst/>
            </a:prstGeom>
            <a:noFill/>
            <a:ln w="9525">
              <a:solidFill>
                <a:srgbClr val="00FFFF"/>
              </a:solidFill>
              <a:round/>
              <a:headEnd/>
              <a:tailEnd/>
            </a:ln>
          </p:spPr>
          <p:txBody>
            <a:bodyPr/>
            <a:lstStyle/>
            <a:p>
              <a:endParaRPr lang="en-US"/>
            </a:p>
          </p:txBody>
        </p:sp>
        <p:grpSp>
          <p:nvGrpSpPr>
            <p:cNvPr id="5" name="Group 25"/>
            <p:cNvGrpSpPr>
              <a:grpSpLocks/>
            </p:cNvGrpSpPr>
            <p:nvPr/>
          </p:nvGrpSpPr>
          <p:grpSpPr bwMode="auto">
            <a:xfrm>
              <a:off x="1146" y="1782"/>
              <a:ext cx="3648" cy="348"/>
              <a:chOff x="1146" y="1782"/>
              <a:chExt cx="3648" cy="348"/>
            </a:xfrm>
          </p:grpSpPr>
          <p:sp>
            <p:nvSpPr>
              <p:cNvPr id="5225" name="Line 26"/>
              <p:cNvSpPr>
                <a:spLocks noChangeShapeType="1"/>
              </p:cNvSpPr>
              <p:nvPr/>
            </p:nvSpPr>
            <p:spPr bwMode="auto">
              <a:xfrm>
                <a:off x="2537" y="1951"/>
                <a:ext cx="978" cy="0"/>
              </a:xfrm>
              <a:prstGeom prst="line">
                <a:avLst/>
              </a:prstGeom>
              <a:noFill/>
              <a:ln w="9525">
                <a:solidFill>
                  <a:srgbClr val="00FFFF"/>
                </a:solidFill>
                <a:round/>
                <a:headEnd/>
                <a:tailEnd/>
              </a:ln>
            </p:spPr>
            <p:txBody>
              <a:bodyPr/>
              <a:lstStyle/>
              <a:p>
                <a:endParaRPr lang="en-US"/>
              </a:p>
            </p:txBody>
          </p:sp>
          <p:sp>
            <p:nvSpPr>
              <p:cNvPr id="5226" name="Line 27"/>
              <p:cNvSpPr>
                <a:spLocks noChangeShapeType="1"/>
              </p:cNvSpPr>
              <p:nvPr/>
            </p:nvSpPr>
            <p:spPr bwMode="auto">
              <a:xfrm>
                <a:off x="3694" y="1910"/>
                <a:ext cx="978" cy="0"/>
              </a:xfrm>
              <a:prstGeom prst="line">
                <a:avLst/>
              </a:prstGeom>
              <a:noFill/>
              <a:ln w="9525">
                <a:solidFill>
                  <a:srgbClr val="00FFFF"/>
                </a:solidFill>
                <a:round/>
                <a:headEnd/>
                <a:tailEnd/>
              </a:ln>
            </p:spPr>
            <p:txBody>
              <a:bodyPr/>
              <a:lstStyle/>
              <a:p>
                <a:endParaRPr lang="en-US"/>
              </a:p>
            </p:txBody>
          </p:sp>
          <p:grpSp>
            <p:nvGrpSpPr>
              <p:cNvPr id="6" name="Group 28"/>
              <p:cNvGrpSpPr>
                <a:grpSpLocks/>
              </p:cNvGrpSpPr>
              <p:nvPr/>
            </p:nvGrpSpPr>
            <p:grpSpPr bwMode="auto">
              <a:xfrm>
                <a:off x="1199" y="1782"/>
                <a:ext cx="3595" cy="300"/>
                <a:chOff x="1199" y="1782"/>
                <a:chExt cx="3595" cy="300"/>
              </a:xfrm>
            </p:grpSpPr>
            <p:sp>
              <p:nvSpPr>
                <p:cNvPr id="5229" name="Line 29"/>
                <p:cNvSpPr>
                  <a:spLocks noChangeShapeType="1"/>
                </p:cNvSpPr>
                <p:nvPr/>
              </p:nvSpPr>
              <p:spPr bwMode="auto">
                <a:xfrm flipV="1">
                  <a:off x="1199" y="1909"/>
                  <a:ext cx="3564" cy="137"/>
                </a:xfrm>
                <a:prstGeom prst="line">
                  <a:avLst/>
                </a:prstGeom>
                <a:noFill/>
                <a:ln w="28575">
                  <a:solidFill>
                    <a:srgbClr val="0066FF"/>
                  </a:solidFill>
                  <a:prstDash val="dash"/>
                  <a:round/>
                  <a:headEnd/>
                  <a:tailEnd/>
                </a:ln>
              </p:spPr>
              <p:txBody>
                <a:bodyPr/>
                <a:lstStyle/>
                <a:p>
                  <a:endParaRPr lang="en-US"/>
                </a:p>
              </p:txBody>
            </p:sp>
            <p:sp>
              <p:nvSpPr>
                <p:cNvPr id="5230" name="Text Box 30"/>
                <p:cNvSpPr txBox="1">
                  <a:spLocks noChangeArrowheads="1"/>
                </p:cNvSpPr>
                <p:nvPr/>
              </p:nvSpPr>
              <p:spPr bwMode="auto">
                <a:xfrm>
                  <a:off x="2524" y="1823"/>
                  <a:ext cx="1028" cy="154"/>
                </a:xfrm>
                <a:prstGeom prst="rect">
                  <a:avLst/>
                </a:prstGeom>
                <a:noFill/>
                <a:ln w="9525">
                  <a:noFill/>
                  <a:miter lim="800000"/>
                  <a:headEnd/>
                  <a:tailEnd/>
                </a:ln>
              </p:spPr>
              <p:txBody>
                <a:bodyPr wrap="none">
                  <a:spAutoFit/>
                </a:bodyPr>
                <a:lstStyle/>
                <a:p>
                  <a:pPr algn="ctr"/>
                  <a:r>
                    <a:rPr lang="en-US" sz="1000"/>
                    <a:t>LMSL, Epoch: yyyy - yyyy</a:t>
                  </a:r>
                </a:p>
              </p:txBody>
            </p:sp>
            <p:sp>
              <p:nvSpPr>
                <p:cNvPr id="5231" name="Text Box 31"/>
                <p:cNvSpPr txBox="1">
                  <a:spLocks noChangeArrowheads="1"/>
                </p:cNvSpPr>
                <p:nvPr/>
              </p:nvSpPr>
              <p:spPr bwMode="auto">
                <a:xfrm>
                  <a:off x="3653" y="1782"/>
                  <a:ext cx="1028" cy="154"/>
                </a:xfrm>
                <a:prstGeom prst="rect">
                  <a:avLst/>
                </a:prstGeom>
                <a:noFill/>
                <a:ln w="9525">
                  <a:noFill/>
                  <a:miter lim="800000"/>
                  <a:headEnd/>
                  <a:tailEnd/>
                </a:ln>
              </p:spPr>
              <p:txBody>
                <a:bodyPr wrap="none">
                  <a:spAutoFit/>
                </a:bodyPr>
                <a:lstStyle/>
                <a:p>
                  <a:pPr algn="ctr"/>
                  <a:r>
                    <a:rPr lang="en-US" sz="1000"/>
                    <a:t>LMSL, Epoch: yyyy - yyyy</a:t>
                  </a:r>
                </a:p>
              </p:txBody>
            </p:sp>
            <p:grpSp>
              <p:nvGrpSpPr>
                <p:cNvPr id="7" name="Group 32"/>
                <p:cNvGrpSpPr>
                  <a:grpSpLocks/>
                </p:cNvGrpSpPr>
                <p:nvPr/>
              </p:nvGrpSpPr>
              <p:grpSpPr bwMode="auto">
                <a:xfrm>
                  <a:off x="1295" y="1865"/>
                  <a:ext cx="1069" cy="217"/>
                  <a:chOff x="1295" y="1865"/>
                  <a:chExt cx="1069" cy="217"/>
                </a:xfrm>
              </p:grpSpPr>
              <p:sp>
                <p:nvSpPr>
                  <p:cNvPr id="5235" name="Text Box 33"/>
                  <p:cNvSpPr txBox="1">
                    <a:spLocks noChangeArrowheads="1"/>
                  </p:cNvSpPr>
                  <p:nvPr/>
                </p:nvSpPr>
                <p:spPr bwMode="auto">
                  <a:xfrm>
                    <a:off x="1295" y="1865"/>
                    <a:ext cx="1028" cy="154"/>
                  </a:xfrm>
                  <a:prstGeom prst="rect">
                    <a:avLst/>
                  </a:prstGeom>
                  <a:noFill/>
                  <a:ln w="9525">
                    <a:noFill/>
                    <a:miter lim="800000"/>
                    <a:headEnd/>
                    <a:tailEnd/>
                  </a:ln>
                </p:spPr>
                <p:txBody>
                  <a:bodyPr wrap="none">
                    <a:spAutoFit/>
                  </a:bodyPr>
                  <a:lstStyle/>
                  <a:p>
                    <a:pPr algn="ctr"/>
                    <a:r>
                      <a:rPr lang="en-US" sz="1000"/>
                      <a:t>LMSL, Epoch: yyyy - yyyy</a:t>
                    </a:r>
                  </a:p>
                </p:txBody>
              </p:sp>
              <p:sp>
                <p:nvSpPr>
                  <p:cNvPr id="5236" name="AutoShape 34"/>
                  <p:cNvSpPr>
                    <a:spLocks noChangeArrowheads="1"/>
                  </p:cNvSpPr>
                  <p:nvPr/>
                </p:nvSpPr>
                <p:spPr bwMode="auto">
                  <a:xfrm>
                    <a:off x="2274" y="1998"/>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sp>
              <p:nvSpPr>
                <p:cNvPr id="5233" name="AutoShape 35"/>
                <p:cNvSpPr>
                  <a:spLocks noChangeArrowheads="1"/>
                </p:cNvSpPr>
                <p:nvPr/>
              </p:nvSpPr>
              <p:spPr bwMode="auto">
                <a:xfrm>
                  <a:off x="3486" y="1950"/>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sp>
              <p:nvSpPr>
                <p:cNvPr id="5234" name="AutoShape 36"/>
                <p:cNvSpPr>
                  <a:spLocks noChangeArrowheads="1"/>
                </p:cNvSpPr>
                <p:nvPr/>
              </p:nvSpPr>
              <p:spPr bwMode="auto">
                <a:xfrm>
                  <a:off x="4704" y="1902"/>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sp>
            <p:nvSpPr>
              <p:cNvPr id="5228" name="AutoShape 37"/>
              <p:cNvSpPr>
                <a:spLocks noChangeArrowheads="1"/>
              </p:cNvSpPr>
              <p:nvPr/>
            </p:nvSpPr>
            <p:spPr bwMode="auto">
              <a:xfrm>
                <a:off x="1146" y="2046"/>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grpSp>
      <p:grpSp>
        <p:nvGrpSpPr>
          <p:cNvPr id="8" name="Group 38"/>
          <p:cNvGrpSpPr>
            <a:grpSpLocks/>
          </p:cNvGrpSpPr>
          <p:nvPr/>
        </p:nvGrpSpPr>
        <p:grpSpPr bwMode="auto">
          <a:xfrm>
            <a:off x="2220913" y="5124450"/>
            <a:ext cx="2060575" cy="838200"/>
            <a:chOff x="1385" y="3207"/>
            <a:chExt cx="1298" cy="528"/>
          </a:xfrm>
        </p:grpSpPr>
        <p:sp>
          <p:nvSpPr>
            <p:cNvPr id="5221" name="Text Box 39"/>
            <p:cNvSpPr txBox="1">
              <a:spLocks noChangeArrowheads="1"/>
            </p:cNvSpPr>
            <p:nvPr/>
          </p:nvSpPr>
          <p:spPr bwMode="auto">
            <a:xfrm>
              <a:off x="1385" y="3389"/>
              <a:ext cx="1177" cy="346"/>
            </a:xfrm>
            <a:prstGeom prst="rect">
              <a:avLst/>
            </a:prstGeom>
            <a:noFill/>
            <a:ln w="9525">
              <a:noFill/>
              <a:miter lim="800000"/>
              <a:headEnd/>
              <a:tailEnd/>
            </a:ln>
          </p:spPr>
          <p:txBody>
            <a:bodyPr wrap="none">
              <a:spAutoFit/>
            </a:bodyPr>
            <a:lstStyle/>
            <a:p>
              <a:pPr algn="ctr"/>
              <a:r>
                <a:rPr lang="en-US" sz="1000"/>
                <a:t>Displacement of PBM</a:t>
              </a:r>
            </a:p>
            <a:p>
              <a:pPr algn="ctr"/>
              <a:r>
                <a:rPr lang="en-US" sz="1000"/>
                <a:t>and Tide Staff Zero</a:t>
              </a:r>
            </a:p>
            <a:p>
              <a:pPr algn="ctr"/>
              <a:r>
                <a:rPr lang="en-US" sz="1000"/>
                <a:t>Due to Non-linear Subsidence</a:t>
              </a:r>
            </a:p>
          </p:txBody>
        </p:sp>
        <p:sp>
          <p:nvSpPr>
            <p:cNvPr id="5222" name="Line 40"/>
            <p:cNvSpPr>
              <a:spLocks noChangeShapeType="1"/>
            </p:cNvSpPr>
            <p:nvPr/>
          </p:nvSpPr>
          <p:spPr bwMode="auto">
            <a:xfrm flipV="1">
              <a:off x="2397" y="3207"/>
              <a:ext cx="286" cy="242"/>
            </a:xfrm>
            <a:prstGeom prst="line">
              <a:avLst/>
            </a:prstGeom>
            <a:noFill/>
            <a:ln w="9525">
              <a:solidFill>
                <a:schemeClr val="tx1"/>
              </a:solidFill>
              <a:round/>
              <a:headEnd/>
              <a:tailEnd type="triangle" w="med" len="med"/>
            </a:ln>
          </p:spPr>
          <p:txBody>
            <a:bodyPr/>
            <a:lstStyle/>
            <a:p>
              <a:endParaRPr lang="en-US"/>
            </a:p>
          </p:txBody>
        </p:sp>
      </p:grpSp>
      <p:grpSp>
        <p:nvGrpSpPr>
          <p:cNvPr id="9" name="Group 41"/>
          <p:cNvGrpSpPr>
            <a:grpSpLocks/>
          </p:cNvGrpSpPr>
          <p:nvPr/>
        </p:nvGrpSpPr>
        <p:grpSpPr bwMode="auto">
          <a:xfrm>
            <a:off x="5688013" y="4724400"/>
            <a:ext cx="1778000" cy="595313"/>
            <a:chOff x="3583" y="2976"/>
            <a:chExt cx="1120" cy="375"/>
          </a:xfrm>
        </p:grpSpPr>
        <p:sp>
          <p:nvSpPr>
            <p:cNvPr id="5219" name="Text Box 42"/>
            <p:cNvSpPr txBox="1">
              <a:spLocks noChangeArrowheads="1"/>
            </p:cNvSpPr>
            <p:nvPr/>
          </p:nvSpPr>
          <p:spPr bwMode="auto">
            <a:xfrm>
              <a:off x="3583" y="3101"/>
              <a:ext cx="1120" cy="250"/>
            </a:xfrm>
            <a:prstGeom prst="rect">
              <a:avLst/>
            </a:prstGeom>
            <a:noFill/>
            <a:ln w="9525">
              <a:noFill/>
              <a:miter lim="800000"/>
              <a:headEnd/>
              <a:tailEnd/>
            </a:ln>
          </p:spPr>
          <p:txBody>
            <a:bodyPr wrap="none">
              <a:spAutoFit/>
            </a:bodyPr>
            <a:lstStyle/>
            <a:p>
              <a:pPr algn="ctr"/>
              <a:r>
                <a:rPr lang="en-US" sz="1000"/>
                <a:t>Inter-Epoch Displacement of</a:t>
              </a:r>
            </a:p>
            <a:p>
              <a:pPr algn="ctr"/>
              <a:r>
                <a:rPr lang="en-US" sz="1000"/>
                <a:t>Geodetic Datum “Zero”</a:t>
              </a:r>
            </a:p>
          </p:txBody>
        </p:sp>
        <p:sp>
          <p:nvSpPr>
            <p:cNvPr id="5220" name="Line 43"/>
            <p:cNvSpPr>
              <a:spLocks noChangeShapeType="1"/>
            </p:cNvSpPr>
            <p:nvPr/>
          </p:nvSpPr>
          <p:spPr bwMode="auto">
            <a:xfrm flipV="1">
              <a:off x="3990" y="2976"/>
              <a:ext cx="18" cy="156"/>
            </a:xfrm>
            <a:prstGeom prst="line">
              <a:avLst/>
            </a:prstGeom>
            <a:noFill/>
            <a:ln w="9525">
              <a:solidFill>
                <a:schemeClr val="tx1"/>
              </a:solidFill>
              <a:round/>
              <a:headEnd/>
              <a:tailEnd type="triangle" w="med" len="med"/>
            </a:ln>
          </p:spPr>
          <p:txBody>
            <a:bodyPr/>
            <a:lstStyle/>
            <a:p>
              <a:endParaRPr lang="en-US"/>
            </a:p>
          </p:txBody>
        </p:sp>
      </p:grpSp>
      <p:grpSp>
        <p:nvGrpSpPr>
          <p:cNvPr id="10" name="Group 44"/>
          <p:cNvGrpSpPr>
            <a:grpSpLocks/>
          </p:cNvGrpSpPr>
          <p:nvPr/>
        </p:nvGrpSpPr>
        <p:grpSpPr bwMode="auto">
          <a:xfrm>
            <a:off x="2943225" y="4548188"/>
            <a:ext cx="982663" cy="774700"/>
            <a:chOff x="1854" y="2865"/>
            <a:chExt cx="619" cy="488"/>
          </a:xfrm>
        </p:grpSpPr>
        <p:sp>
          <p:nvSpPr>
            <p:cNvPr id="5215" name="Line 45"/>
            <p:cNvSpPr>
              <a:spLocks noChangeShapeType="1"/>
            </p:cNvSpPr>
            <p:nvPr/>
          </p:nvSpPr>
          <p:spPr bwMode="auto">
            <a:xfrm flipV="1">
              <a:off x="2472" y="2865"/>
              <a:ext cx="1" cy="90"/>
            </a:xfrm>
            <a:prstGeom prst="line">
              <a:avLst/>
            </a:prstGeom>
            <a:noFill/>
            <a:ln w="19050">
              <a:solidFill>
                <a:schemeClr val="tx1"/>
              </a:solidFill>
              <a:round/>
              <a:headEnd/>
              <a:tailEnd/>
            </a:ln>
          </p:spPr>
          <p:txBody>
            <a:bodyPr/>
            <a:lstStyle/>
            <a:p>
              <a:endParaRPr lang="en-US"/>
            </a:p>
          </p:txBody>
        </p:sp>
        <p:sp>
          <p:nvSpPr>
            <p:cNvPr id="5216" name="Line 46"/>
            <p:cNvSpPr>
              <a:spLocks noChangeShapeType="1"/>
            </p:cNvSpPr>
            <p:nvPr/>
          </p:nvSpPr>
          <p:spPr bwMode="auto">
            <a:xfrm>
              <a:off x="2472" y="2958"/>
              <a:ext cx="0" cy="162"/>
            </a:xfrm>
            <a:prstGeom prst="line">
              <a:avLst/>
            </a:prstGeom>
            <a:noFill/>
            <a:ln w="9525">
              <a:solidFill>
                <a:schemeClr val="tx1"/>
              </a:solidFill>
              <a:prstDash val="dash"/>
              <a:round/>
              <a:headEnd/>
              <a:tailEnd/>
            </a:ln>
          </p:spPr>
          <p:txBody>
            <a:bodyPr/>
            <a:lstStyle/>
            <a:p>
              <a:endParaRPr lang="en-US"/>
            </a:p>
          </p:txBody>
        </p:sp>
        <p:sp>
          <p:nvSpPr>
            <p:cNvPr id="5217" name="Line 47"/>
            <p:cNvSpPr>
              <a:spLocks noChangeShapeType="1"/>
            </p:cNvSpPr>
            <p:nvPr/>
          </p:nvSpPr>
          <p:spPr bwMode="auto">
            <a:xfrm flipH="1">
              <a:off x="1854" y="3156"/>
              <a:ext cx="564" cy="0"/>
            </a:xfrm>
            <a:prstGeom prst="line">
              <a:avLst/>
            </a:prstGeom>
            <a:noFill/>
            <a:ln w="9525">
              <a:solidFill>
                <a:schemeClr val="tx1"/>
              </a:solidFill>
              <a:round/>
              <a:headEnd/>
              <a:tailEnd/>
            </a:ln>
          </p:spPr>
          <p:txBody>
            <a:bodyPr/>
            <a:lstStyle/>
            <a:p>
              <a:endParaRPr lang="en-US"/>
            </a:p>
          </p:txBody>
        </p:sp>
        <p:sp>
          <p:nvSpPr>
            <p:cNvPr id="5218" name="Text Box 48"/>
            <p:cNvSpPr txBox="1">
              <a:spLocks noChangeArrowheads="1"/>
            </p:cNvSpPr>
            <p:nvPr/>
          </p:nvSpPr>
          <p:spPr bwMode="auto">
            <a:xfrm>
              <a:off x="1919" y="3141"/>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grpSp>
      <p:grpSp>
        <p:nvGrpSpPr>
          <p:cNvPr id="11" name="Group 49"/>
          <p:cNvGrpSpPr>
            <a:grpSpLocks/>
          </p:cNvGrpSpPr>
          <p:nvPr/>
        </p:nvGrpSpPr>
        <p:grpSpPr bwMode="auto">
          <a:xfrm>
            <a:off x="4619625" y="4548188"/>
            <a:ext cx="992188" cy="1193800"/>
            <a:chOff x="2910" y="2865"/>
            <a:chExt cx="625" cy="752"/>
          </a:xfrm>
        </p:grpSpPr>
        <p:sp>
          <p:nvSpPr>
            <p:cNvPr id="5211" name="Line 50"/>
            <p:cNvSpPr>
              <a:spLocks noChangeShapeType="1"/>
            </p:cNvSpPr>
            <p:nvPr/>
          </p:nvSpPr>
          <p:spPr bwMode="auto">
            <a:xfrm flipV="1">
              <a:off x="3534" y="2865"/>
              <a:ext cx="1" cy="252"/>
            </a:xfrm>
            <a:prstGeom prst="line">
              <a:avLst/>
            </a:prstGeom>
            <a:noFill/>
            <a:ln w="19050">
              <a:solidFill>
                <a:schemeClr val="tx1"/>
              </a:solidFill>
              <a:round/>
              <a:headEnd/>
              <a:tailEnd/>
            </a:ln>
          </p:spPr>
          <p:txBody>
            <a:bodyPr/>
            <a:lstStyle/>
            <a:p>
              <a:endParaRPr lang="en-US"/>
            </a:p>
          </p:txBody>
        </p:sp>
        <p:sp>
          <p:nvSpPr>
            <p:cNvPr id="5212" name="Line 51"/>
            <p:cNvSpPr>
              <a:spLocks noChangeShapeType="1"/>
            </p:cNvSpPr>
            <p:nvPr/>
          </p:nvSpPr>
          <p:spPr bwMode="auto">
            <a:xfrm>
              <a:off x="3534" y="3120"/>
              <a:ext cx="0" cy="258"/>
            </a:xfrm>
            <a:prstGeom prst="line">
              <a:avLst/>
            </a:prstGeom>
            <a:noFill/>
            <a:ln w="9525">
              <a:solidFill>
                <a:schemeClr val="tx1"/>
              </a:solidFill>
              <a:prstDash val="dash"/>
              <a:round/>
              <a:headEnd/>
              <a:tailEnd/>
            </a:ln>
          </p:spPr>
          <p:txBody>
            <a:bodyPr/>
            <a:lstStyle/>
            <a:p>
              <a:endParaRPr lang="en-US"/>
            </a:p>
          </p:txBody>
        </p:sp>
        <p:sp>
          <p:nvSpPr>
            <p:cNvPr id="5213" name="Line 52"/>
            <p:cNvSpPr>
              <a:spLocks noChangeShapeType="1"/>
            </p:cNvSpPr>
            <p:nvPr/>
          </p:nvSpPr>
          <p:spPr bwMode="auto">
            <a:xfrm flipH="1">
              <a:off x="2910" y="3420"/>
              <a:ext cx="564" cy="0"/>
            </a:xfrm>
            <a:prstGeom prst="line">
              <a:avLst/>
            </a:prstGeom>
            <a:noFill/>
            <a:ln w="9525">
              <a:solidFill>
                <a:schemeClr val="tx1"/>
              </a:solidFill>
              <a:round/>
              <a:headEnd/>
              <a:tailEnd/>
            </a:ln>
          </p:spPr>
          <p:txBody>
            <a:bodyPr/>
            <a:lstStyle/>
            <a:p>
              <a:endParaRPr lang="en-US"/>
            </a:p>
          </p:txBody>
        </p:sp>
        <p:sp>
          <p:nvSpPr>
            <p:cNvPr id="5214" name="Text Box 53"/>
            <p:cNvSpPr txBox="1">
              <a:spLocks noChangeArrowheads="1"/>
            </p:cNvSpPr>
            <p:nvPr/>
          </p:nvSpPr>
          <p:spPr bwMode="auto">
            <a:xfrm>
              <a:off x="2921" y="3405"/>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grpSp>
      <p:grpSp>
        <p:nvGrpSpPr>
          <p:cNvPr id="12" name="Group 54"/>
          <p:cNvGrpSpPr>
            <a:grpSpLocks/>
          </p:cNvGrpSpPr>
          <p:nvPr/>
        </p:nvGrpSpPr>
        <p:grpSpPr bwMode="auto">
          <a:xfrm>
            <a:off x="1887538" y="4799013"/>
            <a:ext cx="5724525" cy="1111250"/>
            <a:chOff x="1189" y="3023"/>
            <a:chExt cx="3606" cy="700"/>
          </a:xfrm>
        </p:grpSpPr>
        <p:sp>
          <p:nvSpPr>
            <p:cNvPr id="5204" name="Oval 55"/>
            <p:cNvSpPr>
              <a:spLocks noChangeArrowheads="1"/>
            </p:cNvSpPr>
            <p:nvPr/>
          </p:nvSpPr>
          <p:spPr bwMode="auto">
            <a:xfrm>
              <a:off x="2427" y="3129"/>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5205" name="Oval 56"/>
            <p:cNvSpPr>
              <a:spLocks noChangeArrowheads="1"/>
            </p:cNvSpPr>
            <p:nvPr/>
          </p:nvSpPr>
          <p:spPr bwMode="auto">
            <a:xfrm>
              <a:off x="3484" y="3393"/>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5206" name="Text Box 57"/>
            <p:cNvSpPr txBox="1">
              <a:spLocks noChangeArrowheads="1"/>
            </p:cNvSpPr>
            <p:nvPr/>
          </p:nvSpPr>
          <p:spPr bwMode="auto">
            <a:xfrm>
              <a:off x="2475" y="3023"/>
              <a:ext cx="289" cy="154"/>
            </a:xfrm>
            <a:prstGeom prst="rect">
              <a:avLst/>
            </a:prstGeom>
            <a:noFill/>
            <a:ln w="9525">
              <a:noFill/>
              <a:miter lim="800000"/>
              <a:headEnd/>
              <a:tailEnd/>
            </a:ln>
          </p:spPr>
          <p:txBody>
            <a:bodyPr wrap="none">
              <a:spAutoFit/>
            </a:bodyPr>
            <a:lstStyle/>
            <a:p>
              <a:pPr algn="ctr"/>
              <a:r>
                <a:rPr lang="en-US" sz="1000"/>
                <a:t>PBM</a:t>
              </a:r>
            </a:p>
          </p:txBody>
        </p:sp>
        <p:sp>
          <p:nvSpPr>
            <p:cNvPr id="5207" name="Text Box 58"/>
            <p:cNvSpPr txBox="1">
              <a:spLocks noChangeArrowheads="1"/>
            </p:cNvSpPr>
            <p:nvPr/>
          </p:nvSpPr>
          <p:spPr bwMode="auto">
            <a:xfrm>
              <a:off x="3489" y="3437"/>
              <a:ext cx="289" cy="154"/>
            </a:xfrm>
            <a:prstGeom prst="rect">
              <a:avLst/>
            </a:prstGeom>
            <a:noFill/>
            <a:ln w="9525">
              <a:noFill/>
              <a:miter lim="800000"/>
              <a:headEnd/>
              <a:tailEnd/>
            </a:ln>
          </p:spPr>
          <p:txBody>
            <a:bodyPr wrap="none">
              <a:spAutoFit/>
            </a:bodyPr>
            <a:lstStyle/>
            <a:p>
              <a:pPr algn="ctr"/>
              <a:r>
                <a:rPr lang="en-US" sz="1000"/>
                <a:t>PBM</a:t>
              </a:r>
            </a:p>
          </p:txBody>
        </p:sp>
        <p:sp>
          <p:nvSpPr>
            <p:cNvPr id="5208" name="Freeform 59"/>
            <p:cNvSpPr>
              <a:spLocks/>
            </p:cNvSpPr>
            <p:nvPr/>
          </p:nvSpPr>
          <p:spPr bwMode="auto">
            <a:xfrm>
              <a:off x="1189" y="3071"/>
              <a:ext cx="3552" cy="528"/>
            </a:xfrm>
            <a:custGeom>
              <a:avLst/>
              <a:gdLst>
                <a:gd name="T0" fmla="*/ 0 w 3552"/>
                <a:gd name="T1" fmla="*/ 0 h 528"/>
                <a:gd name="T2" fmla="*/ 1296 w 3552"/>
                <a:gd name="T3" fmla="*/ 96 h 528"/>
                <a:gd name="T4" fmla="*/ 2496 w 3552"/>
                <a:gd name="T5" fmla="*/ 384 h 528"/>
                <a:gd name="T6" fmla="*/ 3552 w 3552"/>
                <a:gd name="T7" fmla="*/ 528 h 528"/>
                <a:gd name="T8" fmla="*/ 0 60000 65536"/>
                <a:gd name="T9" fmla="*/ 0 60000 65536"/>
                <a:gd name="T10" fmla="*/ 0 60000 65536"/>
                <a:gd name="T11" fmla="*/ 0 60000 65536"/>
                <a:gd name="T12" fmla="*/ 0 w 3552"/>
                <a:gd name="T13" fmla="*/ 0 h 528"/>
                <a:gd name="T14" fmla="*/ 3552 w 3552"/>
                <a:gd name="T15" fmla="*/ 528 h 528"/>
              </a:gdLst>
              <a:ahLst/>
              <a:cxnLst>
                <a:cxn ang="T8">
                  <a:pos x="T0" y="T1"/>
                </a:cxn>
                <a:cxn ang="T9">
                  <a:pos x="T2" y="T3"/>
                </a:cxn>
                <a:cxn ang="T10">
                  <a:pos x="T4" y="T5"/>
                </a:cxn>
                <a:cxn ang="T11">
                  <a:pos x="T6" y="T7"/>
                </a:cxn>
              </a:cxnLst>
              <a:rect l="T12" t="T13" r="T14" b="T15"/>
              <a:pathLst>
                <a:path w="3552" h="528">
                  <a:moveTo>
                    <a:pt x="0" y="0"/>
                  </a:moveTo>
                  <a:cubicBezTo>
                    <a:pt x="440" y="16"/>
                    <a:pt x="880" y="32"/>
                    <a:pt x="1296" y="96"/>
                  </a:cubicBezTo>
                  <a:cubicBezTo>
                    <a:pt x="1712" y="160"/>
                    <a:pt x="2120" y="312"/>
                    <a:pt x="2496" y="384"/>
                  </a:cubicBezTo>
                  <a:cubicBezTo>
                    <a:pt x="2872" y="456"/>
                    <a:pt x="3212" y="492"/>
                    <a:pt x="3552" y="528"/>
                  </a:cubicBezTo>
                </a:path>
              </a:pathLst>
            </a:custGeom>
            <a:noFill/>
            <a:ln w="19050" cap="flat" cmpd="sng">
              <a:solidFill>
                <a:srgbClr val="00FF00"/>
              </a:solidFill>
              <a:prstDash val="lgDash"/>
              <a:round/>
              <a:headEnd/>
              <a:tailEnd/>
            </a:ln>
          </p:spPr>
          <p:txBody>
            <a:bodyPr/>
            <a:lstStyle/>
            <a:p>
              <a:endParaRPr lang="en-US"/>
            </a:p>
          </p:txBody>
        </p:sp>
        <p:sp>
          <p:nvSpPr>
            <p:cNvPr id="5209" name="Oval 60"/>
            <p:cNvSpPr>
              <a:spLocks noChangeArrowheads="1"/>
            </p:cNvSpPr>
            <p:nvPr/>
          </p:nvSpPr>
          <p:spPr bwMode="auto">
            <a:xfrm>
              <a:off x="4695" y="3561"/>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5210" name="Text Box 61"/>
            <p:cNvSpPr txBox="1">
              <a:spLocks noChangeArrowheads="1"/>
            </p:cNvSpPr>
            <p:nvPr/>
          </p:nvSpPr>
          <p:spPr bwMode="auto">
            <a:xfrm>
              <a:off x="4455" y="3569"/>
              <a:ext cx="289" cy="154"/>
            </a:xfrm>
            <a:prstGeom prst="rect">
              <a:avLst/>
            </a:prstGeom>
            <a:noFill/>
            <a:ln w="9525">
              <a:noFill/>
              <a:miter lim="800000"/>
              <a:headEnd/>
              <a:tailEnd/>
            </a:ln>
          </p:spPr>
          <p:txBody>
            <a:bodyPr wrap="none">
              <a:spAutoFit/>
            </a:bodyPr>
            <a:lstStyle/>
            <a:p>
              <a:pPr algn="ctr"/>
              <a:r>
                <a:rPr lang="en-US" sz="1000"/>
                <a:t>PBM</a:t>
              </a:r>
            </a:p>
          </p:txBody>
        </p:sp>
      </p:grpSp>
      <p:grpSp>
        <p:nvGrpSpPr>
          <p:cNvPr id="13" name="Group 62"/>
          <p:cNvGrpSpPr>
            <a:grpSpLocks/>
          </p:cNvGrpSpPr>
          <p:nvPr/>
        </p:nvGrpSpPr>
        <p:grpSpPr bwMode="auto">
          <a:xfrm>
            <a:off x="655638" y="4557713"/>
            <a:ext cx="1646237" cy="622300"/>
            <a:chOff x="413" y="2871"/>
            <a:chExt cx="1037" cy="392"/>
          </a:xfrm>
        </p:grpSpPr>
        <p:sp>
          <p:nvSpPr>
            <p:cNvPr id="5197" name="Line 63"/>
            <p:cNvSpPr>
              <a:spLocks noChangeShapeType="1"/>
            </p:cNvSpPr>
            <p:nvPr/>
          </p:nvSpPr>
          <p:spPr bwMode="auto">
            <a:xfrm flipH="1">
              <a:off x="606" y="3074"/>
              <a:ext cx="552" cy="1"/>
            </a:xfrm>
            <a:prstGeom prst="line">
              <a:avLst/>
            </a:prstGeom>
            <a:noFill/>
            <a:ln w="9525">
              <a:solidFill>
                <a:schemeClr val="tx1"/>
              </a:solidFill>
              <a:round/>
              <a:headEnd/>
              <a:tailEnd/>
            </a:ln>
          </p:spPr>
          <p:txBody>
            <a:bodyPr/>
            <a:lstStyle/>
            <a:p>
              <a:endParaRPr lang="en-US"/>
            </a:p>
          </p:txBody>
        </p:sp>
        <p:grpSp>
          <p:nvGrpSpPr>
            <p:cNvPr id="14" name="Group 64"/>
            <p:cNvGrpSpPr>
              <a:grpSpLocks/>
            </p:cNvGrpSpPr>
            <p:nvPr/>
          </p:nvGrpSpPr>
          <p:grpSpPr bwMode="auto">
            <a:xfrm>
              <a:off x="413" y="2871"/>
              <a:ext cx="1037" cy="392"/>
              <a:chOff x="413" y="2871"/>
              <a:chExt cx="1037" cy="392"/>
            </a:xfrm>
          </p:grpSpPr>
          <p:sp>
            <p:nvSpPr>
              <p:cNvPr id="5199" name="Oval 65"/>
              <p:cNvSpPr>
                <a:spLocks noChangeArrowheads="1"/>
              </p:cNvSpPr>
              <p:nvPr/>
            </p:nvSpPr>
            <p:spPr bwMode="auto">
              <a:xfrm>
                <a:off x="1134" y="3044"/>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5200" name="Line 66"/>
              <p:cNvSpPr>
                <a:spLocks noChangeShapeType="1"/>
              </p:cNvSpPr>
              <p:nvPr/>
            </p:nvSpPr>
            <p:spPr bwMode="auto">
              <a:xfrm>
                <a:off x="960" y="2871"/>
                <a:ext cx="0" cy="201"/>
              </a:xfrm>
              <a:prstGeom prst="line">
                <a:avLst/>
              </a:prstGeom>
              <a:noFill/>
              <a:ln w="9525">
                <a:solidFill>
                  <a:schemeClr val="tx1"/>
                </a:solidFill>
                <a:round/>
                <a:headEnd type="triangle" w="med" len="med"/>
                <a:tailEnd type="triangle" w="med" len="med"/>
              </a:ln>
            </p:spPr>
            <p:txBody>
              <a:bodyPr/>
              <a:lstStyle/>
              <a:p>
                <a:endParaRPr lang="en-US"/>
              </a:p>
            </p:txBody>
          </p:sp>
          <p:sp>
            <p:nvSpPr>
              <p:cNvPr id="5201" name="Text Box 67"/>
              <p:cNvSpPr txBox="1">
                <a:spLocks noChangeArrowheads="1"/>
              </p:cNvSpPr>
              <p:nvPr/>
            </p:nvSpPr>
            <p:spPr bwMode="auto">
              <a:xfrm>
                <a:off x="1161" y="3077"/>
                <a:ext cx="289" cy="154"/>
              </a:xfrm>
              <a:prstGeom prst="rect">
                <a:avLst/>
              </a:prstGeom>
              <a:noFill/>
              <a:ln w="9525">
                <a:noFill/>
                <a:miter lim="800000"/>
                <a:headEnd/>
                <a:tailEnd/>
              </a:ln>
            </p:spPr>
            <p:txBody>
              <a:bodyPr wrap="none">
                <a:spAutoFit/>
              </a:bodyPr>
              <a:lstStyle/>
              <a:p>
                <a:pPr algn="ctr"/>
                <a:r>
                  <a:rPr lang="en-US" sz="1000"/>
                  <a:t>PBM</a:t>
                </a:r>
              </a:p>
            </p:txBody>
          </p:sp>
          <p:sp>
            <p:nvSpPr>
              <p:cNvPr id="5202" name="Text Box 68"/>
              <p:cNvSpPr txBox="1">
                <a:spLocks noChangeArrowheads="1"/>
              </p:cNvSpPr>
              <p:nvPr/>
            </p:nvSpPr>
            <p:spPr bwMode="auto">
              <a:xfrm>
                <a:off x="587" y="3051"/>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sp>
            <p:nvSpPr>
              <p:cNvPr id="5203" name="Text Box 69"/>
              <p:cNvSpPr txBox="1">
                <a:spLocks noChangeArrowheads="1"/>
              </p:cNvSpPr>
              <p:nvPr/>
            </p:nvSpPr>
            <p:spPr bwMode="auto">
              <a:xfrm>
                <a:off x="413" y="2907"/>
                <a:ext cx="584" cy="135"/>
              </a:xfrm>
              <a:prstGeom prst="rect">
                <a:avLst/>
              </a:prstGeom>
              <a:noFill/>
              <a:ln w="9525">
                <a:noFill/>
                <a:miter lim="800000"/>
                <a:headEnd/>
                <a:tailEnd/>
              </a:ln>
            </p:spPr>
            <p:txBody>
              <a:bodyPr wrap="none">
                <a:spAutoFit/>
              </a:bodyPr>
              <a:lstStyle/>
              <a:p>
                <a:r>
                  <a:rPr lang="en-US" sz="800"/>
                  <a:t>Initial PBM Elev.</a:t>
                </a:r>
              </a:p>
            </p:txBody>
          </p:sp>
        </p:grpSp>
      </p:grpSp>
      <p:grpSp>
        <p:nvGrpSpPr>
          <p:cNvPr id="15" name="Group 70"/>
          <p:cNvGrpSpPr>
            <a:grpSpLocks/>
          </p:cNvGrpSpPr>
          <p:nvPr/>
        </p:nvGrpSpPr>
        <p:grpSpPr bwMode="auto">
          <a:xfrm>
            <a:off x="7532688" y="4543425"/>
            <a:ext cx="1101725" cy="1455738"/>
            <a:chOff x="4745" y="2862"/>
            <a:chExt cx="694" cy="917"/>
          </a:xfrm>
        </p:grpSpPr>
        <p:sp>
          <p:nvSpPr>
            <p:cNvPr id="5193" name="Line 71"/>
            <p:cNvSpPr>
              <a:spLocks noChangeShapeType="1"/>
            </p:cNvSpPr>
            <p:nvPr/>
          </p:nvSpPr>
          <p:spPr bwMode="auto">
            <a:xfrm>
              <a:off x="4745" y="3593"/>
              <a:ext cx="485" cy="0"/>
            </a:xfrm>
            <a:prstGeom prst="line">
              <a:avLst/>
            </a:prstGeom>
            <a:noFill/>
            <a:ln w="9525">
              <a:solidFill>
                <a:schemeClr val="tx1"/>
              </a:solidFill>
              <a:round/>
              <a:headEnd/>
              <a:tailEnd/>
            </a:ln>
          </p:spPr>
          <p:txBody>
            <a:bodyPr/>
            <a:lstStyle/>
            <a:p>
              <a:endParaRPr lang="en-US"/>
            </a:p>
          </p:txBody>
        </p:sp>
        <p:sp>
          <p:nvSpPr>
            <p:cNvPr id="5194" name="Line 72"/>
            <p:cNvSpPr>
              <a:spLocks noChangeShapeType="1"/>
            </p:cNvSpPr>
            <p:nvPr/>
          </p:nvSpPr>
          <p:spPr bwMode="auto">
            <a:xfrm>
              <a:off x="4928" y="2862"/>
              <a:ext cx="0" cy="722"/>
            </a:xfrm>
            <a:prstGeom prst="line">
              <a:avLst/>
            </a:prstGeom>
            <a:noFill/>
            <a:ln w="9525">
              <a:solidFill>
                <a:schemeClr val="tx1"/>
              </a:solidFill>
              <a:round/>
              <a:headEnd type="triangle" w="med" len="med"/>
              <a:tailEnd type="triangle" w="med" len="med"/>
            </a:ln>
          </p:spPr>
          <p:txBody>
            <a:bodyPr/>
            <a:lstStyle/>
            <a:p>
              <a:endParaRPr lang="en-US"/>
            </a:p>
          </p:txBody>
        </p:sp>
        <p:sp>
          <p:nvSpPr>
            <p:cNvPr id="5195" name="Text Box 73"/>
            <p:cNvSpPr txBox="1">
              <a:spLocks noChangeArrowheads="1"/>
            </p:cNvSpPr>
            <p:nvPr/>
          </p:nvSpPr>
          <p:spPr bwMode="auto">
            <a:xfrm>
              <a:off x="4763" y="3567"/>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sp>
          <p:nvSpPr>
            <p:cNvPr id="5196" name="Text Box 74"/>
            <p:cNvSpPr txBox="1">
              <a:spLocks noChangeArrowheads="1"/>
            </p:cNvSpPr>
            <p:nvPr/>
          </p:nvSpPr>
          <p:spPr bwMode="auto">
            <a:xfrm>
              <a:off x="4901" y="3129"/>
              <a:ext cx="538" cy="212"/>
            </a:xfrm>
            <a:prstGeom prst="rect">
              <a:avLst/>
            </a:prstGeom>
            <a:noFill/>
            <a:ln w="9525">
              <a:noFill/>
              <a:miter lim="800000"/>
              <a:headEnd/>
              <a:tailEnd/>
            </a:ln>
          </p:spPr>
          <p:txBody>
            <a:bodyPr wrap="none">
              <a:spAutoFit/>
            </a:bodyPr>
            <a:lstStyle/>
            <a:p>
              <a:r>
                <a:rPr lang="en-US" sz="800"/>
                <a:t>Future</a:t>
              </a:r>
            </a:p>
            <a:p>
              <a:r>
                <a:rPr lang="en-US" sz="800"/>
                <a:t>PBM Elevation</a:t>
              </a:r>
            </a:p>
          </p:txBody>
        </p:sp>
      </p:grpSp>
      <p:grpSp>
        <p:nvGrpSpPr>
          <p:cNvPr id="16" name="Group 75"/>
          <p:cNvGrpSpPr>
            <a:grpSpLocks/>
          </p:cNvGrpSpPr>
          <p:nvPr/>
        </p:nvGrpSpPr>
        <p:grpSpPr bwMode="auto">
          <a:xfrm>
            <a:off x="1103313" y="3251200"/>
            <a:ext cx="458787" cy="1293813"/>
            <a:chOff x="695" y="2048"/>
            <a:chExt cx="289" cy="815"/>
          </a:xfrm>
        </p:grpSpPr>
        <p:sp>
          <p:nvSpPr>
            <p:cNvPr id="5191" name="Line 76"/>
            <p:cNvSpPr>
              <a:spLocks noChangeShapeType="1"/>
            </p:cNvSpPr>
            <p:nvPr/>
          </p:nvSpPr>
          <p:spPr bwMode="auto">
            <a:xfrm>
              <a:off x="960" y="2048"/>
              <a:ext cx="0" cy="814"/>
            </a:xfrm>
            <a:prstGeom prst="line">
              <a:avLst/>
            </a:prstGeom>
            <a:noFill/>
            <a:ln w="9525">
              <a:solidFill>
                <a:schemeClr val="tx1"/>
              </a:solidFill>
              <a:round/>
              <a:headEnd type="triangle" w="med" len="med"/>
              <a:tailEnd type="triangle" w="med" len="med"/>
            </a:ln>
          </p:spPr>
          <p:txBody>
            <a:bodyPr/>
            <a:lstStyle/>
            <a:p>
              <a:endParaRPr lang="en-US"/>
            </a:p>
          </p:txBody>
        </p:sp>
        <p:sp>
          <p:nvSpPr>
            <p:cNvPr id="5192" name="Text Box 77"/>
            <p:cNvSpPr txBox="1">
              <a:spLocks noChangeArrowheads="1"/>
            </p:cNvSpPr>
            <p:nvPr/>
          </p:nvSpPr>
          <p:spPr bwMode="auto">
            <a:xfrm rot="-5400000">
              <a:off x="434" y="2313"/>
              <a:ext cx="811" cy="289"/>
            </a:xfrm>
            <a:prstGeom prst="rect">
              <a:avLst/>
            </a:prstGeom>
            <a:noFill/>
            <a:ln w="9525">
              <a:noFill/>
              <a:miter lim="800000"/>
              <a:headEnd/>
              <a:tailEnd/>
            </a:ln>
          </p:spPr>
          <p:txBody>
            <a:bodyPr wrap="none">
              <a:spAutoFit/>
            </a:bodyPr>
            <a:lstStyle/>
            <a:p>
              <a:pPr algn="ctr"/>
              <a:r>
                <a:rPr lang="en-US" sz="800"/>
                <a:t>Present</a:t>
              </a:r>
            </a:p>
            <a:p>
              <a:pPr algn="ctr"/>
              <a:r>
                <a:rPr lang="en-US" sz="800"/>
                <a:t>Geodetic Elev. of LMSL,</a:t>
              </a:r>
            </a:p>
            <a:p>
              <a:pPr algn="ctr"/>
              <a:r>
                <a:rPr lang="en-US" sz="800"/>
                <a:t>Epoch: yyyy - yyyy</a:t>
              </a:r>
            </a:p>
          </p:txBody>
        </p:sp>
      </p:grpSp>
      <p:grpSp>
        <p:nvGrpSpPr>
          <p:cNvPr id="17" name="Group 78"/>
          <p:cNvGrpSpPr>
            <a:grpSpLocks/>
          </p:cNvGrpSpPr>
          <p:nvPr/>
        </p:nvGrpSpPr>
        <p:grpSpPr bwMode="auto">
          <a:xfrm>
            <a:off x="7791450" y="3033713"/>
            <a:ext cx="336550" cy="1509712"/>
            <a:chOff x="4908" y="1911"/>
            <a:chExt cx="212" cy="951"/>
          </a:xfrm>
        </p:grpSpPr>
        <p:sp>
          <p:nvSpPr>
            <p:cNvPr id="5189" name="Line 79"/>
            <p:cNvSpPr>
              <a:spLocks noChangeShapeType="1"/>
            </p:cNvSpPr>
            <p:nvPr/>
          </p:nvSpPr>
          <p:spPr bwMode="auto">
            <a:xfrm flipV="1">
              <a:off x="4928" y="1911"/>
              <a:ext cx="0" cy="951"/>
            </a:xfrm>
            <a:prstGeom prst="line">
              <a:avLst/>
            </a:prstGeom>
            <a:noFill/>
            <a:ln w="9525">
              <a:solidFill>
                <a:schemeClr val="tx1"/>
              </a:solidFill>
              <a:round/>
              <a:headEnd type="triangle" w="med" len="med"/>
              <a:tailEnd type="triangle" w="med" len="med"/>
            </a:ln>
          </p:spPr>
          <p:txBody>
            <a:bodyPr/>
            <a:lstStyle/>
            <a:p>
              <a:endParaRPr lang="en-US"/>
            </a:p>
          </p:txBody>
        </p:sp>
        <p:sp>
          <p:nvSpPr>
            <p:cNvPr id="5190" name="Text Box 80"/>
            <p:cNvSpPr txBox="1">
              <a:spLocks noChangeArrowheads="1"/>
            </p:cNvSpPr>
            <p:nvPr/>
          </p:nvSpPr>
          <p:spPr bwMode="auto">
            <a:xfrm rot="-5400000">
              <a:off x="4588" y="2260"/>
              <a:ext cx="852" cy="212"/>
            </a:xfrm>
            <a:prstGeom prst="rect">
              <a:avLst/>
            </a:prstGeom>
            <a:noFill/>
            <a:ln w="9525">
              <a:noFill/>
              <a:miter lim="800000"/>
              <a:headEnd/>
              <a:tailEnd/>
            </a:ln>
          </p:spPr>
          <p:txBody>
            <a:bodyPr wrap="none">
              <a:spAutoFit/>
            </a:bodyPr>
            <a:lstStyle/>
            <a:p>
              <a:pPr algn="ctr"/>
              <a:r>
                <a:rPr lang="en-US" sz="800"/>
                <a:t>Future Geodetic Elev. of</a:t>
              </a:r>
            </a:p>
            <a:p>
              <a:pPr algn="ctr"/>
              <a:r>
                <a:rPr lang="en-US" sz="800"/>
                <a:t>LMSL, Epoch: yyyy - yyyy</a:t>
              </a:r>
            </a:p>
          </p:txBody>
        </p:sp>
      </p:grpSp>
      <p:grpSp>
        <p:nvGrpSpPr>
          <p:cNvPr id="18" name="Group 81"/>
          <p:cNvGrpSpPr>
            <a:grpSpLocks/>
          </p:cNvGrpSpPr>
          <p:nvPr/>
        </p:nvGrpSpPr>
        <p:grpSpPr bwMode="auto">
          <a:xfrm>
            <a:off x="7546975" y="1630363"/>
            <a:ext cx="600075" cy="1450975"/>
            <a:chOff x="4754" y="1027"/>
            <a:chExt cx="378" cy="914"/>
          </a:xfrm>
        </p:grpSpPr>
        <p:sp>
          <p:nvSpPr>
            <p:cNvPr id="5186" name="Line 82"/>
            <p:cNvSpPr>
              <a:spLocks noChangeShapeType="1"/>
            </p:cNvSpPr>
            <p:nvPr/>
          </p:nvSpPr>
          <p:spPr bwMode="auto">
            <a:xfrm>
              <a:off x="4754" y="1911"/>
              <a:ext cx="311" cy="0"/>
            </a:xfrm>
            <a:prstGeom prst="line">
              <a:avLst/>
            </a:prstGeom>
            <a:noFill/>
            <a:ln w="9525">
              <a:solidFill>
                <a:schemeClr val="tx1"/>
              </a:solidFill>
              <a:round/>
              <a:headEnd/>
              <a:tailEnd/>
            </a:ln>
          </p:spPr>
          <p:txBody>
            <a:bodyPr/>
            <a:lstStyle/>
            <a:p>
              <a:endParaRPr lang="en-US"/>
            </a:p>
          </p:txBody>
        </p:sp>
        <p:sp>
          <p:nvSpPr>
            <p:cNvPr id="5187" name="Line 83"/>
            <p:cNvSpPr>
              <a:spLocks noChangeShapeType="1"/>
            </p:cNvSpPr>
            <p:nvPr/>
          </p:nvSpPr>
          <p:spPr bwMode="auto">
            <a:xfrm flipV="1">
              <a:off x="4928" y="1070"/>
              <a:ext cx="0" cy="841"/>
            </a:xfrm>
            <a:prstGeom prst="line">
              <a:avLst/>
            </a:prstGeom>
            <a:noFill/>
            <a:ln w="19050">
              <a:solidFill>
                <a:srgbClr val="FF0000"/>
              </a:solidFill>
              <a:round/>
              <a:headEnd type="triangle" w="med" len="med"/>
              <a:tailEnd type="triangle" w="med" len="med"/>
            </a:ln>
          </p:spPr>
          <p:txBody>
            <a:bodyPr/>
            <a:lstStyle/>
            <a:p>
              <a:endParaRPr lang="en-US"/>
            </a:p>
          </p:txBody>
        </p:sp>
        <p:sp>
          <p:nvSpPr>
            <p:cNvPr id="5188" name="Text Box 84"/>
            <p:cNvSpPr txBox="1">
              <a:spLocks noChangeArrowheads="1"/>
            </p:cNvSpPr>
            <p:nvPr/>
          </p:nvSpPr>
          <p:spPr bwMode="auto">
            <a:xfrm rot="-5400000">
              <a:off x="4569" y="1378"/>
              <a:ext cx="914" cy="212"/>
            </a:xfrm>
            <a:prstGeom prst="rect">
              <a:avLst/>
            </a:prstGeom>
            <a:noFill/>
            <a:ln w="9525">
              <a:noFill/>
              <a:miter lim="800000"/>
              <a:headEnd/>
              <a:tailEnd/>
            </a:ln>
          </p:spPr>
          <p:txBody>
            <a:bodyPr wrap="none">
              <a:spAutoFit/>
            </a:bodyPr>
            <a:lstStyle/>
            <a:p>
              <a:pPr algn="ctr"/>
              <a:r>
                <a:rPr lang="en-US" sz="800">
                  <a:solidFill>
                    <a:srgbClr val="FF0000"/>
                  </a:solidFill>
                </a:rPr>
                <a:t>Min. Structure Height above</a:t>
              </a:r>
            </a:p>
            <a:p>
              <a:pPr algn="ctr"/>
              <a:r>
                <a:rPr lang="en-US" sz="800">
                  <a:solidFill>
                    <a:srgbClr val="FF0000"/>
                  </a:solidFill>
                </a:rPr>
                <a:t>LMSL @ End of Design Life</a:t>
              </a:r>
            </a:p>
          </p:txBody>
        </p:sp>
      </p:grpSp>
      <p:grpSp>
        <p:nvGrpSpPr>
          <p:cNvPr id="19" name="Group 85"/>
          <p:cNvGrpSpPr>
            <a:grpSpLocks/>
          </p:cNvGrpSpPr>
          <p:nvPr/>
        </p:nvGrpSpPr>
        <p:grpSpPr bwMode="auto">
          <a:xfrm>
            <a:off x="7546975" y="1693863"/>
            <a:ext cx="996950" cy="2849562"/>
            <a:chOff x="4754" y="1067"/>
            <a:chExt cx="628" cy="1795"/>
          </a:xfrm>
        </p:grpSpPr>
        <p:sp>
          <p:nvSpPr>
            <p:cNvPr id="5182" name="Line 86"/>
            <p:cNvSpPr>
              <a:spLocks noChangeShapeType="1"/>
            </p:cNvSpPr>
            <p:nvPr/>
          </p:nvSpPr>
          <p:spPr bwMode="auto">
            <a:xfrm>
              <a:off x="4755" y="2862"/>
              <a:ext cx="484" cy="0"/>
            </a:xfrm>
            <a:prstGeom prst="line">
              <a:avLst/>
            </a:prstGeom>
            <a:noFill/>
            <a:ln w="9525">
              <a:solidFill>
                <a:schemeClr val="tx1"/>
              </a:solidFill>
              <a:round/>
              <a:headEnd/>
              <a:tailEnd/>
            </a:ln>
          </p:spPr>
          <p:txBody>
            <a:bodyPr/>
            <a:lstStyle/>
            <a:p>
              <a:endParaRPr lang="en-US"/>
            </a:p>
          </p:txBody>
        </p:sp>
        <p:sp>
          <p:nvSpPr>
            <p:cNvPr id="5183" name="Line 87"/>
            <p:cNvSpPr>
              <a:spLocks noChangeShapeType="1"/>
            </p:cNvSpPr>
            <p:nvPr/>
          </p:nvSpPr>
          <p:spPr bwMode="auto">
            <a:xfrm>
              <a:off x="4754" y="1070"/>
              <a:ext cx="467" cy="0"/>
            </a:xfrm>
            <a:prstGeom prst="line">
              <a:avLst/>
            </a:prstGeom>
            <a:noFill/>
            <a:ln w="9525">
              <a:solidFill>
                <a:schemeClr val="tx1"/>
              </a:solidFill>
              <a:round/>
              <a:headEnd/>
              <a:tailEnd/>
            </a:ln>
          </p:spPr>
          <p:txBody>
            <a:bodyPr/>
            <a:lstStyle/>
            <a:p>
              <a:endParaRPr lang="en-US"/>
            </a:p>
          </p:txBody>
        </p:sp>
        <p:sp>
          <p:nvSpPr>
            <p:cNvPr id="5184" name="Line 88"/>
            <p:cNvSpPr>
              <a:spLocks noChangeShapeType="1"/>
            </p:cNvSpPr>
            <p:nvPr/>
          </p:nvSpPr>
          <p:spPr bwMode="auto">
            <a:xfrm flipV="1">
              <a:off x="5168" y="1067"/>
              <a:ext cx="0" cy="1792"/>
            </a:xfrm>
            <a:prstGeom prst="line">
              <a:avLst/>
            </a:prstGeom>
            <a:noFill/>
            <a:ln w="9525">
              <a:solidFill>
                <a:schemeClr val="tx1"/>
              </a:solidFill>
              <a:round/>
              <a:headEnd type="triangle" w="med" len="med"/>
              <a:tailEnd type="triangle" w="med" len="med"/>
            </a:ln>
          </p:spPr>
          <p:txBody>
            <a:bodyPr/>
            <a:lstStyle/>
            <a:p>
              <a:endParaRPr lang="en-US"/>
            </a:p>
          </p:txBody>
        </p:sp>
        <p:sp>
          <p:nvSpPr>
            <p:cNvPr id="5185" name="Text Box 89"/>
            <p:cNvSpPr txBox="1">
              <a:spLocks noChangeArrowheads="1"/>
            </p:cNvSpPr>
            <p:nvPr/>
          </p:nvSpPr>
          <p:spPr bwMode="auto">
            <a:xfrm rot="-5400000">
              <a:off x="4527" y="1757"/>
              <a:ext cx="1460" cy="250"/>
            </a:xfrm>
            <a:prstGeom prst="rect">
              <a:avLst/>
            </a:prstGeom>
            <a:noFill/>
            <a:ln w="9525">
              <a:noFill/>
              <a:miter lim="800000"/>
              <a:headEnd/>
              <a:tailEnd/>
            </a:ln>
          </p:spPr>
          <p:txBody>
            <a:bodyPr wrap="none">
              <a:spAutoFit/>
            </a:bodyPr>
            <a:lstStyle/>
            <a:p>
              <a:pPr algn="ctr"/>
              <a:r>
                <a:rPr lang="en-US" sz="1000"/>
                <a:t>Minimum Geodetic Elev. of</a:t>
              </a:r>
            </a:p>
            <a:p>
              <a:pPr algn="ctr"/>
              <a:r>
                <a:rPr lang="en-US" sz="1000"/>
                <a:t>Top of Structure @ End of Design Life</a:t>
              </a:r>
            </a:p>
          </p:txBody>
        </p:sp>
      </p:grpSp>
      <p:sp>
        <p:nvSpPr>
          <p:cNvPr id="5152" name="Text Box 90"/>
          <p:cNvSpPr txBox="1">
            <a:spLocks noChangeArrowheads="1"/>
          </p:cNvSpPr>
          <p:nvPr/>
        </p:nvSpPr>
        <p:spPr bwMode="auto">
          <a:xfrm rot="-5400000">
            <a:off x="-154781" y="2442369"/>
            <a:ext cx="2043113" cy="396875"/>
          </a:xfrm>
          <a:prstGeom prst="rect">
            <a:avLst/>
          </a:prstGeom>
          <a:noFill/>
          <a:ln w="9525">
            <a:noFill/>
            <a:miter lim="800000"/>
            <a:headEnd/>
            <a:tailEnd/>
          </a:ln>
        </p:spPr>
        <p:txBody>
          <a:bodyPr wrap="none">
            <a:spAutoFit/>
          </a:bodyPr>
          <a:lstStyle/>
          <a:p>
            <a:pPr algn="ctr"/>
            <a:r>
              <a:rPr lang="en-US" sz="1000">
                <a:solidFill>
                  <a:srgbClr val="FF0000"/>
                </a:solidFill>
              </a:rPr>
              <a:t>Present/Design Geodetic Elev. of</a:t>
            </a:r>
          </a:p>
          <a:p>
            <a:pPr algn="ctr"/>
            <a:r>
              <a:rPr lang="en-US" sz="1000">
                <a:solidFill>
                  <a:srgbClr val="FF0000"/>
                </a:solidFill>
              </a:rPr>
              <a:t>Top of Structure</a:t>
            </a:r>
          </a:p>
        </p:txBody>
      </p:sp>
      <p:sp>
        <p:nvSpPr>
          <p:cNvPr id="5153" name="Line 91"/>
          <p:cNvSpPr>
            <a:spLocks noChangeShapeType="1"/>
          </p:cNvSpPr>
          <p:nvPr/>
        </p:nvSpPr>
        <p:spPr bwMode="auto">
          <a:xfrm>
            <a:off x="1873250" y="3570288"/>
            <a:ext cx="0" cy="2700337"/>
          </a:xfrm>
          <a:prstGeom prst="line">
            <a:avLst/>
          </a:prstGeom>
          <a:noFill/>
          <a:ln w="9525">
            <a:solidFill>
              <a:schemeClr val="tx1"/>
            </a:solidFill>
            <a:round/>
            <a:headEnd/>
            <a:tailEnd/>
          </a:ln>
        </p:spPr>
        <p:txBody>
          <a:bodyPr/>
          <a:lstStyle/>
          <a:p>
            <a:endParaRPr lang="en-US"/>
          </a:p>
        </p:txBody>
      </p:sp>
      <p:sp>
        <p:nvSpPr>
          <p:cNvPr id="5154" name="Line 92"/>
          <p:cNvSpPr>
            <a:spLocks noChangeShapeType="1"/>
          </p:cNvSpPr>
          <p:nvPr/>
        </p:nvSpPr>
        <p:spPr bwMode="auto">
          <a:xfrm flipH="1">
            <a:off x="1871663" y="6037263"/>
            <a:ext cx="5661025" cy="0"/>
          </a:xfrm>
          <a:prstGeom prst="line">
            <a:avLst/>
          </a:prstGeom>
          <a:noFill/>
          <a:ln w="9525">
            <a:solidFill>
              <a:schemeClr val="tx1"/>
            </a:solidFill>
            <a:round/>
            <a:headEnd type="triangle" w="med" len="med"/>
            <a:tailEnd type="triangle" w="med" len="med"/>
          </a:ln>
        </p:spPr>
        <p:txBody>
          <a:bodyPr/>
          <a:lstStyle/>
          <a:p>
            <a:endParaRPr lang="en-US"/>
          </a:p>
        </p:txBody>
      </p:sp>
      <p:sp>
        <p:nvSpPr>
          <p:cNvPr id="5155" name="Text Box 93"/>
          <p:cNvSpPr txBox="1">
            <a:spLocks noChangeArrowheads="1"/>
          </p:cNvSpPr>
          <p:nvPr/>
        </p:nvSpPr>
        <p:spPr bwMode="auto">
          <a:xfrm>
            <a:off x="3598863" y="5995988"/>
            <a:ext cx="2078037" cy="244475"/>
          </a:xfrm>
          <a:prstGeom prst="rect">
            <a:avLst/>
          </a:prstGeom>
          <a:noFill/>
          <a:ln w="9525">
            <a:noFill/>
            <a:miter lim="800000"/>
            <a:headEnd/>
            <a:tailEnd/>
          </a:ln>
        </p:spPr>
        <p:txBody>
          <a:bodyPr wrap="none">
            <a:spAutoFit/>
          </a:bodyPr>
          <a:lstStyle/>
          <a:p>
            <a:pPr algn="ctr"/>
            <a:r>
              <a:rPr lang="en-US" sz="1000"/>
              <a:t>Proposed Design Life of Structure</a:t>
            </a:r>
          </a:p>
        </p:txBody>
      </p:sp>
      <p:sp>
        <p:nvSpPr>
          <p:cNvPr id="5156" name="Text Box 94"/>
          <p:cNvSpPr txBox="1">
            <a:spLocks noChangeArrowheads="1"/>
          </p:cNvSpPr>
          <p:nvPr/>
        </p:nvSpPr>
        <p:spPr bwMode="auto">
          <a:xfrm>
            <a:off x="2168525" y="1370013"/>
            <a:ext cx="3151188" cy="517525"/>
          </a:xfrm>
          <a:prstGeom prst="rect">
            <a:avLst/>
          </a:prstGeom>
          <a:noFill/>
          <a:ln w="9525">
            <a:noFill/>
            <a:miter lim="800000"/>
            <a:headEnd/>
            <a:tailEnd/>
          </a:ln>
        </p:spPr>
        <p:txBody>
          <a:bodyPr wrap="none">
            <a:spAutoFit/>
          </a:bodyPr>
          <a:lstStyle/>
          <a:p>
            <a:r>
              <a:rPr lang="en-US" sz="1400" b="1"/>
              <a:t>Coastal Storm Protection Structure</a:t>
            </a:r>
          </a:p>
          <a:p>
            <a:r>
              <a:rPr lang="en-US" sz="1400" b="1"/>
              <a:t>Design Height Considerations</a:t>
            </a:r>
          </a:p>
        </p:txBody>
      </p:sp>
      <p:grpSp>
        <p:nvGrpSpPr>
          <p:cNvPr id="20" name="Group 95"/>
          <p:cNvGrpSpPr>
            <a:grpSpLocks/>
          </p:cNvGrpSpPr>
          <p:nvPr/>
        </p:nvGrpSpPr>
        <p:grpSpPr bwMode="auto">
          <a:xfrm>
            <a:off x="1200150" y="855663"/>
            <a:ext cx="731838" cy="2395537"/>
            <a:chOff x="756" y="539"/>
            <a:chExt cx="461" cy="1509"/>
          </a:xfrm>
        </p:grpSpPr>
        <p:sp>
          <p:nvSpPr>
            <p:cNvPr id="5179" name="Line 96"/>
            <p:cNvSpPr>
              <a:spLocks noChangeShapeType="1"/>
            </p:cNvSpPr>
            <p:nvPr/>
          </p:nvSpPr>
          <p:spPr bwMode="auto">
            <a:xfrm flipH="1">
              <a:off x="793" y="2046"/>
              <a:ext cx="424" cy="1"/>
            </a:xfrm>
            <a:prstGeom prst="line">
              <a:avLst/>
            </a:prstGeom>
            <a:noFill/>
            <a:ln w="9525">
              <a:solidFill>
                <a:schemeClr val="tx1"/>
              </a:solidFill>
              <a:round/>
              <a:headEnd/>
              <a:tailEnd/>
            </a:ln>
          </p:spPr>
          <p:txBody>
            <a:bodyPr/>
            <a:lstStyle/>
            <a:p>
              <a:endParaRPr lang="en-US"/>
            </a:p>
          </p:txBody>
        </p:sp>
        <p:sp>
          <p:nvSpPr>
            <p:cNvPr id="5180" name="Line 97"/>
            <p:cNvSpPr>
              <a:spLocks noChangeShapeType="1"/>
            </p:cNvSpPr>
            <p:nvPr/>
          </p:nvSpPr>
          <p:spPr bwMode="auto">
            <a:xfrm flipV="1">
              <a:off x="960" y="539"/>
              <a:ext cx="0" cy="1509"/>
            </a:xfrm>
            <a:prstGeom prst="line">
              <a:avLst/>
            </a:prstGeom>
            <a:noFill/>
            <a:ln w="9525">
              <a:solidFill>
                <a:schemeClr val="tx1"/>
              </a:solidFill>
              <a:round/>
              <a:headEnd type="triangle" w="med" len="med"/>
              <a:tailEnd type="triangle" w="med" len="med"/>
            </a:ln>
          </p:spPr>
          <p:txBody>
            <a:bodyPr/>
            <a:lstStyle/>
            <a:p>
              <a:endParaRPr lang="en-US"/>
            </a:p>
          </p:txBody>
        </p:sp>
        <p:sp>
          <p:nvSpPr>
            <p:cNvPr id="5181" name="Text Box 98"/>
            <p:cNvSpPr txBox="1">
              <a:spLocks noChangeArrowheads="1"/>
            </p:cNvSpPr>
            <p:nvPr/>
          </p:nvSpPr>
          <p:spPr bwMode="auto">
            <a:xfrm rot="-5400000">
              <a:off x="245" y="1199"/>
              <a:ext cx="1233" cy="212"/>
            </a:xfrm>
            <a:prstGeom prst="rect">
              <a:avLst/>
            </a:prstGeom>
            <a:noFill/>
            <a:ln w="9525">
              <a:noFill/>
              <a:miter lim="800000"/>
              <a:headEnd/>
              <a:tailEnd/>
            </a:ln>
          </p:spPr>
          <p:txBody>
            <a:bodyPr wrap="none">
              <a:spAutoFit/>
            </a:bodyPr>
            <a:lstStyle/>
            <a:p>
              <a:pPr algn="ctr"/>
              <a:r>
                <a:rPr lang="en-US" sz="800"/>
                <a:t>Present/Design Structure Height above</a:t>
              </a:r>
            </a:p>
            <a:p>
              <a:pPr algn="ctr"/>
              <a:r>
                <a:rPr lang="en-US" sz="800"/>
                <a:t>LMSL, Epoch: yyyy - yyyy</a:t>
              </a:r>
            </a:p>
          </p:txBody>
        </p:sp>
      </p:grpSp>
      <p:grpSp>
        <p:nvGrpSpPr>
          <p:cNvPr id="21" name="Group 99"/>
          <p:cNvGrpSpPr>
            <a:grpSpLocks/>
          </p:cNvGrpSpPr>
          <p:nvPr/>
        </p:nvGrpSpPr>
        <p:grpSpPr bwMode="auto">
          <a:xfrm>
            <a:off x="6127750" y="1698625"/>
            <a:ext cx="1397000" cy="349250"/>
            <a:chOff x="3860" y="1070"/>
            <a:chExt cx="880" cy="220"/>
          </a:xfrm>
        </p:grpSpPr>
        <p:sp>
          <p:nvSpPr>
            <p:cNvPr id="5175" name="Line 100"/>
            <p:cNvSpPr>
              <a:spLocks noChangeShapeType="1"/>
            </p:cNvSpPr>
            <p:nvPr/>
          </p:nvSpPr>
          <p:spPr bwMode="auto">
            <a:xfrm flipH="1">
              <a:off x="4197" y="1070"/>
              <a:ext cx="539" cy="0"/>
            </a:xfrm>
            <a:prstGeom prst="line">
              <a:avLst/>
            </a:prstGeom>
            <a:noFill/>
            <a:ln w="9525">
              <a:solidFill>
                <a:schemeClr val="tx1"/>
              </a:solidFill>
              <a:round/>
              <a:headEnd/>
              <a:tailEnd/>
            </a:ln>
          </p:spPr>
          <p:txBody>
            <a:bodyPr/>
            <a:lstStyle/>
            <a:p>
              <a:endParaRPr lang="en-US"/>
            </a:p>
          </p:txBody>
        </p:sp>
        <p:sp>
          <p:nvSpPr>
            <p:cNvPr id="5176" name="Line 101"/>
            <p:cNvSpPr>
              <a:spLocks noChangeShapeType="1"/>
            </p:cNvSpPr>
            <p:nvPr/>
          </p:nvSpPr>
          <p:spPr bwMode="auto">
            <a:xfrm>
              <a:off x="4416" y="1073"/>
              <a:ext cx="0" cy="212"/>
            </a:xfrm>
            <a:prstGeom prst="line">
              <a:avLst/>
            </a:prstGeom>
            <a:noFill/>
            <a:ln w="9525">
              <a:solidFill>
                <a:schemeClr val="tx1"/>
              </a:solidFill>
              <a:round/>
              <a:headEnd type="triangle" w="med" len="med"/>
              <a:tailEnd type="triangle" w="med" len="med"/>
            </a:ln>
          </p:spPr>
          <p:txBody>
            <a:bodyPr/>
            <a:lstStyle/>
            <a:p>
              <a:endParaRPr lang="en-US"/>
            </a:p>
          </p:txBody>
        </p:sp>
        <p:sp>
          <p:nvSpPr>
            <p:cNvPr id="5177" name="Text Box 102"/>
            <p:cNvSpPr txBox="1">
              <a:spLocks noChangeArrowheads="1"/>
            </p:cNvSpPr>
            <p:nvPr/>
          </p:nvSpPr>
          <p:spPr bwMode="auto">
            <a:xfrm>
              <a:off x="3860" y="1073"/>
              <a:ext cx="541" cy="212"/>
            </a:xfrm>
            <a:prstGeom prst="rect">
              <a:avLst/>
            </a:prstGeom>
            <a:noFill/>
            <a:ln w="9525">
              <a:noFill/>
              <a:miter lim="800000"/>
              <a:headEnd/>
              <a:tailEnd/>
            </a:ln>
          </p:spPr>
          <p:txBody>
            <a:bodyPr wrap="none">
              <a:spAutoFit/>
            </a:bodyPr>
            <a:lstStyle/>
            <a:p>
              <a:pPr algn="ctr"/>
              <a:r>
                <a:rPr lang="en-US" sz="800">
                  <a:solidFill>
                    <a:srgbClr val="0066FF"/>
                  </a:solidFill>
                </a:rPr>
                <a:t>Freeboard</a:t>
              </a:r>
            </a:p>
            <a:p>
              <a:pPr algn="ctr"/>
              <a:r>
                <a:rPr lang="en-US" sz="800">
                  <a:solidFill>
                    <a:srgbClr val="0066FF"/>
                  </a:solidFill>
                </a:rPr>
                <a:t>(Safety Factor)</a:t>
              </a:r>
            </a:p>
          </p:txBody>
        </p:sp>
        <p:sp>
          <p:nvSpPr>
            <p:cNvPr id="5178" name="Line 103"/>
            <p:cNvSpPr>
              <a:spLocks noChangeShapeType="1"/>
            </p:cNvSpPr>
            <p:nvPr/>
          </p:nvSpPr>
          <p:spPr bwMode="auto">
            <a:xfrm flipH="1">
              <a:off x="4201" y="1290"/>
              <a:ext cx="539" cy="0"/>
            </a:xfrm>
            <a:prstGeom prst="line">
              <a:avLst/>
            </a:prstGeom>
            <a:noFill/>
            <a:ln w="9525">
              <a:solidFill>
                <a:schemeClr val="tx1"/>
              </a:solidFill>
              <a:round/>
              <a:headEnd/>
              <a:tailEnd/>
            </a:ln>
          </p:spPr>
          <p:txBody>
            <a:bodyPr/>
            <a:lstStyle/>
            <a:p>
              <a:endParaRPr lang="en-US"/>
            </a:p>
          </p:txBody>
        </p:sp>
      </p:grpSp>
      <p:grpSp>
        <p:nvGrpSpPr>
          <p:cNvPr id="22" name="Group 104"/>
          <p:cNvGrpSpPr>
            <a:grpSpLocks/>
          </p:cNvGrpSpPr>
          <p:nvPr/>
        </p:nvGrpSpPr>
        <p:grpSpPr bwMode="auto">
          <a:xfrm>
            <a:off x="1885950" y="2068513"/>
            <a:ext cx="5653088" cy="673100"/>
            <a:chOff x="1188" y="1303"/>
            <a:chExt cx="3561" cy="424"/>
          </a:xfrm>
        </p:grpSpPr>
        <p:sp>
          <p:nvSpPr>
            <p:cNvPr id="5170" name="Text Box 105"/>
            <p:cNvSpPr txBox="1">
              <a:spLocks noChangeArrowheads="1"/>
            </p:cNvSpPr>
            <p:nvPr/>
          </p:nvSpPr>
          <p:spPr bwMode="auto">
            <a:xfrm>
              <a:off x="3530" y="1395"/>
              <a:ext cx="1007" cy="289"/>
            </a:xfrm>
            <a:prstGeom prst="rect">
              <a:avLst/>
            </a:prstGeom>
            <a:noFill/>
            <a:ln w="9525">
              <a:noFill/>
              <a:miter lim="800000"/>
              <a:headEnd/>
              <a:tailEnd/>
            </a:ln>
          </p:spPr>
          <p:txBody>
            <a:bodyPr wrap="none">
              <a:spAutoFit/>
            </a:bodyPr>
            <a:lstStyle/>
            <a:p>
              <a:pPr algn="ctr"/>
              <a:r>
                <a:rPr lang="en-US" sz="800">
                  <a:solidFill>
                    <a:srgbClr val="0066FF"/>
                  </a:solidFill>
                </a:rPr>
                <a:t>100 -Year Flood Height</a:t>
              </a:r>
            </a:p>
            <a:p>
              <a:pPr algn="ctr"/>
              <a:r>
                <a:rPr lang="en-US" sz="800">
                  <a:solidFill>
                    <a:srgbClr val="0066FF"/>
                  </a:solidFill>
                </a:rPr>
                <a:t>(Above LMSL or Geodetic Zero</a:t>
              </a:r>
            </a:p>
            <a:p>
              <a:pPr algn="ctr"/>
              <a:r>
                <a:rPr lang="en-US" sz="800">
                  <a:solidFill>
                    <a:srgbClr val="0066FF"/>
                  </a:solidFill>
                </a:rPr>
                <a:t>at end of Design Life)</a:t>
              </a:r>
            </a:p>
          </p:txBody>
        </p:sp>
        <p:sp>
          <p:nvSpPr>
            <p:cNvPr id="5171" name="Line 106"/>
            <p:cNvSpPr>
              <a:spLocks noChangeShapeType="1"/>
            </p:cNvSpPr>
            <p:nvPr/>
          </p:nvSpPr>
          <p:spPr bwMode="auto">
            <a:xfrm flipV="1">
              <a:off x="1193" y="1303"/>
              <a:ext cx="3556" cy="137"/>
            </a:xfrm>
            <a:prstGeom prst="line">
              <a:avLst/>
            </a:prstGeom>
            <a:noFill/>
            <a:ln w="38100">
              <a:solidFill>
                <a:srgbClr val="0066FF"/>
              </a:solidFill>
              <a:round/>
              <a:headEnd/>
              <a:tailEnd/>
            </a:ln>
          </p:spPr>
          <p:txBody>
            <a:bodyPr/>
            <a:lstStyle/>
            <a:p>
              <a:endParaRPr lang="en-US"/>
            </a:p>
          </p:txBody>
        </p:sp>
        <p:sp>
          <p:nvSpPr>
            <p:cNvPr id="5172" name="Line 107"/>
            <p:cNvSpPr>
              <a:spLocks noChangeShapeType="1"/>
            </p:cNvSpPr>
            <p:nvPr/>
          </p:nvSpPr>
          <p:spPr bwMode="auto">
            <a:xfrm flipV="1">
              <a:off x="4484" y="1320"/>
              <a:ext cx="252" cy="172"/>
            </a:xfrm>
            <a:prstGeom prst="line">
              <a:avLst/>
            </a:prstGeom>
            <a:noFill/>
            <a:ln w="9525">
              <a:solidFill>
                <a:schemeClr val="tx1"/>
              </a:solidFill>
              <a:round/>
              <a:headEnd/>
              <a:tailEnd type="triangle" w="med" len="med"/>
            </a:ln>
          </p:spPr>
          <p:txBody>
            <a:bodyPr/>
            <a:lstStyle/>
            <a:p>
              <a:endParaRPr lang="en-US"/>
            </a:p>
          </p:txBody>
        </p:sp>
        <p:sp>
          <p:nvSpPr>
            <p:cNvPr id="5173" name="Text Box 108"/>
            <p:cNvSpPr txBox="1">
              <a:spLocks noChangeArrowheads="1"/>
            </p:cNvSpPr>
            <p:nvPr/>
          </p:nvSpPr>
          <p:spPr bwMode="auto">
            <a:xfrm>
              <a:off x="1391" y="1515"/>
              <a:ext cx="1268" cy="212"/>
            </a:xfrm>
            <a:prstGeom prst="rect">
              <a:avLst/>
            </a:prstGeom>
            <a:noFill/>
            <a:ln w="9525">
              <a:noFill/>
              <a:miter lim="800000"/>
              <a:headEnd/>
              <a:tailEnd/>
            </a:ln>
          </p:spPr>
          <p:txBody>
            <a:bodyPr wrap="none">
              <a:spAutoFit/>
            </a:bodyPr>
            <a:lstStyle/>
            <a:p>
              <a:r>
                <a:rPr lang="en-US" sz="800">
                  <a:solidFill>
                    <a:srgbClr val="0066FF"/>
                  </a:solidFill>
                </a:rPr>
                <a:t>100 -Year Flood Height</a:t>
              </a:r>
            </a:p>
            <a:p>
              <a:r>
                <a:rPr lang="en-US" sz="800">
                  <a:solidFill>
                    <a:srgbClr val="0066FF"/>
                  </a:solidFill>
                </a:rPr>
                <a:t>(Above Present LMSL or Geodetic Zero)</a:t>
              </a:r>
            </a:p>
          </p:txBody>
        </p:sp>
        <p:sp>
          <p:nvSpPr>
            <p:cNvPr id="5174" name="Line 109"/>
            <p:cNvSpPr>
              <a:spLocks noChangeShapeType="1"/>
            </p:cNvSpPr>
            <p:nvPr/>
          </p:nvSpPr>
          <p:spPr bwMode="auto">
            <a:xfrm flipH="1" flipV="1">
              <a:off x="1188" y="1452"/>
              <a:ext cx="222" cy="138"/>
            </a:xfrm>
            <a:prstGeom prst="line">
              <a:avLst/>
            </a:prstGeom>
            <a:noFill/>
            <a:ln w="9525">
              <a:solidFill>
                <a:schemeClr val="tx1"/>
              </a:solidFill>
              <a:round/>
              <a:headEnd/>
              <a:tailEnd type="triangle" w="med" len="med"/>
            </a:ln>
          </p:spPr>
          <p:txBody>
            <a:bodyPr/>
            <a:lstStyle/>
            <a:p>
              <a:endParaRPr lang="en-US"/>
            </a:p>
          </p:txBody>
        </p:sp>
      </p:grpSp>
      <p:grpSp>
        <p:nvGrpSpPr>
          <p:cNvPr id="23" name="Group 113"/>
          <p:cNvGrpSpPr>
            <a:grpSpLocks/>
          </p:cNvGrpSpPr>
          <p:nvPr/>
        </p:nvGrpSpPr>
        <p:grpSpPr bwMode="auto">
          <a:xfrm>
            <a:off x="1889125" y="2257425"/>
            <a:ext cx="5653088" cy="534988"/>
            <a:chOff x="1548" y="115"/>
            <a:chExt cx="3561" cy="337"/>
          </a:xfrm>
        </p:grpSpPr>
        <p:sp>
          <p:nvSpPr>
            <p:cNvPr id="5165" name="Text Box 114"/>
            <p:cNvSpPr txBox="1">
              <a:spLocks noChangeArrowheads="1"/>
            </p:cNvSpPr>
            <p:nvPr/>
          </p:nvSpPr>
          <p:spPr bwMode="auto">
            <a:xfrm>
              <a:off x="3819" y="163"/>
              <a:ext cx="1007" cy="289"/>
            </a:xfrm>
            <a:prstGeom prst="rect">
              <a:avLst/>
            </a:prstGeom>
            <a:noFill/>
            <a:ln w="9525">
              <a:noFill/>
              <a:miter lim="800000"/>
              <a:headEnd/>
              <a:tailEnd/>
            </a:ln>
          </p:spPr>
          <p:txBody>
            <a:bodyPr wrap="none">
              <a:spAutoFit/>
            </a:bodyPr>
            <a:lstStyle/>
            <a:p>
              <a:pPr algn="ctr"/>
              <a:r>
                <a:rPr lang="en-US" sz="800">
                  <a:solidFill>
                    <a:srgbClr val="0066FF"/>
                  </a:solidFill>
                </a:rPr>
                <a:t>100 -Year Flood Height</a:t>
              </a:r>
            </a:p>
            <a:p>
              <a:pPr algn="ctr"/>
              <a:r>
                <a:rPr lang="en-US" sz="800">
                  <a:solidFill>
                    <a:srgbClr val="0066FF"/>
                  </a:solidFill>
                </a:rPr>
                <a:t>(Above LMSL or Geodetic Zero</a:t>
              </a:r>
            </a:p>
            <a:p>
              <a:pPr algn="ctr"/>
              <a:r>
                <a:rPr lang="en-US" sz="800">
                  <a:solidFill>
                    <a:srgbClr val="0066FF"/>
                  </a:solidFill>
                </a:rPr>
                <a:t>at end of Design Life)</a:t>
              </a:r>
            </a:p>
          </p:txBody>
        </p:sp>
        <p:sp>
          <p:nvSpPr>
            <p:cNvPr id="5166" name="Line 115"/>
            <p:cNvSpPr>
              <a:spLocks noChangeShapeType="1"/>
            </p:cNvSpPr>
            <p:nvPr/>
          </p:nvSpPr>
          <p:spPr bwMode="auto">
            <a:xfrm flipV="1">
              <a:off x="1553" y="115"/>
              <a:ext cx="3556" cy="9"/>
            </a:xfrm>
            <a:prstGeom prst="line">
              <a:avLst/>
            </a:prstGeom>
            <a:noFill/>
            <a:ln w="38100">
              <a:solidFill>
                <a:srgbClr val="0066FF"/>
              </a:solidFill>
              <a:round/>
              <a:headEnd/>
              <a:tailEnd/>
            </a:ln>
          </p:spPr>
          <p:txBody>
            <a:bodyPr/>
            <a:lstStyle/>
            <a:p>
              <a:endParaRPr lang="en-US"/>
            </a:p>
          </p:txBody>
        </p:sp>
        <p:sp>
          <p:nvSpPr>
            <p:cNvPr id="5167" name="Line 116"/>
            <p:cNvSpPr>
              <a:spLocks noChangeShapeType="1"/>
            </p:cNvSpPr>
            <p:nvPr/>
          </p:nvSpPr>
          <p:spPr bwMode="auto">
            <a:xfrm flipV="1">
              <a:off x="4792" y="132"/>
              <a:ext cx="252" cy="172"/>
            </a:xfrm>
            <a:prstGeom prst="line">
              <a:avLst/>
            </a:prstGeom>
            <a:noFill/>
            <a:ln w="9525">
              <a:solidFill>
                <a:schemeClr val="tx1"/>
              </a:solidFill>
              <a:round/>
              <a:headEnd/>
              <a:tailEnd type="triangle" w="med" len="med"/>
            </a:ln>
          </p:spPr>
          <p:txBody>
            <a:bodyPr/>
            <a:lstStyle/>
            <a:p>
              <a:endParaRPr lang="en-US"/>
            </a:p>
          </p:txBody>
        </p:sp>
        <p:sp>
          <p:nvSpPr>
            <p:cNvPr id="5168" name="Text Box 117"/>
            <p:cNvSpPr txBox="1">
              <a:spLocks noChangeArrowheads="1"/>
            </p:cNvSpPr>
            <p:nvPr/>
          </p:nvSpPr>
          <p:spPr bwMode="auto">
            <a:xfrm>
              <a:off x="1751" y="212"/>
              <a:ext cx="1268" cy="212"/>
            </a:xfrm>
            <a:prstGeom prst="rect">
              <a:avLst/>
            </a:prstGeom>
            <a:noFill/>
            <a:ln w="9525">
              <a:noFill/>
              <a:miter lim="800000"/>
              <a:headEnd/>
              <a:tailEnd/>
            </a:ln>
          </p:spPr>
          <p:txBody>
            <a:bodyPr wrap="none">
              <a:spAutoFit/>
            </a:bodyPr>
            <a:lstStyle/>
            <a:p>
              <a:r>
                <a:rPr lang="en-US" sz="800">
                  <a:solidFill>
                    <a:srgbClr val="0066FF"/>
                  </a:solidFill>
                </a:rPr>
                <a:t>100 -Year Flood Height</a:t>
              </a:r>
            </a:p>
            <a:p>
              <a:r>
                <a:rPr lang="en-US" sz="800">
                  <a:solidFill>
                    <a:srgbClr val="0066FF"/>
                  </a:solidFill>
                </a:rPr>
                <a:t>(Above Present LMSL or Geodetic Zero)</a:t>
              </a:r>
            </a:p>
          </p:txBody>
        </p:sp>
        <p:sp>
          <p:nvSpPr>
            <p:cNvPr id="5169" name="Line 118"/>
            <p:cNvSpPr>
              <a:spLocks noChangeShapeType="1"/>
            </p:cNvSpPr>
            <p:nvPr/>
          </p:nvSpPr>
          <p:spPr bwMode="auto">
            <a:xfrm flipH="1" flipV="1">
              <a:off x="1548" y="149"/>
              <a:ext cx="222" cy="138"/>
            </a:xfrm>
            <a:prstGeom prst="line">
              <a:avLst/>
            </a:prstGeom>
            <a:noFill/>
            <a:ln w="9525">
              <a:solidFill>
                <a:schemeClr val="tx1"/>
              </a:solidFill>
              <a:round/>
              <a:headEnd/>
              <a:tailEnd type="triangle" w="med" len="med"/>
            </a:ln>
          </p:spPr>
          <p:txBody>
            <a:bodyPr/>
            <a:lstStyle/>
            <a:p>
              <a:endParaRPr lang="en-US"/>
            </a:p>
          </p:txBody>
        </p:sp>
      </p:grpSp>
      <p:sp>
        <p:nvSpPr>
          <p:cNvPr id="1439863" name="Line 119"/>
          <p:cNvSpPr>
            <a:spLocks noChangeShapeType="1"/>
          </p:cNvSpPr>
          <p:nvPr/>
        </p:nvSpPr>
        <p:spPr bwMode="auto">
          <a:xfrm flipV="1">
            <a:off x="1905000" y="3189288"/>
            <a:ext cx="5607050" cy="44450"/>
          </a:xfrm>
          <a:prstGeom prst="line">
            <a:avLst/>
          </a:prstGeom>
          <a:noFill/>
          <a:ln w="28575">
            <a:solidFill>
              <a:srgbClr val="0066FF"/>
            </a:solidFill>
            <a:prstDash val="dash"/>
            <a:round/>
            <a:headEnd/>
            <a:tailEnd/>
          </a:ln>
        </p:spPr>
        <p:txBody>
          <a:bodyPr/>
          <a:lstStyle/>
          <a:p>
            <a:endParaRPr lang="en-US"/>
          </a:p>
        </p:txBody>
      </p:sp>
      <p:sp>
        <p:nvSpPr>
          <p:cNvPr id="1439864" name="Text Box 120"/>
          <p:cNvSpPr txBox="1">
            <a:spLocks noChangeArrowheads="1"/>
          </p:cNvSpPr>
          <p:nvPr/>
        </p:nvSpPr>
        <p:spPr bwMode="auto">
          <a:xfrm>
            <a:off x="1995488" y="2967038"/>
            <a:ext cx="1666875" cy="244475"/>
          </a:xfrm>
          <a:prstGeom prst="rect">
            <a:avLst/>
          </a:prstGeom>
          <a:noFill/>
          <a:ln w="9525">
            <a:noFill/>
            <a:miter lim="800000"/>
            <a:headEnd/>
            <a:tailEnd/>
          </a:ln>
        </p:spPr>
        <p:txBody>
          <a:bodyPr>
            <a:spAutoFit/>
          </a:bodyPr>
          <a:lstStyle/>
          <a:p>
            <a:pPr algn="ctr" eaLnBrk="0" hangingPunct="0">
              <a:spcBef>
                <a:spcPct val="50000"/>
              </a:spcBef>
            </a:pPr>
            <a:r>
              <a:rPr lang="en-US" sz="1000"/>
              <a:t>LMSL, Epoch yyyy-yyyy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3987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39874"/>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143987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439874"/>
                                        </p:tgtEl>
                                        <p:attrNameLst>
                                          <p:attrName>style.visibility</p:attrName>
                                        </p:attrNameLst>
                                      </p:cBhvr>
                                      <p:to>
                                        <p:strVal val="visible"/>
                                      </p:to>
                                    </p:set>
                                  </p:childTnLst>
                                </p:cTn>
                              </p:par>
                            </p:childTnLst>
                          </p:cTn>
                        </p:par>
                        <p:par>
                          <p:cTn id="15" fill="hold">
                            <p:stCondLst>
                              <p:cond delay="0"/>
                            </p:stCondLst>
                            <p:childTnLst>
                              <p:par>
                                <p:cTn id="16" presetID="42" presetClass="path" presetSubtype="0" decel="50000" fill="hold" grpId="0" nodeType="afterEffect">
                                  <p:stCondLst>
                                    <p:cond delay="0"/>
                                  </p:stCondLst>
                                  <p:childTnLst>
                                    <p:animMotion origin="layout" path="M -1.66667E-6 -2.03515E-7 L 0.00018 0.12442 " pathEditMode="relative" rAng="0" ptsTypes="AA">
                                      <p:cBhvr>
                                        <p:cTn id="17" dur="3000" fill="hold"/>
                                        <p:tgtEl>
                                          <p:spTgt spid="1439757"/>
                                        </p:tgtEl>
                                        <p:attrNameLst>
                                          <p:attrName>ppt_x</p:attrName>
                                          <p:attrName>ppt_y</p:attrName>
                                        </p:attrNameLst>
                                      </p:cBhvr>
                                      <p:rCtr x="0" y="62"/>
                                    </p:animMotion>
                                  </p:childTnLst>
                                </p:cTn>
                              </p:par>
                              <p:par>
                                <p:cTn id="18" presetID="1" presetClass="exit" presetSubtype="0" fill="hold" nodeType="withEffect">
                                  <p:stCondLst>
                                    <p:cond delay="0"/>
                                  </p:stCondLst>
                                  <p:childTnLst>
                                    <p:set>
                                      <p:cBhvr>
                                        <p:cTn id="19" dur="1" fill="hold">
                                          <p:stCondLst>
                                            <p:cond delay="0"/>
                                          </p:stCondLst>
                                        </p:cTn>
                                        <p:tgtEl>
                                          <p:spTgt spid="1439874"/>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439748"/>
                                        </p:tgtEl>
                                        <p:attrNameLst>
                                          <p:attrName>style.visibility</p:attrName>
                                        </p:attrNameLst>
                                      </p:cBhvr>
                                      <p:to>
                                        <p:strVal val="visible"/>
                                      </p:to>
                                    </p:set>
                                    <p:animEffect transition="in" filter="wipe(left)">
                                      <p:cBhvr>
                                        <p:cTn id="22" dur="3000"/>
                                        <p:tgtEl>
                                          <p:spTgt spid="1439748"/>
                                        </p:tgtEl>
                                      </p:cBhvr>
                                    </p:animEffect>
                                  </p:childTnLst>
                                </p:cTn>
                              </p:par>
                              <p:par>
                                <p:cTn id="23" presetID="10" presetClass="entr" presetSubtype="0" fill="hold" nodeType="withEffect">
                                  <p:stCondLst>
                                    <p:cond delay="1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par>
                          <p:cTn id="26" fill="hold">
                            <p:stCondLst>
                              <p:cond delay="350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39758"/>
                                        </p:tgtEl>
                                        <p:attrNameLst>
                                          <p:attrName>style.visibility</p:attrName>
                                        </p:attrNameLst>
                                      </p:cBhvr>
                                      <p:to>
                                        <p:strVal val="visible"/>
                                      </p:to>
                                    </p:set>
                                    <p:animEffect transition="in" filter="fade">
                                      <p:cBhvr>
                                        <p:cTn id="32" dur="2000"/>
                                        <p:tgtEl>
                                          <p:spTgt spid="1439758"/>
                                        </p:tgtEl>
                                      </p:cBhvr>
                                    </p:animEffec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1439874"/>
                                        </p:tgtEl>
                                        <p:attrNameLst>
                                          <p:attrName>style.visibility</p:attrName>
                                        </p:attrNameLst>
                                      </p:cBhvr>
                                      <p:to>
                                        <p:strVal val="visible"/>
                                      </p:to>
                                    </p:set>
                                  </p:childTnLst>
                                </p:cTn>
                              </p:par>
                            </p:childTnLst>
                          </p:cTn>
                        </p:par>
                        <p:par>
                          <p:cTn id="36" fill="hold">
                            <p:stCondLst>
                              <p:cond delay="55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3000"/>
                                        <p:tgtEl>
                                          <p:spTgt spid="4"/>
                                        </p:tgtEl>
                                      </p:cBhvr>
                                    </p:animEffect>
                                  </p:childTnLst>
                                </p:cTn>
                              </p:par>
                              <p:par>
                                <p:cTn id="40" presetID="1" presetClass="exit" presetSubtype="0" fill="hold" nodeType="withEffect">
                                  <p:stCondLst>
                                    <p:cond delay="0"/>
                                  </p:stCondLst>
                                  <p:childTnLst>
                                    <p:set>
                                      <p:cBhvr>
                                        <p:cTn id="41" dur="1" fill="hold">
                                          <p:stCondLst>
                                            <p:cond delay="0"/>
                                          </p:stCondLst>
                                        </p:cTn>
                                        <p:tgtEl>
                                          <p:spTgt spid="143987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3"/>
                                        </p:tgtEl>
                                      </p:cBhvr>
                                    </p:animEffect>
                                    <p:set>
                                      <p:cBhvr>
                                        <p:cTn id="44" dur="1" fill="hold">
                                          <p:stCondLst>
                                            <p:cond delay="999"/>
                                          </p:stCondLst>
                                        </p:cTn>
                                        <p:tgtEl>
                                          <p:spTgt spid="23"/>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1439863"/>
                                        </p:tgtEl>
                                      </p:cBhvr>
                                    </p:animEffect>
                                    <p:set>
                                      <p:cBhvr>
                                        <p:cTn id="47" dur="1" fill="hold">
                                          <p:stCondLst>
                                            <p:cond delay="999"/>
                                          </p:stCondLst>
                                        </p:cTn>
                                        <p:tgtEl>
                                          <p:spTgt spid="143986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1439864"/>
                                        </p:tgtEl>
                                      </p:cBhvr>
                                    </p:animEffect>
                                    <p:set>
                                      <p:cBhvr>
                                        <p:cTn id="50" dur="1" fill="hold">
                                          <p:stCondLst>
                                            <p:cond delay="999"/>
                                          </p:stCondLst>
                                        </p:cTn>
                                        <p:tgtEl>
                                          <p:spTgt spid="1439864"/>
                                        </p:tgtEl>
                                        <p:attrNameLst>
                                          <p:attrName>style.visibility</p:attrName>
                                        </p:attrNameLst>
                                      </p:cBhvr>
                                      <p:to>
                                        <p:strVal val="hidden"/>
                                      </p:to>
                                    </p:set>
                                  </p:childTnLst>
                                </p:cTn>
                              </p:par>
                              <p:par>
                                <p:cTn id="51" presetID="22" presetClass="entr" presetSubtype="8"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3000"/>
                                        <p:tgtEl>
                                          <p:spTgt spid="22"/>
                                        </p:tgtEl>
                                      </p:cBhvr>
                                    </p:animEffect>
                                  </p:childTnLst>
                                </p:cTn>
                              </p:par>
                              <p:par>
                                <p:cTn id="54" presetID="10" presetClass="entr" presetSubtype="0" fill="hold" nodeType="withEffect">
                                  <p:stCondLst>
                                    <p:cond delay="150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000"/>
                                        <p:tgtEl>
                                          <p:spTgt spid="3"/>
                                        </p:tgtEl>
                                      </p:cBhvr>
                                    </p:animEffect>
                                  </p:childTnLst>
                                </p:cTn>
                              </p:par>
                            </p:childTnLst>
                          </p:cTn>
                        </p:par>
                        <p:par>
                          <p:cTn id="57" fill="hold">
                            <p:stCondLst>
                              <p:cond delay="9000"/>
                            </p:stCondLst>
                            <p:childTnLst>
                              <p:par>
                                <p:cTn id="58" presetID="17" presetClass="entr" presetSubtype="4"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ppt_x</p:attrName>
                                        </p:attrNameLst>
                                      </p:cBhvr>
                                      <p:tavLst>
                                        <p:tav tm="0">
                                          <p:val>
                                            <p:strVal val="#ppt_x"/>
                                          </p:val>
                                        </p:tav>
                                        <p:tav tm="100000">
                                          <p:val>
                                            <p:strVal val="#ppt_x"/>
                                          </p:val>
                                        </p:tav>
                                      </p:tavLst>
                                    </p:anim>
                                    <p:anim calcmode="lin" valueType="num">
                                      <p:cBhvr>
                                        <p:cTn id="61" dur="500" fill="hold"/>
                                        <p:tgtEl>
                                          <p:spTgt spid="21"/>
                                        </p:tgtEl>
                                        <p:attrNameLst>
                                          <p:attrName>ppt_y</p:attrName>
                                        </p:attrNameLst>
                                      </p:cBhvr>
                                      <p:tavLst>
                                        <p:tav tm="0">
                                          <p:val>
                                            <p:strVal val="#ppt_y+#ppt_h/2"/>
                                          </p:val>
                                        </p:tav>
                                        <p:tav tm="100000">
                                          <p:val>
                                            <p:strVal val="#ppt_y"/>
                                          </p:val>
                                        </p:tav>
                                      </p:tavLst>
                                    </p:anim>
                                    <p:anim calcmode="lin" valueType="num">
                                      <p:cBhvr>
                                        <p:cTn id="62" dur="500" fill="hold"/>
                                        <p:tgtEl>
                                          <p:spTgt spid="21"/>
                                        </p:tgtEl>
                                        <p:attrNameLst>
                                          <p:attrName>ppt_w</p:attrName>
                                        </p:attrNameLst>
                                      </p:cBhvr>
                                      <p:tavLst>
                                        <p:tav tm="0">
                                          <p:val>
                                            <p:strVal val="#ppt_w"/>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childTnLst>
                                </p:cTn>
                              </p:par>
                            </p:childTnLst>
                          </p:cTn>
                        </p:par>
                        <p:par>
                          <p:cTn id="64" fill="hold">
                            <p:stCondLst>
                              <p:cond delay="9500"/>
                            </p:stCondLst>
                            <p:childTnLst>
                              <p:par>
                                <p:cTn id="65" presetID="17" presetClass="entr" presetSubtype="4"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ppt_x</p:attrName>
                                        </p:attrNameLst>
                                      </p:cBhvr>
                                      <p:tavLst>
                                        <p:tav tm="0">
                                          <p:val>
                                            <p:strVal val="#ppt_x"/>
                                          </p:val>
                                        </p:tav>
                                        <p:tav tm="100000">
                                          <p:val>
                                            <p:strVal val="#ppt_x"/>
                                          </p:val>
                                        </p:tav>
                                      </p:tavLst>
                                    </p:anim>
                                    <p:anim calcmode="lin" valueType="num">
                                      <p:cBhvr>
                                        <p:cTn id="68" dur="500" fill="hold"/>
                                        <p:tgtEl>
                                          <p:spTgt spid="18"/>
                                        </p:tgtEl>
                                        <p:attrNameLst>
                                          <p:attrName>ppt_y</p:attrName>
                                        </p:attrNameLst>
                                      </p:cBhvr>
                                      <p:tavLst>
                                        <p:tav tm="0">
                                          <p:val>
                                            <p:strVal val="#ppt_y+#ppt_h/2"/>
                                          </p:val>
                                        </p:tav>
                                        <p:tav tm="100000">
                                          <p:val>
                                            <p:strVal val="#ppt_y"/>
                                          </p:val>
                                        </p:tav>
                                      </p:tavLst>
                                    </p:anim>
                                    <p:anim calcmode="lin" valueType="num">
                                      <p:cBhvr>
                                        <p:cTn id="69" dur="500" fill="hold"/>
                                        <p:tgtEl>
                                          <p:spTgt spid="18"/>
                                        </p:tgtEl>
                                        <p:attrNameLst>
                                          <p:attrName>ppt_w</p:attrName>
                                        </p:attrNameLst>
                                      </p:cBhvr>
                                      <p:tavLst>
                                        <p:tav tm="0">
                                          <p:val>
                                            <p:strVal val="#ppt_w"/>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childTnLst>
                                </p:cTn>
                              </p:par>
                            </p:childTnLst>
                          </p:cTn>
                        </p:par>
                        <p:par>
                          <p:cTn id="71" fill="hold">
                            <p:stCondLst>
                              <p:cond delay="10000"/>
                            </p:stCondLst>
                            <p:childTnLst>
                              <p:par>
                                <p:cTn id="72" presetID="17" presetClass="entr" presetSubtype="4"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
                                          </p:val>
                                        </p:tav>
                                        <p:tav tm="100000">
                                          <p:val>
                                            <p:strVal val="#ppt_x"/>
                                          </p:val>
                                        </p:tav>
                                      </p:tavLst>
                                    </p:anim>
                                    <p:anim calcmode="lin" valueType="num">
                                      <p:cBhvr>
                                        <p:cTn id="75" dur="500" fill="hold"/>
                                        <p:tgtEl>
                                          <p:spTgt spid="17"/>
                                        </p:tgtEl>
                                        <p:attrNameLst>
                                          <p:attrName>ppt_y</p:attrName>
                                        </p:attrNameLst>
                                      </p:cBhvr>
                                      <p:tavLst>
                                        <p:tav tm="0">
                                          <p:val>
                                            <p:strVal val="#ppt_y+#ppt_h/2"/>
                                          </p:val>
                                        </p:tav>
                                        <p:tav tm="100000">
                                          <p:val>
                                            <p:strVal val="#ppt_y"/>
                                          </p:val>
                                        </p:tav>
                                      </p:tavLst>
                                    </p:anim>
                                    <p:anim calcmode="lin" valueType="num">
                                      <p:cBhvr>
                                        <p:cTn id="76" dur="500" fill="hold"/>
                                        <p:tgtEl>
                                          <p:spTgt spid="17"/>
                                        </p:tgtEl>
                                        <p:attrNameLst>
                                          <p:attrName>ppt_w</p:attrName>
                                        </p:attrNameLst>
                                      </p:cBhvr>
                                      <p:tavLst>
                                        <p:tav tm="0">
                                          <p:val>
                                            <p:strVal val="#ppt_w"/>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childTnLst>
                          </p:cTn>
                        </p:par>
                        <p:par>
                          <p:cTn id="78" fill="hold">
                            <p:stCondLst>
                              <p:cond delay="10500"/>
                            </p:stCondLst>
                            <p:childTnLst>
                              <p:par>
                                <p:cTn id="79" presetID="1" presetClass="entr" presetSubtype="0" fill="hold" nodeType="afterEffect">
                                  <p:stCondLst>
                                    <p:cond delay="0"/>
                                  </p:stCondLst>
                                  <p:childTnLst>
                                    <p:set>
                                      <p:cBhvr>
                                        <p:cTn id="80" dur="1" fill="hold">
                                          <p:stCondLst>
                                            <p:cond delay="0"/>
                                          </p:stCondLst>
                                        </p:cTn>
                                        <p:tgtEl>
                                          <p:spTgt spid="1439874"/>
                                        </p:tgtEl>
                                        <p:attrNameLst>
                                          <p:attrName>style.visibility</p:attrName>
                                        </p:attrNameLst>
                                      </p:cBhvr>
                                      <p:to>
                                        <p:strVal val="visible"/>
                                      </p:to>
                                    </p:set>
                                  </p:childTnLst>
                                </p:cTn>
                              </p:par>
                            </p:childTnLst>
                          </p:cTn>
                        </p:par>
                        <p:par>
                          <p:cTn id="81" fill="hold">
                            <p:stCondLst>
                              <p:cond delay="10500"/>
                            </p:stCondLst>
                            <p:childTnLst>
                              <p:par>
                                <p:cTn id="82" presetID="10"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childTnLst>
                                </p:cTn>
                              </p:par>
                              <p:par>
                                <p:cTn id="85" presetID="1" presetClass="exit" presetSubtype="0" fill="hold" nodeType="withEffect">
                                  <p:stCondLst>
                                    <p:cond delay="0"/>
                                  </p:stCondLst>
                                  <p:childTnLst>
                                    <p:set>
                                      <p:cBhvr>
                                        <p:cTn id="86" dur="1" fill="hold">
                                          <p:stCondLst>
                                            <p:cond delay="0"/>
                                          </p:stCondLst>
                                        </p:cTn>
                                        <p:tgtEl>
                                          <p:spTgt spid="1439874"/>
                                        </p:tgtEl>
                                        <p:attrNameLst>
                                          <p:attrName>style.visibility</p:attrName>
                                        </p:attrNameLst>
                                      </p:cBhvr>
                                      <p:to>
                                        <p:strVal val="hidden"/>
                                      </p:to>
                                    </p:set>
                                  </p:childTnLst>
                                </p:cTn>
                              </p:par>
                            </p:childTnLst>
                          </p:cTn>
                        </p:par>
                        <p:par>
                          <p:cTn id="87" fill="hold">
                            <p:stCondLst>
                              <p:cond delay="11500"/>
                            </p:stCondLst>
                            <p:childTnLst>
                              <p:par>
                                <p:cTn id="88" presetID="1" presetClass="entr" presetSubtype="0" fill="hold" nodeType="afterEffect">
                                  <p:stCondLst>
                                    <p:cond delay="0"/>
                                  </p:stCondLst>
                                  <p:childTnLst>
                                    <p:set>
                                      <p:cBhvr>
                                        <p:cTn id="89" dur="1" fill="hold">
                                          <p:stCondLst>
                                            <p:cond delay="0"/>
                                          </p:stCondLst>
                                        </p:cTn>
                                        <p:tgtEl>
                                          <p:spTgt spid="1439874"/>
                                        </p:tgtEl>
                                        <p:attrNameLst>
                                          <p:attrName>style.visibility</p:attrName>
                                        </p:attrNameLst>
                                      </p:cBhvr>
                                      <p:to>
                                        <p:strVal val="visible"/>
                                      </p:to>
                                    </p:set>
                                  </p:childTnLst>
                                </p:cTn>
                              </p:par>
                            </p:childTnLst>
                          </p:cTn>
                        </p:par>
                        <p:par>
                          <p:cTn id="90" fill="hold">
                            <p:stCondLst>
                              <p:cond delay="11500"/>
                            </p:stCondLst>
                            <p:childTnLst>
                              <p:par>
                                <p:cTn id="91" presetID="22" presetClass="entr" presetSubtype="8"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1000"/>
                                        <p:tgtEl>
                                          <p:spTgt spid="12"/>
                                        </p:tgtEl>
                                      </p:cBhvr>
                                    </p:animEffect>
                                  </p:childTnLst>
                                </p:cTn>
                              </p:par>
                              <p:par>
                                <p:cTn id="94" presetID="1" presetClass="exit" presetSubtype="0" fill="hold" nodeType="withEffect">
                                  <p:stCondLst>
                                    <p:cond delay="0"/>
                                  </p:stCondLst>
                                  <p:childTnLst>
                                    <p:set>
                                      <p:cBhvr>
                                        <p:cTn id="95" dur="1" fill="hold">
                                          <p:stCondLst>
                                            <p:cond delay="0"/>
                                          </p:stCondLst>
                                        </p:cTn>
                                        <p:tgtEl>
                                          <p:spTgt spid="1439874"/>
                                        </p:tgtEl>
                                        <p:attrNameLst>
                                          <p:attrName>style.visibility</p:attrName>
                                        </p:attrNameLst>
                                      </p:cBhvr>
                                      <p:to>
                                        <p:strVal val="hidden"/>
                                      </p:to>
                                    </p:set>
                                  </p:childTnLst>
                                </p:cTn>
                              </p:par>
                              <p:par>
                                <p:cTn id="96" presetID="10" presetClass="entr" presetSubtype="0" fill="hold" nodeType="withEffect">
                                  <p:stCondLst>
                                    <p:cond delay="150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1000"/>
                                        <p:tgtEl>
                                          <p:spTgt spid="8"/>
                                        </p:tgtEl>
                                      </p:cBhvr>
                                    </p:animEffect>
                                  </p:childTnLst>
                                </p:cTn>
                              </p:par>
                            </p:childTnLst>
                          </p:cTn>
                        </p:par>
                        <p:par>
                          <p:cTn id="99" fill="hold">
                            <p:stCondLst>
                              <p:cond delay="14000"/>
                            </p:stCondLst>
                            <p:childTnLst>
                              <p:par>
                                <p:cTn id="100" presetID="10" presetClass="entr" presetSubtype="0" fill="hold" nodeType="after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childTnLst>
                          </p:cTn>
                        </p:par>
                        <p:par>
                          <p:cTn id="103" fill="hold">
                            <p:stCondLst>
                              <p:cond delay="14500"/>
                            </p:stCondLst>
                            <p:childTnLst>
                              <p:par>
                                <p:cTn id="104" presetID="1" presetClass="entr" presetSubtype="0" fill="hold" nodeType="afterEffect">
                                  <p:stCondLst>
                                    <p:cond delay="0"/>
                                  </p:stCondLst>
                                  <p:childTnLst>
                                    <p:set>
                                      <p:cBhvr>
                                        <p:cTn id="105" dur="1" fill="hold">
                                          <p:stCondLst>
                                            <p:cond delay="0"/>
                                          </p:stCondLst>
                                        </p:cTn>
                                        <p:tgtEl>
                                          <p:spTgt spid="1439874"/>
                                        </p:tgtEl>
                                        <p:attrNameLst>
                                          <p:attrName>style.visibility</p:attrName>
                                        </p:attrNameLst>
                                      </p:cBhvr>
                                      <p:to>
                                        <p:strVal val="visible"/>
                                      </p:to>
                                    </p:set>
                                  </p:childTnLst>
                                </p:cTn>
                              </p:par>
                            </p:childTnLst>
                          </p:cTn>
                        </p:par>
                        <p:par>
                          <p:cTn id="106" fill="hold">
                            <p:stCondLst>
                              <p:cond delay="14500"/>
                            </p:stCondLst>
                            <p:childTnLst>
                              <p:par>
                                <p:cTn id="107" presetID="22" presetClass="entr" presetSubtype="8" fill="hold" grpId="0" nodeType="afterEffect">
                                  <p:stCondLst>
                                    <p:cond delay="0"/>
                                  </p:stCondLst>
                                  <p:childTnLst>
                                    <p:set>
                                      <p:cBhvr>
                                        <p:cTn id="108" dur="1" fill="hold">
                                          <p:stCondLst>
                                            <p:cond delay="0"/>
                                          </p:stCondLst>
                                        </p:cTn>
                                        <p:tgtEl>
                                          <p:spTgt spid="1439750"/>
                                        </p:tgtEl>
                                        <p:attrNameLst>
                                          <p:attrName>style.visibility</p:attrName>
                                        </p:attrNameLst>
                                      </p:cBhvr>
                                      <p:to>
                                        <p:strVal val="visible"/>
                                      </p:to>
                                    </p:set>
                                    <p:animEffect transition="in" filter="wipe(left)">
                                      <p:cBhvr>
                                        <p:cTn id="109" dur="500"/>
                                        <p:tgtEl>
                                          <p:spTgt spid="1439750"/>
                                        </p:tgtEl>
                                      </p:cBhvr>
                                    </p:animEffect>
                                  </p:childTnLst>
                                </p:cTn>
                              </p:par>
                              <p:par>
                                <p:cTn id="110" presetID="1" presetClass="exit" presetSubtype="0" fill="hold" nodeType="withEffect">
                                  <p:stCondLst>
                                    <p:cond delay="0"/>
                                  </p:stCondLst>
                                  <p:childTnLst>
                                    <p:set>
                                      <p:cBhvr>
                                        <p:cTn id="111" dur="1" fill="hold">
                                          <p:stCondLst>
                                            <p:cond delay="0"/>
                                          </p:stCondLst>
                                        </p:cTn>
                                        <p:tgtEl>
                                          <p:spTgt spid="1439874"/>
                                        </p:tgtEl>
                                        <p:attrNameLst>
                                          <p:attrName>style.visibility</p:attrName>
                                        </p:attrNameLst>
                                      </p:cBhvr>
                                      <p:to>
                                        <p:strVal val="hidden"/>
                                      </p:to>
                                    </p:set>
                                  </p:childTnLst>
                                </p:cTn>
                              </p:par>
                            </p:childTnLst>
                          </p:cTn>
                        </p:par>
                        <p:par>
                          <p:cTn id="112" fill="hold">
                            <p:stCondLst>
                              <p:cond delay="15000"/>
                            </p:stCondLst>
                            <p:childTnLst>
                              <p:par>
                                <p:cTn id="113" presetID="1" presetClass="entr" presetSubtype="0" fill="hold" nodeType="afterEffect">
                                  <p:stCondLst>
                                    <p:cond delay="0"/>
                                  </p:stCondLst>
                                  <p:childTnLst>
                                    <p:set>
                                      <p:cBhvr>
                                        <p:cTn id="114" dur="1" fill="hold">
                                          <p:stCondLst>
                                            <p:cond delay="0"/>
                                          </p:stCondLst>
                                        </p:cTn>
                                        <p:tgtEl>
                                          <p:spTgt spid="1439874"/>
                                        </p:tgtEl>
                                        <p:attrNameLst>
                                          <p:attrName>style.visibility</p:attrName>
                                        </p:attrNameLst>
                                      </p:cBhvr>
                                      <p:to>
                                        <p:strVal val="visible"/>
                                      </p:to>
                                    </p:set>
                                  </p:childTnLst>
                                </p:cTn>
                              </p:par>
                            </p:childTnLst>
                          </p:cTn>
                        </p:par>
                        <p:par>
                          <p:cTn id="115" fill="hold">
                            <p:stCondLst>
                              <p:cond delay="15000"/>
                            </p:stCondLst>
                            <p:childTnLst>
                              <p:par>
                                <p:cTn id="116" presetID="10" presetClass="entr" presetSubtype="0" fill="hold" nodeType="after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par>
                                <p:cTn id="119" presetID="1" presetClass="exit" presetSubtype="0" fill="hold" nodeType="withEffect">
                                  <p:stCondLst>
                                    <p:cond delay="0"/>
                                  </p:stCondLst>
                                  <p:childTnLst>
                                    <p:set>
                                      <p:cBhvr>
                                        <p:cTn id="120" dur="1" fill="hold">
                                          <p:stCondLst>
                                            <p:cond delay="0"/>
                                          </p:stCondLst>
                                        </p:cTn>
                                        <p:tgtEl>
                                          <p:spTgt spid="1439874"/>
                                        </p:tgtEl>
                                        <p:attrNameLst>
                                          <p:attrName>style.visibility</p:attrName>
                                        </p:attrNameLst>
                                      </p:cBhvr>
                                      <p:to>
                                        <p:strVal val="hidden"/>
                                      </p:to>
                                    </p:set>
                                  </p:childTnLst>
                                </p:cTn>
                              </p:par>
                            </p:childTnLst>
                          </p:cTn>
                        </p:par>
                        <p:par>
                          <p:cTn id="121" fill="hold">
                            <p:stCondLst>
                              <p:cond delay="15500"/>
                            </p:stCondLst>
                            <p:childTnLst>
                              <p:par>
                                <p:cTn id="122" presetID="22" presetClass="entr" presetSubtype="8" fill="hold" grpId="0" nodeType="afterEffect">
                                  <p:stCondLst>
                                    <p:cond delay="0"/>
                                  </p:stCondLst>
                                  <p:childTnLst>
                                    <p:set>
                                      <p:cBhvr>
                                        <p:cTn id="123" dur="1" fill="hold">
                                          <p:stCondLst>
                                            <p:cond delay="0"/>
                                          </p:stCondLst>
                                        </p:cTn>
                                        <p:tgtEl>
                                          <p:spTgt spid="1439751"/>
                                        </p:tgtEl>
                                        <p:attrNameLst>
                                          <p:attrName>style.visibility</p:attrName>
                                        </p:attrNameLst>
                                      </p:cBhvr>
                                      <p:to>
                                        <p:strVal val="visible"/>
                                      </p:to>
                                    </p:set>
                                    <p:animEffect transition="in" filter="wipe(left)">
                                      <p:cBhvr>
                                        <p:cTn id="124" dur="500"/>
                                        <p:tgtEl>
                                          <p:spTgt spid="1439751"/>
                                        </p:tgtEl>
                                      </p:cBhvr>
                                    </p:animEffect>
                                  </p:childTnLst>
                                </p:cTn>
                              </p:par>
                            </p:childTnLst>
                          </p:cTn>
                        </p:par>
                        <p:par>
                          <p:cTn id="125" fill="hold">
                            <p:stCondLst>
                              <p:cond delay="16000"/>
                            </p:stCondLst>
                            <p:childTnLst>
                              <p:par>
                                <p:cTn id="126" presetID="1" presetClass="entr" presetSubtype="0" fill="hold" nodeType="afterEffect">
                                  <p:stCondLst>
                                    <p:cond delay="0"/>
                                  </p:stCondLst>
                                  <p:childTnLst>
                                    <p:set>
                                      <p:cBhvr>
                                        <p:cTn id="127" dur="1" fill="hold">
                                          <p:stCondLst>
                                            <p:cond delay="0"/>
                                          </p:stCondLst>
                                        </p:cTn>
                                        <p:tgtEl>
                                          <p:spTgt spid="1439874"/>
                                        </p:tgtEl>
                                        <p:attrNameLst>
                                          <p:attrName>style.visibility</p:attrName>
                                        </p:attrNameLst>
                                      </p:cBhvr>
                                      <p:to>
                                        <p:strVal val="visible"/>
                                      </p:to>
                                    </p:set>
                                  </p:childTnLst>
                                </p:cTn>
                              </p:par>
                            </p:childTnLst>
                          </p:cTn>
                        </p:par>
                        <p:par>
                          <p:cTn id="128" fill="hold">
                            <p:stCondLst>
                              <p:cond delay="16000"/>
                            </p:stCondLst>
                            <p:childTnLst>
                              <p:par>
                                <p:cTn id="129" presetID="10" presetClass="entr" presetSubtype="0" fill="hold" nodeType="after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fade">
                                      <p:cBhvr>
                                        <p:cTn id="131" dur="500"/>
                                        <p:tgtEl>
                                          <p:spTgt spid="11"/>
                                        </p:tgtEl>
                                      </p:cBhvr>
                                    </p:animEffect>
                                  </p:childTnLst>
                                </p:cTn>
                              </p:par>
                              <p:par>
                                <p:cTn id="132" presetID="1" presetClass="exit" presetSubtype="0" fill="hold" nodeType="withEffect">
                                  <p:stCondLst>
                                    <p:cond delay="0"/>
                                  </p:stCondLst>
                                  <p:childTnLst>
                                    <p:set>
                                      <p:cBhvr>
                                        <p:cTn id="133" dur="1" fill="hold">
                                          <p:stCondLst>
                                            <p:cond delay="0"/>
                                          </p:stCondLst>
                                        </p:cTn>
                                        <p:tgtEl>
                                          <p:spTgt spid="1439874"/>
                                        </p:tgtEl>
                                        <p:attrNameLst>
                                          <p:attrName>style.visibility</p:attrName>
                                        </p:attrNameLst>
                                      </p:cBhvr>
                                      <p:to>
                                        <p:strVal val="hidden"/>
                                      </p:to>
                                    </p:set>
                                  </p:childTnLst>
                                </p:cTn>
                              </p:par>
                            </p:childTnLst>
                          </p:cTn>
                        </p:par>
                        <p:par>
                          <p:cTn id="134" fill="hold">
                            <p:stCondLst>
                              <p:cond delay="16500"/>
                            </p:stCondLst>
                            <p:childTnLst>
                              <p:par>
                                <p:cTn id="135" presetID="22" presetClass="entr" presetSubtype="8" fill="hold" grpId="0" nodeType="afterEffect">
                                  <p:stCondLst>
                                    <p:cond delay="0"/>
                                  </p:stCondLst>
                                  <p:childTnLst>
                                    <p:set>
                                      <p:cBhvr>
                                        <p:cTn id="136" dur="1" fill="hold">
                                          <p:stCondLst>
                                            <p:cond delay="0"/>
                                          </p:stCondLst>
                                        </p:cTn>
                                        <p:tgtEl>
                                          <p:spTgt spid="1439752"/>
                                        </p:tgtEl>
                                        <p:attrNameLst>
                                          <p:attrName>style.visibility</p:attrName>
                                        </p:attrNameLst>
                                      </p:cBhvr>
                                      <p:to>
                                        <p:strVal val="visible"/>
                                      </p:to>
                                    </p:set>
                                    <p:animEffect transition="in" filter="wipe(left)">
                                      <p:cBhvr>
                                        <p:cTn id="137" dur="500"/>
                                        <p:tgtEl>
                                          <p:spTgt spid="1439752"/>
                                        </p:tgtEl>
                                      </p:cBhvr>
                                    </p:animEffect>
                                  </p:childTnLst>
                                </p:cTn>
                              </p:par>
                              <p:par>
                                <p:cTn id="138" presetID="1" presetClass="entr" presetSubtype="0" fill="hold" nodeType="withEffect">
                                  <p:stCondLst>
                                    <p:cond delay="1500"/>
                                  </p:stCondLst>
                                  <p:childTnLst>
                                    <p:set>
                                      <p:cBhvr>
                                        <p:cTn id="139" dur="1" fill="hold">
                                          <p:stCondLst>
                                            <p:cond delay="0"/>
                                          </p:stCondLst>
                                        </p:cTn>
                                        <p:tgtEl>
                                          <p:spTgt spid="9"/>
                                        </p:tgtEl>
                                        <p:attrNameLst>
                                          <p:attrName>style.visibility</p:attrName>
                                        </p:attrNameLst>
                                      </p:cBhvr>
                                      <p:to>
                                        <p:strVal val="visible"/>
                                      </p:to>
                                    </p:set>
                                  </p:childTnLst>
                                </p:cTn>
                              </p:par>
                            </p:childTnLst>
                          </p:cTn>
                        </p:par>
                        <p:par>
                          <p:cTn id="140" fill="hold">
                            <p:stCondLst>
                              <p:cond delay="18000"/>
                            </p:stCondLst>
                            <p:childTnLst>
                              <p:par>
                                <p:cTn id="141" presetID="1" presetClass="entr" presetSubtype="0" fill="hold" nodeType="afterEffect">
                                  <p:stCondLst>
                                    <p:cond delay="0"/>
                                  </p:stCondLst>
                                  <p:childTnLst>
                                    <p:set>
                                      <p:cBhvr>
                                        <p:cTn id="142" dur="1" fill="hold">
                                          <p:stCondLst>
                                            <p:cond delay="0"/>
                                          </p:stCondLst>
                                        </p:cTn>
                                        <p:tgtEl>
                                          <p:spTgt spid="143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748" grpId="0" animBg="1"/>
      <p:bldP spid="1439750" grpId="0" animBg="1"/>
      <p:bldP spid="1439751" grpId="0" animBg="1"/>
      <p:bldP spid="1439752" grpId="0" animBg="1"/>
      <p:bldP spid="1439757" grpId="0" animBg="1"/>
      <p:bldP spid="1439758" grpId="0"/>
      <p:bldP spid="1439863" grpId="0" animBg="1"/>
      <p:bldP spid="14398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rot="16200000">
            <a:off x="5845175" y="2933700"/>
            <a:ext cx="914400" cy="228600"/>
            <a:chOff x="192" y="288"/>
            <a:chExt cx="576" cy="144"/>
          </a:xfrm>
        </p:grpSpPr>
        <p:sp>
          <p:nvSpPr>
            <p:cNvPr id="1526788" name="Rectangle 4"/>
            <p:cNvSpPr>
              <a:spLocks noChangeArrowheads="1"/>
            </p:cNvSpPr>
            <p:nvPr/>
          </p:nvSpPr>
          <p:spPr bwMode="auto">
            <a:xfrm>
              <a:off x="19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89" name="Rectangle 5"/>
            <p:cNvSpPr>
              <a:spLocks noChangeArrowheads="1"/>
            </p:cNvSpPr>
            <p:nvPr/>
          </p:nvSpPr>
          <p:spPr bwMode="auto">
            <a:xfrm>
              <a:off x="24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0" name="Rectangle 6"/>
            <p:cNvSpPr>
              <a:spLocks noChangeArrowheads="1"/>
            </p:cNvSpPr>
            <p:nvPr/>
          </p:nvSpPr>
          <p:spPr bwMode="auto">
            <a:xfrm>
              <a:off x="28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1" name="Rectangle 7"/>
            <p:cNvSpPr>
              <a:spLocks noChangeArrowheads="1"/>
            </p:cNvSpPr>
            <p:nvPr/>
          </p:nvSpPr>
          <p:spPr bwMode="auto">
            <a:xfrm>
              <a:off x="33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2" name="Rectangle 8"/>
            <p:cNvSpPr>
              <a:spLocks noChangeArrowheads="1"/>
            </p:cNvSpPr>
            <p:nvPr/>
          </p:nvSpPr>
          <p:spPr bwMode="auto">
            <a:xfrm>
              <a:off x="38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3" name="Rectangle 9"/>
            <p:cNvSpPr>
              <a:spLocks noChangeArrowheads="1"/>
            </p:cNvSpPr>
            <p:nvPr/>
          </p:nvSpPr>
          <p:spPr bwMode="auto">
            <a:xfrm>
              <a:off x="43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4" name="Rectangle 10"/>
            <p:cNvSpPr>
              <a:spLocks noChangeArrowheads="1"/>
            </p:cNvSpPr>
            <p:nvPr/>
          </p:nvSpPr>
          <p:spPr bwMode="auto">
            <a:xfrm>
              <a:off x="48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5" name="Rectangle 11"/>
            <p:cNvSpPr>
              <a:spLocks noChangeArrowheads="1"/>
            </p:cNvSpPr>
            <p:nvPr/>
          </p:nvSpPr>
          <p:spPr bwMode="auto">
            <a:xfrm>
              <a:off x="52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6" name="Rectangle 12"/>
            <p:cNvSpPr>
              <a:spLocks noChangeArrowheads="1"/>
            </p:cNvSpPr>
            <p:nvPr/>
          </p:nvSpPr>
          <p:spPr bwMode="auto">
            <a:xfrm>
              <a:off x="57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7" name="Rectangle 13"/>
            <p:cNvSpPr>
              <a:spLocks noChangeArrowheads="1"/>
            </p:cNvSpPr>
            <p:nvPr/>
          </p:nvSpPr>
          <p:spPr bwMode="auto">
            <a:xfrm>
              <a:off x="67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8" name="Rectangle 14"/>
            <p:cNvSpPr>
              <a:spLocks noChangeArrowheads="1"/>
            </p:cNvSpPr>
            <p:nvPr/>
          </p:nvSpPr>
          <p:spPr bwMode="auto">
            <a:xfrm>
              <a:off x="62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799" name="Rectangle 15"/>
            <p:cNvSpPr>
              <a:spLocks noChangeArrowheads="1"/>
            </p:cNvSpPr>
            <p:nvPr/>
          </p:nvSpPr>
          <p:spPr bwMode="auto">
            <a:xfrm>
              <a:off x="720" y="288"/>
              <a:ext cx="48" cy="144"/>
            </a:xfrm>
            <a:prstGeom prst="rect">
              <a:avLst/>
            </a:prstGeom>
            <a:noFill/>
            <a:ln w="12700">
              <a:solidFill>
                <a:srgbClr val="008000"/>
              </a:solidFill>
              <a:miter lim="800000"/>
              <a:headEnd/>
              <a:tailEnd/>
            </a:ln>
            <a:effectLst/>
          </p:spPr>
          <p:txBody>
            <a:bodyPr wrap="none" anchor="ctr"/>
            <a:lstStyle/>
            <a:p>
              <a:endParaRPr lang="en-US"/>
            </a:p>
          </p:txBody>
        </p:sp>
      </p:grpSp>
      <p:grpSp>
        <p:nvGrpSpPr>
          <p:cNvPr id="3" name="Group 16"/>
          <p:cNvGrpSpPr>
            <a:grpSpLocks/>
          </p:cNvGrpSpPr>
          <p:nvPr/>
        </p:nvGrpSpPr>
        <p:grpSpPr bwMode="auto">
          <a:xfrm rot="4049112">
            <a:off x="6005513" y="3771900"/>
            <a:ext cx="914400" cy="228600"/>
            <a:chOff x="192" y="288"/>
            <a:chExt cx="576" cy="144"/>
          </a:xfrm>
        </p:grpSpPr>
        <p:sp>
          <p:nvSpPr>
            <p:cNvPr id="1526801" name="Rectangle 17"/>
            <p:cNvSpPr>
              <a:spLocks noChangeArrowheads="1"/>
            </p:cNvSpPr>
            <p:nvPr/>
          </p:nvSpPr>
          <p:spPr bwMode="auto">
            <a:xfrm>
              <a:off x="19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2" name="Rectangle 18"/>
            <p:cNvSpPr>
              <a:spLocks noChangeArrowheads="1"/>
            </p:cNvSpPr>
            <p:nvPr/>
          </p:nvSpPr>
          <p:spPr bwMode="auto">
            <a:xfrm>
              <a:off x="24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3" name="Rectangle 19"/>
            <p:cNvSpPr>
              <a:spLocks noChangeArrowheads="1"/>
            </p:cNvSpPr>
            <p:nvPr/>
          </p:nvSpPr>
          <p:spPr bwMode="auto">
            <a:xfrm>
              <a:off x="28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4" name="Rectangle 20"/>
            <p:cNvSpPr>
              <a:spLocks noChangeArrowheads="1"/>
            </p:cNvSpPr>
            <p:nvPr/>
          </p:nvSpPr>
          <p:spPr bwMode="auto">
            <a:xfrm>
              <a:off x="33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5" name="Rectangle 21"/>
            <p:cNvSpPr>
              <a:spLocks noChangeArrowheads="1"/>
            </p:cNvSpPr>
            <p:nvPr/>
          </p:nvSpPr>
          <p:spPr bwMode="auto">
            <a:xfrm>
              <a:off x="38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6" name="Rectangle 22"/>
            <p:cNvSpPr>
              <a:spLocks noChangeArrowheads="1"/>
            </p:cNvSpPr>
            <p:nvPr/>
          </p:nvSpPr>
          <p:spPr bwMode="auto">
            <a:xfrm>
              <a:off x="43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7" name="Rectangle 23"/>
            <p:cNvSpPr>
              <a:spLocks noChangeArrowheads="1"/>
            </p:cNvSpPr>
            <p:nvPr/>
          </p:nvSpPr>
          <p:spPr bwMode="auto">
            <a:xfrm>
              <a:off x="48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8" name="Rectangle 24"/>
            <p:cNvSpPr>
              <a:spLocks noChangeArrowheads="1"/>
            </p:cNvSpPr>
            <p:nvPr/>
          </p:nvSpPr>
          <p:spPr bwMode="auto">
            <a:xfrm>
              <a:off x="52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09" name="Rectangle 25"/>
            <p:cNvSpPr>
              <a:spLocks noChangeArrowheads="1"/>
            </p:cNvSpPr>
            <p:nvPr/>
          </p:nvSpPr>
          <p:spPr bwMode="auto">
            <a:xfrm>
              <a:off x="57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0" name="Rectangle 26"/>
            <p:cNvSpPr>
              <a:spLocks noChangeArrowheads="1"/>
            </p:cNvSpPr>
            <p:nvPr/>
          </p:nvSpPr>
          <p:spPr bwMode="auto">
            <a:xfrm>
              <a:off x="67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1" name="Rectangle 27"/>
            <p:cNvSpPr>
              <a:spLocks noChangeArrowheads="1"/>
            </p:cNvSpPr>
            <p:nvPr/>
          </p:nvSpPr>
          <p:spPr bwMode="auto">
            <a:xfrm>
              <a:off x="62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2" name="Rectangle 28"/>
            <p:cNvSpPr>
              <a:spLocks noChangeArrowheads="1"/>
            </p:cNvSpPr>
            <p:nvPr/>
          </p:nvSpPr>
          <p:spPr bwMode="auto">
            <a:xfrm>
              <a:off x="720" y="288"/>
              <a:ext cx="48" cy="144"/>
            </a:xfrm>
            <a:prstGeom prst="rect">
              <a:avLst/>
            </a:prstGeom>
            <a:noFill/>
            <a:ln w="12700">
              <a:solidFill>
                <a:srgbClr val="008000"/>
              </a:solidFill>
              <a:miter lim="800000"/>
              <a:headEnd/>
              <a:tailEnd/>
            </a:ln>
            <a:effectLst/>
          </p:spPr>
          <p:txBody>
            <a:bodyPr wrap="none" anchor="ctr"/>
            <a:lstStyle/>
            <a:p>
              <a:endParaRPr lang="en-US"/>
            </a:p>
          </p:txBody>
        </p:sp>
      </p:grpSp>
      <p:sp>
        <p:nvSpPr>
          <p:cNvPr id="1526813" name="Rectangle 29"/>
          <p:cNvSpPr>
            <a:spLocks noChangeAspect="1" noChangeArrowheads="1"/>
          </p:cNvSpPr>
          <p:nvPr/>
        </p:nvSpPr>
        <p:spPr bwMode="auto">
          <a:xfrm>
            <a:off x="6248400" y="3429000"/>
            <a:ext cx="109538" cy="10953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nvGrpSpPr>
          <p:cNvPr id="4" name="Group 30"/>
          <p:cNvGrpSpPr>
            <a:grpSpLocks/>
          </p:cNvGrpSpPr>
          <p:nvPr/>
        </p:nvGrpSpPr>
        <p:grpSpPr bwMode="auto">
          <a:xfrm rot="16200000">
            <a:off x="6157913" y="4610100"/>
            <a:ext cx="914400" cy="228600"/>
            <a:chOff x="192" y="288"/>
            <a:chExt cx="576" cy="144"/>
          </a:xfrm>
        </p:grpSpPr>
        <p:sp>
          <p:nvSpPr>
            <p:cNvPr id="1526815" name="Rectangle 31"/>
            <p:cNvSpPr>
              <a:spLocks noChangeArrowheads="1"/>
            </p:cNvSpPr>
            <p:nvPr/>
          </p:nvSpPr>
          <p:spPr bwMode="auto">
            <a:xfrm>
              <a:off x="19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6" name="Rectangle 32"/>
            <p:cNvSpPr>
              <a:spLocks noChangeArrowheads="1"/>
            </p:cNvSpPr>
            <p:nvPr/>
          </p:nvSpPr>
          <p:spPr bwMode="auto">
            <a:xfrm>
              <a:off x="24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7" name="Rectangle 33"/>
            <p:cNvSpPr>
              <a:spLocks noChangeArrowheads="1"/>
            </p:cNvSpPr>
            <p:nvPr/>
          </p:nvSpPr>
          <p:spPr bwMode="auto">
            <a:xfrm>
              <a:off x="28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8" name="Rectangle 34"/>
            <p:cNvSpPr>
              <a:spLocks noChangeArrowheads="1"/>
            </p:cNvSpPr>
            <p:nvPr/>
          </p:nvSpPr>
          <p:spPr bwMode="auto">
            <a:xfrm>
              <a:off x="33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19" name="Rectangle 35"/>
            <p:cNvSpPr>
              <a:spLocks noChangeArrowheads="1"/>
            </p:cNvSpPr>
            <p:nvPr/>
          </p:nvSpPr>
          <p:spPr bwMode="auto">
            <a:xfrm>
              <a:off x="38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0" name="Rectangle 36"/>
            <p:cNvSpPr>
              <a:spLocks noChangeArrowheads="1"/>
            </p:cNvSpPr>
            <p:nvPr/>
          </p:nvSpPr>
          <p:spPr bwMode="auto">
            <a:xfrm>
              <a:off x="43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1" name="Rectangle 37"/>
            <p:cNvSpPr>
              <a:spLocks noChangeArrowheads="1"/>
            </p:cNvSpPr>
            <p:nvPr/>
          </p:nvSpPr>
          <p:spPr bwMode="auto">
            <a:xfrm>
              <a:off x="48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2" name="Rectangle 38"/>
            <p:cNvSpPr>
              <a:spLocks noChangeArrowheads="1"/>
            </p:cNvSpPr>
            <p:nvPr/>
          </p:nvSpPr>
          <p:spPr bwMode="auto">
            <a:xfrm>
              <a:off x="52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3" name="Rectangle 39"/>
            <p:cNvSpPr>
              <a:spLocks noChangeArrowheads="1"/>
            </p:cNvSpPr>
            <p:nvPr/>
          </p:nvSpPr>
          <p:spPr bwMode="auto">
            <a:xfrm>
              <a:off x="57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4" name="Rectangle 40"/>
            <p:cNvSpPr>
              <a:spLocks noChangeArrowheads="1"/>
            </p:cNvSpPr>
            <p:nvPr/>
          </p:nvSpPr>
          <p:spPr bwMode="auto">
            <a:xfrm>
              <a:off x="67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5" name="Rectangle 41"/>
            <p:cNvSpPr>
              <a:spLocks noChangeArrowheads="1"/>
            </p:cNvSpPr>
            <p:nvPr/>
          </p:nvSpPr>
          <p:spPr bwMode="auto">
            <a:xfrm>
              <a:off x="62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26" name="Rectangle 42"/>
            <p:cNvSpPr>
              <a:spLocks noChangeArrowheads="1"/>
            </p:cNvSpPr>
            <p:nvPr/>
          </p:nvSpPr>
          <p:spPr bwMode="auto">
            <a:xfrm>
              <a:off x="720" y="288"/>
              <a:ext cx="48" cy="144"/>
            </a:xfrm>
            <a:prstGeom prst="rect">
              <a:avLst/>
            </a:prstGeom>
            <a:noFill/>
            <a:ln w="12700">
              <a:solidFill>
                <a:srgbClr val="008000"/>
              </a:solidFill>
              <a:miter lim="800000"/>
              <a:headEnd/>
              <a:tailEnd/>
            </a:ln>
            <a:effectLst/>
          </p:spPr>
          <p:txBody>
            <a:bodyPr wrap="none" anchor="ctr"/>
            <a:lstStyle/>
            <a:p>
              <a:endParaRPr lang="en-US"/>
            </a:p>
          </p:txBody>
        </p:sp>
      </p:grpSp>
      <p:sp>
        <p:nvSpPr>
          <p:cNvPr id="1526827" name="Rectangle 43"/>
          <p:cNvSpPr>
            <a:spLocks noChangeAspect="1" noChangeArrowheads="1"/>
          </p:cNvSpPr>
          <p:nvPr/>
        </p:nvSpPr>
        <p:spPr bwMode="auto">
          <a:xfrm>
            <a:off x="6553200" y="4267200"/>
            <a:ext cx="109538" cy="1095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526828" name="Rectangle 44"/>
          <p:cNvSpPr>
            <a:spLocks noChangeAspect="1" noChangeArrowheads="1"/>
          </p:cNvSpPr>
          <p:nvPr/>
        </p:nvSpPr>
        <p:spPr bwMode="auto">
          <a:xfrm>
            <a:off x="6577013" y="5181600"/>
            <a:ext cx="109537" cy="10953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nvGrpSpPr>
          <p:cNvPr id="5" name="Group 45"/>
          <p:cNvGrpSpPr>
            <a:grpSpLocks/>
          </p:cNvGrpSpPr>
          <p:nvPr/>
        </p:nvGrpSpPr>
        <p:grpSpPr bwMode="auto">
          <a:xfrm rot="6376174">
            <a:off x="6042025" y="5516563"/>
            <a:ext cx="914400" cy="228600"/>
            <a:chOff x="192" y="288"/>
            <a:chExt cx="576" cy="144"/>
          </a:xfrm>
        </p:grpSpPr>
        <p:sp>
          <p:nvSpPr>
            <p:cNvPr id="1526830" name="Rectangle 46"/>
            <p:cNvSpPr>
              <a:spLocks noChangeArrowheads="1"/>
            </p:cNvSpPr>
            <p:nvPr/>
          </p:nvSpPr>
          <p:spPr bwMode="auto">
            <a:xfrm>
              <a:off x="19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1" name="Rectangle 47"/>
            <p:cNvSpPr>
              <a:spLocks noChangeArrowheads="1"/>
            </p:cNvSpPr>
            <p:nvPr/>
          </p:nvSpPr>
          <p:spPr bwMode="auto">
            <a:xfrm>
              <a:off x="24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2" name="Rectangle 48"/>
            <p:cNvSpPr>
              <a:spLocks noChangeArrowheads="1"/>
            </p:cNvSpPr>
            <p:nvPr/>
          </p:nvSpPr>
          <p:spPr bwMode="auto">
            <a:xfrm>
              <a:off x="28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3" name="Rectangle 49"/>
            <p:cNvSpPr>
              <a:spLocks noChangeArrowheads="1"/>
            </p:cNvSpPr>
            <p:nvPr/>
          </p:nvSpPr>
          <p:spPr bwMode="auto">
            <a:xfrm>
              <a:off x="33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4" name="Rectangle 50"/>
            <p:cNvSpPr>
              <a:spLocks noChangeArrowheads="1"/>
            </p:cNvSpPr>
            <p:nvPr/>
          </p:nvSpPr>
          <p:spPr bwMode="auto">
            <a:xfrm>
              <a:off x="38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5" name="Rectangle 51"/>
            <p:cNvSpPr>
              <a:spLocks noChangeArrowheads="1"/>
            </p:cNvSpPr>
            <p:nvPr/>
          </p:nvSpPr>
          <p:spPr bwMode="auto">
            <a:xfrm>
              <a:off x="43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6" name="Rectangle 52"/>
            <p:cNvSpPr>
              <a:spLocks noChangeArrowheads="1"/>
            </p:cNvSpPr>
            <p:nvPr/>
          </p:nvSpPr>
          <p:spPr bwMode="auto">
            <a:xfrm>
              <a:off x="480"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7" name="Rectangle 53"/>
            <p:cNvSpPr>
              <a:spLocks noChangeArrowheads="1"/>
            </p:cNvSpPr>
            <p:nvPr/>
          </p:nvSpPr>
          <p:spPr bwMode="auto">
            <a:xfrm>
              <a:off x="528"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8" name="Rectangle 54"/>
            <p:cNvSpPr>
              <a:spLocks noChangeArrowheads="1"/>
            </p:cNvSpPr>
            <p:nvPr/>
          </p:nvSpPr>
          <p:spPr bwMode="auto">
            <a:xfrm>
              <a:off x="576"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39" name="Rectangle 55"/>
            <p:cNvSpPr>
              <a:spLocks noChangeArrowheads="1"/>
            </p:cNvSpPr>
            <p:nvPr/>
          </p:nvSpPr>
          <p:spPr bwMode="auto">
            <a:xfrm>
              <a:off x="672"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40" name="Rectangle 56"/>
            <p:cNvSpPr>
              <a:spLocks noChangeArrowheads="1"/>
            </p:cNvSpPr>
            <p:nvPr/>
          </p:nvSpPr>
          <p:spPr bwMode="auto">
            <a:xfrm>
              <a:off x="624" y="288"/>
              <a:ext cx="48" cy="144"/>
            </a:xfrm>
            <a:prstGeom prst="rect">
              <a:avLst/>
            </a:prstGeom>
            <a:noFill/>
            <a:ln w="12700">
              <a:solidFill>
                <a:srgbClr val="008000"/>
              </a:solidFill>
              <a:miter lim="800000"/>
              <a:headEnd/>
              <a:tailEnd/>
            </a:ln>
            <a:effectLst/>
          </p:spPr>
          <p:txBody>
            <a:bodyPr wrap="none" anchor="ctr"/>
            <a:lstStyle/>
            <a:p>
              <a:endParaRPr lang="en-US"/>
            </a:p>
          </p:txBody>
        </p:sp>
        <p:sp>
          <p:nvSpPr>
            <p:cNvPr id="1526841" name="Rectangle 57"/>
            <p:cNvSpPr>
              <a:spLocks noChangeArrowheads="1"/>
            </p:cNvSpPr>
            <p:nvPr/>
          </p:nvSpPr>
          <p:spPr bwMode="auto">
            <a:xfrm>
              <a:off x="720" y="288"/>
              <a:ext cx="48" cy="144"/>
            </a:xfrm>
            <a:prstGeom prst="rect">
              <a:avLst/>
            </a:prstGeom>
            <a:noFill/>
            <a:ln w="12700">
              <a:solidFill>
                <a:srgbClr val="008000"/>
              </a:solidFill>
              <a:miter lim="800000"/>
              <a:headEnd/>
              <a:tailEnd/>
            </a:ln>
            <a:effectLst/>
          </p:spPr>
          <p:txBody>
            <a:bodyPr wrap="none" anchor="ctr"/>
            <a:lstStyle/>
            <a:p>
              <a:endParaRPr lang="en-US"/>
            </a:p>
          </p:txBody>
        </p:sp>
      </p:grpSp>
      <p:sp>
        <p:nvSpPr>
          <p:cNvPr id="1526842" name="AutoShape 58"/>
          <p:cNvSpPr>
            <a:spLocks noChangeAspect="1" noChangeArrowheads="1"/>
          </p:cNvSpPr>
          <p:nvPr/>
        </p:nvSpPr>
        <p:spPr bwMode="auto">
          <a:xfrm>
            <a:off x="1905000" y="4676775"/>
            <a:ext cx="192088" cy="1651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526843" name="Rectangle 59"/>
          <p:cNvSpPr>
            <a:spLocks noChangeAspect="1" noChangeArrowheads="1"/>
          </p:cNvSpPr>
          <p:nvPr/>
        </p:nvSpPr>
        <p:spPr bwMode="auto">
          <a:xfrm>
            <a:off x="6248400" y="2543175"/>
            <a:ext cx="109538" cy="1095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526844" name="Rectangle 60"/>
          <p:cNvSpPr>
            <a:spLocks noChangeAspect="1" noChangeArrowheads="1"/>
          </p:cNvSpPr>
          <p:nvPr/>
        </p:nvSpPr>
        <p:spPr bwMode="auto">
          <a:xfrm>
            <a:off x="6296025" y="6005513"/>
            <a:ext cx="109538" cy="1095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526845" name="Text Box 61"/>
          <p:cNvSpPr txBox="1">
            <a:spLocks noChangeArrowheads="1"/>
          </p:cNvSpPr>
          <p:nvPr/>
        </p:nvSpPr>
        <p:spPr bwMode="auto">
          <a:xfrm>
            <a:off x="6500813" y="2514600"/>
            <a:ext cx="10668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PI Sta 15+72.4</a:t>
            </a:r>
          </a:p>
        </p:txBody>
      </p:sp>
      <p:sp>
        <p:nvSpPr>
          <p:cNvPr id="1526846" name="Text Box 62"/>
          <p:cNvSpPr txBox="1">
            <a:spLocks noChangeArrowheads="1"/>
          </p:cNvSpPr>
          <p:nvPr/>
        </p:nvSpPr>
        <p:spPr bwMode="auto">
          <a:xfrm>
            <a:off x="6424613" y="3352800"/>
            <a:ext cx="10668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PI Sta 25+27.8</a:t>
            </a:r>
          </a:p>
        </p:txBody>
      </p:sp>
      <p:sp>
        <p:nvSpPr>
          <p:cNvPr id="1526847" name="Text Box 63"/>
          <p:cNvSpPr txBox="1">
            <a:spLocks noChangeArrowheads="1"/>
          </p:cNvSpPr>
          <p:nvPr/>
        </p:nvSpPr>
        <p:spPr bwMode="auto">
          <a:xfrm>
            <a:off x="6705600" y="4162425"/>
            <a:ext cx="10668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PI Sta 34+77.7</a:t>
            </a:r>
          </a:p>
        </p:txBody>
      </p:sp>
      <p:sp>
        <p:nvSpPr>
          <p:cNvPr id="1526848" name="Text Box 64"/>
          <p:cNvSpPr txBox="1">
            <a:spLocks noChangeArrowheads="1"/>
          </p:cNvSpPr>
          <p:nvPr/>
        </p:nvSpPr>
        <p:spPr bwMode="auto">
          <a:xfrm>
            <a:off x="6677025" y="5105400"/>
            <a:ext cx="10668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PI Sta 43+27.1</a:t>
            </a:r>
          </a:p>
        </p:txBody>
      </p:sp>
      <p:sp>
        <p:nvSpPr>
          <p:cNvPr id="1526849" name="Text Box 65"/>
          <p:cNvSpPr txBox="1">
            <a:spLocks noChangeArrowheads="1"/>
          </p:cNvSpPr>
          <p:nvPr/>
        </p:nvSpPr>
        <p:spPr bwMode="auto">
          <a:xfrm>
            <a:off x="6424613" y="5943600"/>
            <a:ext cx="10668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PI Sta 44+20.8</a:t>
            </a:r>
          </a:p>
        </p:txBody>
      </p:sp>
      <p:sp>
        <p:nvSpPr>
          <p:cNvPr id="1526850" name="Text Box 66"/>
          <p:cNvSpPr txBox="1">
            <a:spLocks noChangeArrowheads="1"/>
          </p:cNvSpPr>
          <p:nvPr/>
        </p:nvSpPr>
        <p:spPr bwMode="auto">
          <a:xfrm>
            <a:off x="6653213" y="2667000"/>
            <a:ext cx="6096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(LPCP)</a:t>
            </a:r>
          </a:p>
        </p:txBody>
      </p:sp>
      <p:sp>
        <p:nvSpPr>
          <p:cNvPr id="1526851" name="Text Box 67"/>
          <p:cNvSpPr txBox="1">
            <a:spLocks noChangeArrowheads="1"/>
          </p:cNvSpPr>
          <p:nvPr/>
        </p:nvSpPr>
        <p:spPr bwMode="auto">
          <a:xfrm>
            <a:off x="6653213" y="3505200"/>
            <a:ext cx="6096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(LPCP)</a:t>
            </a:r>
          </a:p>
        </p:txBody>
      </p:sp>
      <p:sp>
        <p:nvSpPr>
          <p:cNvPr id="1526852" name="Text Box 68"/>
          <p:cNvSpPr txBox="1">
            <a:spLocks noChangeArrowheads="1"/>
          </p:cNvSpPr>
          <p:nvPr/>
        </p:nvSpPr>
        <p:spPr bwMode="auto">
          <a:xfrm>
            <a:off x="6805613" y="4303713"/>
            <a:ext cx="6096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(LPCP)</a:t>
            </a:r>
          </a:p>
        </p:txBody>
      </p:sp>
      <p:sp>
        <p:nvSpPr>
          <p:cNvPr id="1526853" name="Text Box 69"/>
          <p:cNvSpPr txBox="1">
            <a:spLocks noChangeArrowheads="1"/>
          </p:cNvSpPr>
          <p:nvPr/>
        </p:nvSpPr>
        <p:spPr bwMode="auto">
          <a:xfrm>
            <a:off x="6805613" y="5249863"/>
            <a:ext cx="6096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(LPCP)</a:t>
            </a:r>
          </a:p>
        </p:txBody>
      </p:sp>
      <p:sp>
        <p:nvSpPr>
          <p:cNvPr id="1526854" name="Text Box 70"/>
          <p:cNvSpPr txBox="1">
            <a:spLocks noChangeArrowheads="1"/>
          </p:cNvSpPr>
          <p:nvPr/>
        </p:nvSpPr>
        <p:spPr bwMode="auto">
          <a:xfrm>
            <a:off x="6653213" y="6096000"/>
            <a:ext cx="609600" cy="228600"/>
          </a:xfrm>
          <a:prstGeom prst="rect">
            <a:avLst/>
          </a:prstGeom>
          <a:noFill/>
          <a:ln w="9525">
            <a:noFill/>
            <a:miter lim="800000"/>
            <a:headEnd/>
            <a:tailEnd/>
          </a:ln>
          <a:effectLst/>
        </p:spPr>
        <p:txBody>
          <a:bodyPr>
            <a:spAutoFit/>
          </a:bodyPr>
          <a:lstStyle/>
          <a:p>
            <a:pPr algn="l" eaLnBrk="1" hangingPunct="1">
              <a:spcBef>
                <a:spcPct val="50000"/>
              </a:spcBef>
            </a:pPr>
            <a:r>
              <a:rPr lang="en-US" sz="900" b="1"/>
              <a:t>(LPCP)</a:t>
            </a:r>
          </a:p>
        </p:txBody>
      </p:sp>
      <p:sp>
        <p:nvSpPr>
          <p:cNvPr id="1526855" name="Line 71"/>
          <p:cNvSpPr>
            <a:spLocks noChangeShapeType="1"/>
          </p:cNvSpPr>
          <p:nvPr/>
        </p:nvSpPr>
        <p:spPr bwMode="auto">
          <a:xfrm flipV="1">
            <a:off x="1981200" y="2590800"/>
            <a:ext cx="4267200" cy="2209800"/>
          </a:xfrm>
          <a:prstGeom prst="line">
            <a:avLst/>
          </a:prstGeom>
          <a:noFill/>
          <a:ln w="9525">
            <a:solidFill>
              <a:schemeClr val="tx1"/>
            </a:solidFill>
            <a:prstDash val="dash"/>
            <a:round/>
            <a:headEnd/>
            <a:tailEnd type="triangle" w="med" len="med"/>
          </a:ln>
          <a:effectLst/>
        </p:spPr>
        <p:txBody>
          <a:bodyPr/>
          <a:lstStyle/>
          <a:p>
            <a:endParaRPr lang="en-US"/>
          </a:p>
        </p:txBody>
      </p:sp>
      <p:sp>
        <p:nvSpPr>
          <p:cNvPr id="1526856" name="Line 72"/>
          <p:cNvSpPr>
            <a:spLocks noChangeShapeType="1"/>
          </p:cNvSpPr>
          <p:nvPr/>
        </p:nvSpPr>
        <p:spPr bwMode="auto">
          <a:xfrm flipV="1">
            <a:off x="1981200" y="3505200"/>
            <a:ext cx="4267200" cy="1295400"/>
          </a:xfrm>
          <a:prstGeom prst="line">
            <a:avLst/>
          </a:prstGeom>
          <a:noFill/>
          <a:ln w="9525">
            <a:solidFill>
              <a:schemeClr val="tx1"/>
            </a:solidFill>
            <a:prstDash val="dash"/>
            <a:round/>
            <a:headEnd/>
            <a:tailEnd type="triangle" w="med" len="med"/>
          </a:ln>
          <a:effectLst/>
        </p:spPr>
        <p:txBody>
          <a:bodyPr/>
          <a:lstStyle/>
          <a:p>
            <a:endParaRPr lang="en-US"/>
          </a:p>
        </p:txBody>
      </p:sp>
      <p:sp>
        <p:nvSpPr>
          <p:cNvPr id="1526857" name="Line 73"/>
          <p:cNvSpPr>
            <a:spLocks noChangeShapeType="1"/>
          </p:cNvSpPr>
          <p:nvPr/>
        </p:nvSpPr>
        <p:spPr bwMode="auto">
          <a:xfrm flipV="1">
            <a:off x="1981200" y="4343400"/>
            <a:ext cx="4572000" cy="457200"/>
          </a:xfrm>
          <a:prstGeom prst="line">
            <a:avLst/>
          </a:prstGeom>
          <a:noFill/>
          <a:ln w="9525">
            <a:solidFill>
              <a:schemeClr val="tx1"/>
            </a:solidFill>
            <a:prstDash val="dash"/>
            <a:round/>
            <a:headEnd/>
            <a:tailEnd type="triangle" w="med" len="med"/>
          </a:ln>
          <a:effectLst/>
        </p:spPr>
        <p:txBody>
          <a:bodyPr/>
          <a:lstStyle/>
          <a:p>
            <a:endParaRPr lang="en-US"/>
          </a:p>
        </p:txBody>
      </p:sp>
      <p:sp>
        <p:nvSpPr>
          <p:cNvPr id="1526858" name="Line 74"/>
          <p:cNvSpPr>
            <a:spLocks noChangeShapeType="1"/>
          </p:cNvSpPr>
          <p:nvPr/>
        </p:nvSpPr>
        <p:spPr bwMode="auto">
          <a:xfrm>
            <a:off x="1981200" y="4800600"/>
            <a:ext cx="4648200" cy="457200"/>
          </a:xfrm>
          <a:prstGeom prst="line">
            <a:avLst/>
          </a:prstGeom>
          <a:noFill/>
          <a:ln w="9525">
            <a:solidFill>
              <a:schemeClr val="tx1"/>
            </a:solidFill>
            <a:prstDash val="dash"/>
            <a:round/>
            <a:headEnd/>
            <a:tailEnd type="triangle" w="med" len="med"/>
          </a:ln>
          <a:effectLst/>
        </p:spPr>
        <p:txBody>
          <a:bodyPr/>
          <a:lstStyle/>
          <a:p>
            <a:endParaRPr lang="en-US"/>
          </a:p>
        </p:txBody>
      </p:sp>
      <p:sp>
        <p:nvSpPr>
          <p:cNvPr id="1526859" name="Line 75"/>
          <p:cNvSpPr>
            <a:spLocks noChangeShapeType="1"/>
          </p:cNvSpPr>
          <p:nvPr/>
        </p:nvSpPr>
        <p:spPr bwMode="auto">
          <a:xfrm>
            <a:off x="1981200" y="4800600"/>
            <a:ext cx="4343400" cy="1295400"/>
          </a:xfrm>
          <a:prstGeom prst="line">
            <a:avLst/>
          </a:prstGeom>
          <a:noFill/>
          <a:ln w="9525">
            <a:solidFill>
              <a:schemeClr val="tx1"/>
            </a:solidFill>
            <a:prstDash val="dash"/>
            <a:round/>
            <a:headEnd/>
            <a:tailEnd type="triangle" w="med" len="med"/>
          </a:ln>
          <a:effectLst/>
        </p:spPr>
        <p:txBody>
          <a:bodyPr/>
          <a:lstStyle/>
          <a:p>
            <a:endParaRPr lang="en-US"/>
          </a:p>
        </p:txBody>
      </p:sp>
      <p:grpSp>
        <p:nvGrpSpPr>
          <p:cNvPr id="6" name="Group 76"/>
          <p:cNvGrpSpPr>
            <a:grpSpLocks/>
          </p:cNvGrpSpPr>
          <p:nvPr/>
        </p:nvGrpSpPr>
        <p:grpSpPr bwMode="auto">
          <a:xfrm>
            <a:off x="1418488" y="2857500"/>
            <a:ext cx="1280746" cy="2095500"/>
            <a:chOff x="2976" y="1152"/>
            <a:chExt cx="864" cy="1620"/>
          </a:xfrm>
        </p:grpSpPr>
        <p:pic>
          <p:nvPicPr>
            <p:cNvPr id="1526861" name="Picture 77" descr="gps antenn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50" y="1152"/>
              <a:ext cx="269" cy="269"/>
            </a:xfrm>
            <a:prstGeom prst="rect">
              <a:avLst/>
            </a:prstGeom>
            <a:noFill/>
          </p:spPr>
        </p:pic>
        <p:pic>
          <p:nvPicPr>
            <p:cNvPr id="1526862" name="Picture 78" descr="5119fl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6" y="1248"/>
              <a:ext cx="864" cy="1524"/>
            </a:xfrm>
            <a:prstGeom prst="rect">
              <a:avLst/>
            </a:prstGeom>
            <a:noFill/>
          </p:spPr>
        </p:pic>
      </p:grpSp>
      <p:sp>
        <p:nvSpPr>
          <p:cNvPr id="1526863" name="Text Box 79"/>
          <p:cNvSpPr txBox="1">
            <a:spLocks noChangeArrowheads="1"/>
          </p:cNvSpPr>
          <p:nvPr/>
        </p:nvSpPr>
        <p:spPr bwMode="auto">
          <a:xfrm>
            <a:off x="1752600" y="5029200"/>
            <a:ext cx="1295400" cy="823913"/>
          </a:xfrm>
          <a:prstGeom prst="rect">
            <a:avLst/>
          </a:prstGeom>
          <a:noFill/>
          <a:ln w="9525">
            <a:noFill/>
            <a:miter lim="800000"/>
            <a:headEnd/>
            <a:tailEnd/>
          </a:ln>
          <a:effectLst/>
        </p:spPr>
        <p:txBody>
          <a:bodyPr>
            <a:spAutoFit/>
          </a:bodyPr>
          <a:lstStyle/>
          <a:p>
            <a:pPr algn="l" eaLnBrk="1" hangingPunct="1">
              <a:spcBef>
                <a:spcPct val="50000"/>
              </a:spcBef>
            </a:pPr>
            <a:r>
              <a:rPr lang="en-US" sz="1200" b="1"/>
              <a:t>COE-1</a:t>
            </a:r>
          </a:p>
          <a:p>
            <a:pPr algn="l" eaLnBrk="1" hangingPunct="1">
              <a:spcBef>
                <a:spcPct val="50000"/>
              </a:spcBef>
            </a:pPr>
            <a:r>
              <a:rPr lang="en-US" sz="1200" b="1"/>
              <a:t>PID BJOD66</a:t>
            </a:r>
          </a:p>
          <a:p>
            <a:pPr algn="l" eaLnBrk="1" hangingPunct="1">
              <a:spcBef>
                <a:spcPct val="50000"/>
              </a:spcBef>
            </a:pPr>
            <a:r>
              <a:rPr lang="en-US" sz="1200" b="1"/>
              <a:t>(PPCP)</a:t>
            </a:r>
          </a:p>
        </p:txBody>
      </p:sp>
      <p:sp>
        <p:nvSpPr>
          <p:cNvPr id="1526866" name="Rectangle 82"/>
          <p:cNvSpPr>
            <a:spLocks noGrp="1" noChangeArrowheads="1"/>
          </p:cNvSpPr>
          <p:nvPr>
            <p:ph type="title"/>
          </p:nvPr>
        </p:nvSpPr>
        <p:spPr bwMode="auto">
          <a:xfrm>
            <a:off x="457200" y="274638"/>
            <a:ext cx="8229600" cy="725487"/>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000" b="1" dirty="0" smtClean="0">
                <a:solidFill>
                  <a:srgbClr val="48564E"/>
                </a:solidFill>
                <a:effectLst>
                  <a:outerShdw blurRad="38100" dist="38100" dir="2700000" algn="tl">
                    <a:srgbClr val="C0C0C0"/>
                  </a:outerShdw>
                </a:effectLst>
              </a:rPr>
              <a:t>Project Control</a:t>
            </a:r>
            <a:endParaRPr lang="en-US" sz="4000" b="1" dirty="0">
              <a:solidFill>
                <a:srgbClr val="48564E"/>
              </a:solidFill>
              <a:effectLst>
                <a:outerShdw blurRad="38100" dist="38100" dir="2700000" algn="tl">
                  <a:srgbClr val="C0C0C0"/>
                </a:outerShdw>
              </a:effectLst>
            </a:endParaRPr>
          </a:p>
        </p:txBody>
      </p:sp>
      <p:sp>
        <p:nvSpPr>
          <p:cNvPr id="1526864" name="Rectangle 80"/>
          <p:cNvSpPr>
            <a:spLocks noGrp="1" noChangeArrowheads="1"/>
          </p:cNvSpPr>
          <p:nvPr>
            <p:ph idx="1"/>
          </p:nvPr>
        </p:nvSpPr>
        <p:spPr bwMode="auto">
          <a:xfrm>
            <a:off x="178777" y="1081454"/>
            <a:ext cx="8839200" cy="5334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pPr>
            <a:r>
              <a:rPr lang="en-US" sz="1600" b="1" dirty="0" smtClean="0">
                <a:solidFill>
                  <a:srgbClr val="455C36"/>
                </a:solidFill>
              </a:rPr>
              <a:t>Establish/recover Primary Project Control Point</a:t>
            </a:r>
          </a:p>
          <a:p>
            <a:pPr marL="0" indent="0">
              <a:lnSpc>
                <a:spcPct val="80000"/>
              </a:lnSpc>
            </a:pPr>
            <a:r>
              <a:rPr lang="en-US" sz="1600" b="1" dirty="0" smtClean="0">
                <a:solidFill>
                  <a:srgbClr val="455C36"/>
                </a:solidFill>
              </a:rPr>
              <a:t>Tie </a:t>
            </a:r>
            <a:r>
              <a:rPr lang="en-US" sz="1600" b="1" dirty="0">
                <a:solidFill>
                  <a:srgbClr val="455C36"/>
                </a:solidFill>
              </a:rPr>
              <a:t>in LPCP via RTK </a:t>
            </a:r>
            <a:r>
              <a:rPr lang="en-US" sz="1200" b="1" dirty="0">
                <a:solidFill>
                  <a:srgbClr val="455C36"/>
                </a:solidFill>
              </a:rPr>
              <a:t>(2 independent 180 epochs)</a:t>
            </a:r>
            <a:r>
              <a:rPr lang="en-US" sz="1600" b="1" dirty="0">
                <a:solidFill>
                  <a:srgbClr val="455C36"/>
                </a:solidFill>
              </a:rPr>
              <a:t>, levels, </a:t>
            </a:r>
            <a:r>
              <a:rPr lang="en-US" sz="1600" b="1" dirty="0" smtClean="0">
                <a:solidFill>
                  <a:srgbClr val="455C36"/>
                </a:solidFill>
              </a:rPr>
              <a:t>etc</a:t>
            </a:r>
          </a:p>
          <a:p>
            <a:pPr marL="0" indent="0">
              <a:lnSpc>
                <a:spcPct val="80000"/>
              </a:lnSpc>
            </a:pPr>
            <a:r>
              <a:rPr lang="en-US" sz="1600" b="1" dirty="0" smtClean="0">
                <a:solidFill>
                  <a:srgbClr val="455C36"/>
                </a:solidFill>
              </a:rPr>
              <a:t>Tie to reference gage with 3 control points</a:t>
            </a:r>
          </a:p>
          <a:p>
            <a:pPr marL="0" indent="0">
              <a:lnSpc>
                <a:spcPct val="80000"/>
              </a:lnSpc>
            </a:pPr>
            <a:r>
              <a:rPr lang="en-US" sz="1600" b="1" dirty="0" smtClean="0">
                <a:solidFill>
                  <a:srgbClr val="455C36"/>
                </a:solidFill>
              </a:rPr>
              <a:t>Compute and Document difference in datums</a:t>
            </a:r>
          </a:p>
          <a:p>
            <a:pPr marL="400050" lvl="1" indent="0">
              <a:lnSpc>
                <a:spcPct val="80000"/>
              </a:lnSpc>
            </a:pPr>
            <a:r>
              <a:rPr lang="en-US" sz="1200" b="1" dirty="0" smtClean="0">
                <a:solidFill>
                  <a:srgbClr val="455C36"/>
                </a:solidFill>
              </a:rPr>
              <a:t>Legacy </a:t>
            </a:r>
          </a:p>
          <a:p>
            <a:pPr marL="400050" lvl="1" indent="0">
              <a:lnSpc>
                <a:spcPct val="80000"/>
              </a:lnSpc>
            </a:pPr>
            <a:r>
              <a:rPr lang="en-US" sz="1200" b="1" dirty="0" smtClean="0">
                <a:solidFill>
                  <a:srgbClr val="455C36"/>
                </a:solidFill>
              </a:rPr>
              <a:t>NAVD88</a:t>
            </a:r>
          </a:p>
          <a:p>
            <a:pPr marL="400050" lvl="1" indent="0">
              <a:lnSpc>
                <a:spcPct val="80000"/>
              </a:lnSpc>
            </a:pPr>
            <a:r>
              <a:rPr lang="en-US" sz="1200" b="1" dirty="0" smtClean="0">
                <a:solidFill>
                  <a:srgbClr val="455C36"/>
                </a:solidFill>
              </a:rPr>
              <a:t>Local Water Surface (MLLW, Normal Pool, Flood Stage, etc.)</a:t>
            </a:r>
            <a:endParaRPr lang="en-US" sz="1200" b="1" dirty="0">
              <a:solidFill>
                <a:srgbClr val="455C36"/>
              </a:solidFill>
            </a:endParaRPr>
          </a:p>
        </p:txBody>
      </p:sp>
      <p:sp>
        <p:nvSpPr>
          <p:cNvPr id="81" name="AutoShape 58"/>
          <p:cNvSpPr>
            <a:spLocks noChangeAspect="1" noChangeArrowheads="1"/>
          </p:cNvSpPr>
          <p:nvPr/>
        </p:nvSpPr>
        <p:spPr bwMode="auto">
          <a:xfrm>
            <a:off x="1905000" y="4676775"/>
            <a:ext cx="192088" cy="1651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82" name="Text Box 74"/>
          <p:cNvSpPr txBox="1">
            <a:spLocks noChangeArrowheads="1"/>
          </p:cNvSpPr>
          <p:nvPr/>
        </p:nvSpPr>
        <p:spPr bwMode="auto">
          <a:xfrm>
            <a:off x="1752600" y="5029200"/>
            <a:ext cx="1295400" cy="823913"/>
          </a:xfrm>
          <a:prstGeom prst="rect">
            <a:avLst/>
          </a:prstGeom>
          <a:noFill/>
          <a:ln w="9525">
            <a:noFill/>
            <a:miter lim="800000"/>
            <a:headEnd/>
            <a:tailEnd/>
          </a:ln>
          <a:effectLst/>
        </p:spPr>
        <p:txBody>
          <a:bodyPr>
            <a:spAutoFit/>
          </a:bodyPr>
          <a:lstStyle/>
          <a:p>
            <a:pPr algn="l" eaLnBrk="1" hangingPunct="1">
              <a:spcBef>
                <a:spcPct val="50000"/>
              </a:spcBef>
            </a:pPr>
            <a:r>
              <a:rPr lang="en-US" sz="1200" b="1"/>
              <a:t>COE-1</a:t>
            </a:r>
          </a:p>
          <a:p>
            <a:pPr algn="l" eaLnBrk="1" hangingPunct="1">
              <a:spcBef>
                <a:spcPct val="50000"/>
              </a:spcBef>
            </a:pPr>
            <a:r>
              <a:rPr lang="en-US" sz="1200" b="1"/>
              <a:t>PID BJOD66</a:t>
            </a:r>
          </a:p>
          <a:p>
            <a:pPr algn="l" eaLnBrk="1" hangingPunct="1">
              <a:spcBef>
                <a:spcPct val="50000"/>
              </a:spcBef>
            </a:pPr>
            <a:r>
              <a:rPr lang="en-US" sz="1200" b="1"/>
              <a:t>(PPCP)</a:t>
            </a:r>
          </a:p>
        </p:txBody>
      </p:sp>
      <p:pic>
        <p:nvPicPr>
          <p:cNvPr id="83" name="Picture 76"/>
          <p:cNvPicPr>
            <a:picLocks noChangeAspect="1" noChangeArrowheads="1"/>
          </p:cNvPicPr>
          <p:nvPr/>
        </p:nvPicPr>
        <p:blipFill>
          <a:blip r:embed="rId4" cstate="print"/>
          <a:srcRect/>
          <a:stretch>
            <a:fillRect/>
          </a:stretch>
        </p:blipFill>
        <p:spPr bwMode="auto">
          <a:xfrm>
            <a:off x="5181600" y="4572000"/>
            <a:ext cx="144463" cy="1395413"/>
          </a:xfrm>
          <a:prstGeom prst="rect">
            <a:avLst/>
          </a:prstGeom>
          <a:noFill/>
        </p:spPr>
      </p:pic>
      <p:sp>
        <p:nvSpPr>
          <p:cNvPr id="84" name="Line 78"/>
          <p:cNvSpPr>
            <a:spLocks noChangeShapeType="1"/>
          </p:cNvSpPr>
          <p:nvPr/>
        </p:nvSpPr>
        <p:spPr bwMode="auto">
          <a:xfrm>
            <a:off x="1981200" y="4800600"/>
            <a:ext cx="3200400" cy="228600"/>
          </a:xfrm>
          <a:prstGeom prst="line">
            <a:avLst/>
          </a:prstGeom>
          <a:noFill/>
          <a:ln w="9525">
            <a:solidFill>
              <a:schemeClr val="tx1"/>
            </a:solidFill>
            <a:prstDash val="dash"/>
            <a:round/>
            <a:headEnd/>
            <a:tailEnd type="triangle" w="med" len="med"/>
          </a:ln>
          <a:effectLst/>
        </p:spPr>
        <p:txBody>
          <a:bodyPr/>
          <a:lstStyle/>
          <a:p>
            <a:endParaRPr lang="en-US"/>
          </a:p>
        </p:txBody>
      </p:sp>
      <p:sp>
        <p:nvSpPr>
          <p:cNvPr id="85" name="AutoShape 79"/>
          <p:cNvSpPr>
            <a:spLocks noChangeAspect="1" noChangeArrowheads="1"/>
          </p:cNvSpPr>
          <p:nvPr/>
        </p:nvSpPr>
        <p:spPr bwMode="auto">
          <a:xfrm>
            <a:off x="4648200" y="5791200"/>
            <a:ext cx="192088" cy="16510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86" name="AutoShape 80"/>
          <p:cNvSpPr>
            <a:spLocks noChangeAspect="1" noChangeArrowheads="1"/>
          </p:cNvSpPr>
          <p:nvPr/>
        </p:nvSpPr>
        <p:spPr bwMode="auto">
          <a:xfrm>
            <a:off x="5562600" y="5791200"/>
            <a:ext cx="192088" cy="16510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a:p>
        </p:txBody>
      </p:sp>
      <p:sp>
        <p:nvSpPr>
          <p:cNvPr id="87" name="Line 81"/>
          <p:cNvSpPr>
            <a:spLocks noChangeShapeType="1"/>
          </p:cNvSpPr>
          <p:nvPr/>
        </p:nvSpPr>
        <p:spPr bwMode="auto">
          <a:xfrm>
            <a:off x="1981200" y="4800600"/>
            <a:ext cx="2743200" cy="1066800"/>
          </a:xfrm>
          <a:prstGeom prst="line">
            <a:avLst/>
          </a:prstGeom>
          <a:noFill/>
          <a:ln w="9525">
            <a:solidFill>
              <a:schemeClr val="tx1"/>
            </a:solidFill>
            <a:prstDash val="dash"/>
            <a:round/>
            <a:headEnd/>
            <a:tailEnd type="triangle" w="med" len="med"/>
          </a:ln>
          <a:effectLst/>
        </p:spPr>
        <p:txBody>
          <a:bodyPr/>
          <a:lstStyle/>
          <a:p>
            <a:endParaRPr lang="en-US"/>
          </a:p>
        </p:txBody>
      </p:sp>
      <p:sp>
        <p:nvSpPr>
          <p:cNvPr id="88" name="Line 82"/>
          <p:cNvSpPr>
            <a:spLocks noChangeShapeType="1"/>
          </p:cNvSpPr>
          <p:nvPr/>
        </p:nvSpPr>
        <p:spPr bwMode="auto">
          <a:xfrm>
            <a:off x="1981200" y="4800600"/>
            <a:ext cx="3657600" cy="1066800"/>
          </a:xfrm>
          <a:prstGeom prst="line">
            <a:avLst/>
          </a:prstGeom>
          <a:noFill/>
          <a:ln w="9525">
            <a:solidFill>
              <a:schemeClr val="tx1"/>
            </a:solidFill>
            <a:prstDash val="dash"/>
            <a:round/>
            <a:headEnd/>
            <a:tailEnd type="triangle" w="med" len="me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26855"/>
                                        </p:tgtEl>
                                        <p:attrNameLst>
                                          <p:attrName>style.visibility</p:attrName>
                                        </p:attrNameLst>
                                      </p:cBhvr>
                                      <p:to>
                                        <p:strVal val="visible"/>
                                      </p:to>
                                    </p:set>
                                    <p:animEffect transition="in" filter="wipe(left)">
                                      <p:cBhvr>
                                        <p:cTn id="7" dur="500"/>
                                        <p:tgtEl>
                                          <p:spTgt spid="152685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26856"/>
                                        </p:tgtEl>
                                        <p:attrNameLst>
                                          <p:attrName>style.visibility</p:attrName>
                                        </p:attrNameLst>
                                      </p:cBhvr>
                                      <p:to>
                                        <p:strVal val="visible"/>
                                      </p:to>
                                    </p:set>
                                    <p:animEffect transition="in" filter="wipe(left)">
                                      <p:cBhvr>
                                        <p:cTn id="11" dur="500"/>
                                        <p:tgtEl>
                                          <p:spTgt spid="152685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26857"/>
                                        </p:tgtEl>
                                        <p:attrNameLst>
                                          <p:attrName>style.visibility</p:attrName>
                                        </p:attrNameLst>
                                      </p:cBhvr>
                                      <p:to>
                                        <p:strVal val="visible"/>
                                      </p:to>
                                    </p:set>
                                    <p:animEffect transition="in" filter="wipe(left)">
                                      <p:cBhvr>
                                        <p:cTn id="15" dur="500"/>
                                        <p:tgtEl>
                                          <p:spTgt spid="152685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26858"/>
                                        </p:tgtEl>
                                        <p:attrNameLst>
                                          <p:attrName>style.visibility</p:attrName>
                                        </p:attrNameLst>
                                      </p:cBhvr>
                                      <p:to>
                                        <p:strVal val="visible"/>
                                      </p:to>
                                    </p:set>
                                    <p:animEffect transition="in" filter="wipe(left)">
                                      <p:cBhvr>
                                        <p:cTn id="19" dur="500"/>
                                        <p:tgtEl>
                                          <p:spTgt spid="152685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26859"/>
                                        </p:tgtEl>
                                        <p:attrNameLst>
                                          <p:attrName>style.visibility</p:attrName>
                                        </p:attrNameLst>
                                      </p:cBhvr>
                                      <p:to>
                                        <p:strVal val="visible"/>
                                      </p:to>
                                    </p:set>
                                    <p:animEffect transition="in" filter="wipe(left)">
                                      <p:cBhvr>
                                        <p:cTn id="23" dur="500"/>
                                        <p:tgtEl>
                                          <p:spTgt spid="152685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500"/>
                                        <p:tgtEl>
                                          <p:spTgt spid="8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left)">
                                      <p:cBhvr>
                                        <p:cTn id="3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855" grpId="0" animBg="1"/>
      <p:bldP spid="1526856" grpId="0" animBg="1"/>
      <p:bldP spid="1526857" grpId="0" animBg="1"/>
      <p:bldP spid="1526858" grpId="0" animBg="1"/>
      <p:bldP spid="1526859" grpId="0" animBg="1"/>
      <p:bldP spid="84" grpId="0" animBg="1"/>
      <p:bldP spid="87" grpId="0" animBg="1"/>
      <p:bldP spid="8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4000"/>
              <a:t>Working Partnership</a:t>
            </a:r>
          </a:p>
        </p:txBody>
      </p:sp>
      <p:sp>
        <p:nvSpPr>
          <p:cNvPr id="44035" name="Rectangle 3"/>
          <p:cNvSpPr>
            <a:spLocks noGrp="1" noChangeArrowheads="1"/>
          </p:cNvSpPr>
          <p:nvPr>
            <p:ph type="body" idx="1"/>
          </p:nvPr>
        </p:nvSpPr>
        <p:spPr>
          <a:xfrm>
            <a:off x="457200" y="1600200"/>
            <a:ext cx="8229600" cy="4876800"/>
          </a:xfrm>
        </p:spPr>
        <p:txBody>
          <a:bodyPr/>
          <a:lstStyle/>
          <a:p>
            <a:pPr>
              <a:lnSpc>
                <a:spcPct val="90000"/>
              </a:lnSpc>
            </a:pPr>
            <a:r>
              <a:rPr lang="en-US" dirty="0"/>
              <a:t>USACE working closely with NOAA (NGS, Office of Coast Survey, and CO-OPS)</a:t>
            </a:r>
          </a:p>
          <a:p>
            <a:pPr lvl="1">
              <a:lnSpc>
                <a:spcPct val="90000"/>
              </a:lnSpc>
            </a:pPr>
            <a:r>
              <a:rPr lang="en-US" dirty="0" smtClean="0"/>
              <a:t>Source for geodetic control</a:t>
            </a:r>
          </a:p>
          <a:p>
            <a:pPr lvl="1">
              <a:lnSpc>
                <a:spcPct val="90000"/>
              </a:lnSpc>
            </a:pPr>
            <a:r>
              <a:rPr lang="en-US" dirty="0" smtClean="0"/>
              <a:t>Source </a:t>
            </a:r>
            <a:r>
              <a:rPr lang="en-US" dirty="0" smtClean="0"/>
              <a:t>for gauge data</a:t>
            </a:r>
          </a:p>
          <a:p>
            <a:pPr lvl="2">
              <a:lnSpc>
                <a:spcPct val="90000"/>
              </a:lnSpc>
            </a:pPr>
            <a:r>
              <a:rPr lang="en-US" dirty="0" err="1" smtClean="0"/>
              <a:t>Datums</a:t>
            </a:r>
            <a:endParaRPr lang="en-US" dirty="0" smtClean="0"/>
          </a:p>
          <a:p>
            <a:pPr lvl="1">
              <a:lnSpc>
                <a:spcPct val="90000"/>
              </a:lnSpc>
            </a:pPr>
            <a:r>
              <a:rPr lang="en-US" dirty="0" smtClean="0"/>
              <a:t>Assistance </a:t>
            </a:r>
            <a:r>
              <a:rPr lang="en-US" dirty="0"/>
              <a:t>in Developing Guidance</a:t>
            </a:r>
          </a:p>
          <a:p>
            <a:pPr lvl="1">
              <a:lnSpc>
                <a:spcPct val="90000"/>
              </a:lnSpc>
            </a:pPr>
            <a:r>
              <a:rPr lang="en-US" dirty="0"/>
              <a:t>Training and Workshops</a:t>
            </a:r>
          </a:p>
          <a:p>
            <a:pPr lvl="2">
              <a:lnSpc>
                <a:spcPct val="90000"/>
              </a:lnSpc>
            </a:pPr>
            <a:r>
              <a:rPr lang="en-US" dirty="0" smtClean="0"/>
              <a:t>District Datum Coordinator Training</a:t>
            </a:r>
            <a:endParaRPr lang="en-US" dirty="0"/>
          </a:p>
          <a:p>
            <a:pPr lvl="1">
              <a:lnSpc>
                <a:spcPct val="90000"/>
              </a:lnSpc>
            </a:pPr>
            <a:r>
              <a:rPr lang="en-US" dirty="0"/>
              <a:t>Tools for Connection to NSRS (OPUS-DB, VDATUM</a:t>
            </a:r>
            <a:r>
              <a:rPr lang="en-US" dirty="0" smtClean="0"/>
              <a:t>)</a:t>
            </a:r>
            <a:endParaRPr lang="en-US" dirty="0"/>
          </a:p>
        </p:txBody>
      </p:sp>
      <p:pic>
        <p:nvPicPr>
          <p:cNvPr id="44036" name="Picture 4" descr="NOAA logo."/>
          <p:cNvPicPr>
            <a:picLocks noChangeAspect="1" noChangeArrowheads="1"/>
          </p:cNvPicPr>
          <p:nvPr/>
        </p:nvPicPr>
        <p:blipFill>
          <a:blip r:embed="rId2" cstate="screen"/>
          <a:srcRect/>
          <a:stretch>
            <a:fillRect/>
          </a:stretch>
        </p:blipFill>
        <p:spPr bwMode="auto">
          <a:xfrm>
            <a:off x="7772400" y="381000"/>
            <a:ext cx="965200" cy="965200"/>
          </a:xfrm>
          <a:prstGeom prst="rect">
            <a:avLst/>
          </a:prstGeom>
          <a:noFill/>
        </p:spPr>
      </p:pic>
      <p:pic>
        <p:nvPicPr>
          <p:cNvPr id="44042" name="Picture 10" descr="USACE_logo"/>
          <p:cNvPicPr>
            <a:picLocks noChangeAspect="1" noChangeArrowheads="1"/>
          </p:cNvPicPr>
          <p:nvPr/>
        </p:nvPicPr>
        <p:blipFill>
          <a:blip r:embed="rId3" cstate="screen"/>
          <a:srcRect/>
          <a:stretch>
            <a:fillRect/>
          </a:stretch>
        </p:blipFill>
        <p:spPr bwMode="auto">
          <a:xfrm>
            <a:off x="304800" y="457200"/>
            <a:ext cx="1143000" cy="78263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 83</a:t>
            </a:r>
            <a:endParaRPr lang="en-US" dirty="0"/>
          </a:p>
        </p:txBody>
      </p:sp>
      <p:sp>
        <p:nvSpPr>
          <p:cNvPr id="3" name="Content Placeholder 2"/>
          <p:cNvSpPr>
            <a:spLocks noGrp="1"/>
          </p:cNvSpPr>
          <p:nvPr>
            <p:ph idx="1"/>
          </p:nvPr>
        </p:nvSpPr>
        <p:spPr/>
        <p:txBody>
          <a:bodyPr/>
          <a:lstStyle/>
          <a:p>
            <a:r>
              <a:rPr lang="en-US" sz="2400" dirty="0" smtClean="0"/>
              <a:t>Current USACE Horizontal datum of reference</a:t>
            </a:r>
          </a:p>
          <a:p>
            <a:r>
              <a:rPr lang="en-US" sz="2400" dirty="0" smtClean="0"/>
              <a:t>Mathematical basis for NAD 83 is the Geodetic Reference System of 1980 – similar to WGS 84</a:t>
            </a:r>
          </a:p>
          <a:p>
            <a:r>
              <a:rPr lang="en-US" sz="2400" dirty="0" smtClean="0"/>
              <a:t>Network of control points in the US tied to NAD 83</a:t>
            </a:r>
          </a:p>
          <a:p>
            <a:r>
              <a:rPr lang="en-US" sz="2400" dirty="0" smtClean="0"/>
              <a:t>Accuracy of coordinates on NAD 83 is about 1 cm</a:t>
            </a:r>
          </a:p>
          <a:p>
            <a:r>
              <a:rPr lang="en-US" sz="2400" dirty="0" smtClean="0"/>
              <a:t>Ellipsoid heights from NAD 83 can be easily converted to elevations (NAVD 88) using accurate </a:t>
            </a:r>
            <a:r>
              <a:rPr lang="en-US" sz="2400" dirty="0" err="1" smtClean="0"/>
              <a:t>Geoid</a:t>
            </a:r>
            <a:r>
              <a:rPr lang="en-US" sz="2400" dirty="0" smtClean="0"/>
              <a:t> Models </a:t>
            </a:r>
          </a:p>
          <a:p>
            <a:r>
              <a:rPr lang="en-US" sz="2400" dirty="0" smtClean="0"/>
              <a:t>OMB issued circular A-16: Federal agencies required to use National Spatial Reference System (NSRS) – NAD83</a:t>
            </a:r>
          </a:p>
          <a:p>
            <a:r>
              <a:rPr lang="en-US" sz="2400" dirty="0" smtClean="0"/>
              <a:t>Federal Register Notice 57 FR 20141: Affirms “NAD 83 as the official civilian horizontal datum for U.S.”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NAVD 88</a:t>
            </a:r>
            <a:endParaRPr lang="en-US" dirty="0"/>
          </a:p>
        </p:txBody>
      </p:sp>
      <p:sp>
        <p:nvSpPr>
          <p:cNvPr id="3" name="Content Placeholder 2"/>
          <p:cNvSpPr>
            <a:spLocks noGrp="1"/>
          </p:cNvSpPr>
          <p:nvPr>
            <p:ph idx="1"/>
          </p:nvPr>
        </p:nvSpPr>
        <p:spPr/>
        <p:txBody>
          <a:bodyPr/>
          <a:lstStyle/>
          <a:p>
            <a:r>
              <a:rPr lang="en-US" sz="2400" dirty="0" smtClean="0"/>
              <a:t>North American Vertical Datum of 1988 (NAVD 88) is the datum that best fits the geoid within North America</a:t>
            </a:r>
          </a:p>
          <a:p>
            <a:r>
              <a:rPr lang="en-US" sz="2400" dirty="0" smtClean="0"/>
              <a:t>USACE CW vertical datum of reference</a:t>
            </a:r>
          </a:p>
          <a:p>
            <a:r>
              <a:rPr lang="en-US" sz="2400" dirty="0" smtClean="0"/>
              <a:t>Has benchmarks that defines “on-the-ground” the vertical coordinate system for the US</a:t>
            </a:r>
          </a:p>
          <a:p>
            <a:r>
              <a:rPr lang="en-US" sz="2400" dirty="0" smtClean="0"/>
              <a:t>Geoid models in the US are relative to NAVD 88 and NAD 83</a:t>
            </a:r>
          </a:p>
          <a:p>
            <a:r>
              <a:rPr lang="en-US" sz="2400" dirty="0" smtClean="0"/>
              <a:t>Federal Register Notice 58 FR 34245: Affirms “NAVD 88 as the official civilian vertical datum for surveying and mapping activities in the United States performed or financed by the Federal Government.”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USACE Vertical </a:t>
            </a:r>
            <a:r>
              <a:rPr lang="en-US" dirty="0" err="1" smtClean="0"/>
              <a:t>Datums</a:t>
            </a:r>
            <a:endParaRPr lang="en-US" dirty="0"/>
          </a:p>
        </p:txBody>
      </p:sp>
      <p:pic>
        <p:nvPicPr>
          <p:cNvPr id="3" name="Picture 2"/>
          <p:cNvPicPr>
            <a:picLocks noChangeAspect="1" noChangeArrowheads="1"/>
          </p:cNvPicPr>
          <p:nvPr/>
        </p:nvPicPr>
        <p:blipFill>
          <a:blip r:embed="rId2" cstate="screen"/>
          <a:stretch>
            <a:fillRect/>
          </a:stretch>
        </p:blipFill>
        <p:spPr bwMode="auto">
          <a:xfrm>
            <a:off x="0" y="990599"/>
            <a:ext cx="9144000" cy="5847697"/>
          </a:xfrm>
          <a:prstGeom prst="rect">
            <a:avLst/>
          </a:prstGeom>
          <a:noFill/>
          <a:ln>
            <a:noFill/>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8" name="Picture 104"/>
          <p:cNvPicPr>
            <a:picLocks noChangeAspect="1" noChangeArrowheads="1"/>
          </p:cNvPicPr>
          <p:nvPr/>
        </p:nvPicPr>
        <p:blipFill>
          <a:blip r:embed="rId3"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pic>
        <p:nvPicPr>
          <p:cNvPr id="26626" name="Picture 2"/>
          <p:cNvPicPr>
            <a:picLocks noChangeAspect="1" noChangeArrowheads="1"/>
          </p:cNvPicPr>
          <p:nvPr/>
        </p:nvPicPr>
        <p:blipFill>
          <a:blip r:embed="rId4" cstate="screen"/>
          <a:srcRect/>
          <a:stretch>
            <a:fillRect/>
          </a:stretch>
        </p:blipFill>
        <p:spPr bwMode="auto">
          <a:xfrm>
            <a:off x="0" y="-12700"/>
            <a:ext cx="9144000" cy="6858000"/>
          </a:xfrm>
          <a:prstGeom prst="rect">
            <a:avLst/>
          </a:prstGeom>
          <a:noFill/>
          <a:ln w="9525">
            <a:noFill/>
            <a:miter lim="800000"/>
            <a:headEnd/>
            <a:tailEnd/>
          </a:ln>
          <a:effectLst/>
        </p:spPr>
      </p:pic>
      <p:grpSp>
        <p:nvGrpSpPr>
          <p:cNvPr id="2" name="Group 3"/>
          <p:cNvGrpSpPr>
            <a:grpSpLocks/>
          </p:cNvGrpSpPr>
          <p:nvPr/>
        </p:nvGrpSpPr>
        <p:grpSpPr bwMode="auto">
          <a:xfrm>
            <a:off x="4953000" y="2743200"/>
            <a:ext cx="155575" cy="147638"/>
            <a:chOff x="1104" y="2976"/>
            <a:chExt cx="216" cy="173"/>
          </a:xfrm>
        </p:grpSpPr>
        <p:grpSp>
          <p:nvGrpSpPr>
            <p:cNvPr id="3" name="Group 4"/>
            <p:cNvGrpSpPr>
              <a:grpSpLocks/>
            </p:cNvGrpSpPr>
            <p:nvPr/>
          </p:nvGrpSpPr>
          <p:grpSpPr bwMode="auto">
            <a:xfrm>
              <a:off x="1104" y="2976"/>
              <a:ext cx="216" cy="168"/>
              <a:chOff x="1248" y="240"/>
              <a:chExt cx="4176" cy="3600"/>
            </a:xfrm>
          </p:grpSpPr>
          <p:sp>
            <p:nvSpPr>
              <p:cNvPr id="26629"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30"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31"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32"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33" name="Oval 9"/>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4" name="Group 10"/>
          <p:cNvGrpSpPr>
            <a:grpSpLocks/>
          </p:cNvGrpSpPr>
          <p:nvPr/>
        </p:nvGrpSpPr>
        <p:grpSpPr bwMode="auto">
          <a:xfrm>
            <a:off x="7467600" y="6553200"/>
            <a:ext cx="155575" cy="147638"/>
            <a:chOff x="1104" y="2976"/>
            <a:chExt cx="216" cy="173"/>
          </a:xfrm>
        </p:grpSpPr>
        <p:grpSp>
          <p:nvGrpSpPr>
            <p:cNvPr id="5" name="Group 11"/>
            <p:cNvGrpSpPr>
              <a:grpSpLocks/>
            </p:cNvGrpSpPr>
            <p:nvPr/>
          </p:nvGrpSpPr>
          <p:grpSpPr bwMode="auto">
            <a:xfrm>
              <a:off x="1104" y="2976"/>
              <a:ext cx="216" cy="168"/>
              <a:chOff x="1248" y="240"/>
              <a:chExt cx="4176" cy="3600"/>
            </a:xfrm>
          </p:grpSpPr>
          <p:sp>
            <p:nvSpPr>
              <p:cNvPr id="26636"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37"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38"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39"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40" name="Oval 16"/>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6" name="Group 17"/>
          <p:cNvGrpSpPr>
            <a:grpSpLocks/>
          </p:cNvGrpSpPr>
          <p:nvPr/>
        </p:nvGrpSpPr>
        <p:grpSpPr bwMode="auto">
          <a:xfrm>
            <a:off x="5940425" y="5110163"/>
            <a:ext cx="155575" cy="147637"/>
            <a:chOff x="1104" y="2976"/>
            <a:chExt cx="216" cy="173"/>
          </a:xfrm>
        </p:grpSpPr>
        <p:grpSp>
          <p:nvGrpSpPr>
            <p:cNvPr id="7" name="Group 18"/>
            <p:cNvGrpSpPr>
              <a:grpSpLocks/>
            </p:cNvGrpSpPr>
            <p:nvPr/>
          </p:nvGrpSpPr>
          <p:grpSpPr bwMode="auto">
            <a:xfrm>
              <a:off x="1104" y="2976"/>
              <a:ext cx="216" cy="168"/>
              <a:chOff x="1248" y="240"/>
              <a:chExt cx="4176" cy="3600"/>
            </a:xfrm>
          </p:grpSpPr>
          <p:sp>
            <p:nvSpPr>
              <p:cNvPr id="26643"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44"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45"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46"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47" name="Oval 23"/>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8" name="Group 24"/>
          <p:cNvGrpSpPr>
            <a:grpSpLocks/>
          </p:cNvGrpSpPr>
          <p:nvPr/>
        </p:nvGrpSpPr>
        <p:grpSpPr bwMode="auto">
          <a:xfrm>
            <a:off x="2362200" y="454025"/>
            <a:ext cx="155575" cy="147638"/>
            <a:chOff x="1104" y="2976"/>
            <a:chExt cx="216" cy="173"/>
          </a:xfrm>
        </p:grpSpPr>
        <p:grpSp>
          <p:nvGrpSpPr>
            <p:cNvPr id="9" name="Group 25"/>
            <p:cNvGrpSpPr>
              <a:grpSpLocks/>
            </p:cNvGrpSpPr>
            <p:nvPr/>
          </p:nvGrpSpPr>
          <p:grpSpPr bwMode="auto">
            <a:xfrm>
              <a:off x="1104" y="2976"/>
              <a:ext cx="216" cy="168"/>
              <a:chOff x="1248" y="240"/>
              <a:chExt cx="4176" cy="3600"/>
            </a:xfrm>
          </p:grpSpPr>
          <p:sp>
            <p:nvSpPr>
              <p:cNvPr id="26650"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51"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52"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53"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54" name="Oval 30"/>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10" name="Group 31"/>
          <p:cNvGrpSpPr>
            <a:grpSpLocks/>
          </p:cNvGrpSpPr>
          <p:nvPr/>
        </p:nvGrpSpPr>
        <p:grpSpPr bwMode="auto">
          <a:xfrm>
            <a:off x="0" y="0"/>
            <a:ext cx="6172200" cy="3741738"/>
            <a:chOff x="0" y="0"/>
            <a:chExt cx="3888" cy="2357"/>
          </a:xfrm>
        </p:grpSpPr>
        <p:pic>
          <p:nvPicPr>
            <p:cNvPr id="26656" name="Picture 32" descr="706419029_feba24ea87"/>
            <p:cNvPicPr>
              <a:picLocks noChangeAspect="1" noChangeArrowheads="1"/>
            </p:cNvPicPr>
            <p:nvPr/>
          </p:nvPicPr>
          <p:blipFill>
            <a:blip r:embed="rId5" cstate="screen"/>
            <a:srcRect/>
            <a:stretch>
              <a:fillRect/>
            </a:stretch>
          </p:blipFill>
          <p:spPr bwMode="auto">
            <a:xfrm>
              <a:off x="0" y="0"/>
              <a:ext cx="3888" cy="2357"/>
            </a:xfrm>
            <a:prstGeom prst="rect">
              <a:avLst/>
            </a:prstGeom>
            <a:noFill/>
          </p:spPr>
        </p:pic>
        <p:sp>
          <p:nvSpPr>
            <p:cNvPr id="26657" name="Oval 33"/>
            <p:cNvSpPr>
              <a:spLocks noChangeArrowheads="1"/>
            </p:cNvSpPr>
            <p:nvPr/>
          </p:nvSpPr>
          <p:spPr bwMode="auto">
            <a:xfrm>
              <a:off x="2053" y="393"/>
              <a:ext cx="249" cy="262"/>
            </a:xfrm>
            <a:prstGeom prst="ellipse">
              <a:avLst/>
            </a:prstGeom>
            <a:solidFill>
              <a:srgbClr val="FF0000">
                <a:alpha val="37000"/>
              </a:srgbClr>
            </a:solidFill>
            <a:ln w="9525">
              <a:solidFill>
                <a:schemeClr val="tx1"/>
              </a:solidFill>
              <a:round/>
              <a:headEnd/>
              <a:tailEnd/>
            </a:ln>
            <a:effectLst/>
          </p:spPr>
          <p:txBody>
            <a:bodyPr wrap="none" anchor="ctr">
              <a:spAutoFit/>
            </a:bodyPr>
            <a:lstStyle/>
            <a:p>
              <a:endParaRPr lang="en-US"/>
            </a:p>
          </p:txBody>
        </p:sp>
        <p:sp>
          <p:nvSpPr>
            <p:cNvPr id="26658" name="Oval 34"/>
            <p:cNvSpPr>
              <a:spLocks noChangeArrowheads="1"/>
            </p:cNvSpPr>
            <p:nvPr/>
          </p:nvSpPr>
          <p:spPr bwMode="auto">
            <a:xfrm>
              <a:off x="0" y="851"/>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59" name="Oval 35"/>
            <p:cNvSpPr>
              <a:spLocks noChangeArrowheads="1"/>
            </p:cNvSpPr>
            <p:nvPr/>
          </p:nvSpPr>
          <p:spPr bwMode="auto">
            <a:xfrm>
              <a:off x="3608" y="851"/>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60" name="Oval 36"/>
            <p:cNvSpPr>
              <a:spLocks noChangeArrowheads="1"/>
            </p:cNvSpPr>
            <p:nvPr/>
          </p:nvSpPr>
          <p:spPr bwMode="auto">
            <a:xfrm>
              <a:off x="0" y="1964"/>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61" name="Oval 37"/>
            <p:cNvSpPr>
              <a:spLocks noChangeArrowheads="1"/>
            </p:cNvSpPr>
            <p:nvPr/>
          </p:nvSpPr>
          <p:spPr bwMode="auto">
            <a:xfrm>
              <a:off x="2675" y="655"/>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62" name="Line 38"/>
            <p:cNvSpPr>
              <a:spLocks noChangeShapeType="1"/>
            </p:cNvSpPr>
            <p:nvPr/>
          </p:nvSpPr>
          <p:spPr bwMode="auto">
            <a:xfrm>
              <a:off x="2177" y="524"/>
              <a:ext cx="622" cy="262"/>
            </a:xfrm>
            <a:prstGeom prst="line">
              <a:avLst/>
            </a:prstGeom>
            <a:noFill/>
            <a:ln w="9525">
              <a:solidFill>
                <a:schemeClr val="tx1"/>
              </a:solidFill>
              <a:round/>
              <a:headEnd/>
              <a:tailEnd type="triangle" w="med" len="med"/>
            </a:ln>
            <a:effectLst/>
          </p:spPr>
          <p:txBody>
            <a:bodyPr wrap="none" anchor="ctr">
              <a:spAutoFit/>
            </a:bodyPr>
            <a:lstStyle/>
            <a:p>
              <a:endParaRPr lang="en-US"/>
            </a:p>
          </p:txBody>
        </p:sp>
        <p:sp>
          <p:nvSpPr>
            <p:cNvPr id="26663" name="Line 39"/>
            <p:cNvSpPr>
              <a:spLocks noChangeShapeType="1"/>
            </p:cNvSpPr>
            <p:nvPr/>
          </p:nvSpPr>
          <p:spPr bwMode="auto">
            <a:xfrm flipH="1">
              <a:off x="124" y="524"/>
              <a:ext cx="2053" cy="458"/>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64" name="Line 40"/>
            <p:cNvSpPr>
              <a:spLocks noChangeShapeType="1"/>
            </p:cNvSpPr>
            <p:nvPr/>
          </p:nvSpPr>
          <p:spPr bwMode="auto">
            <a:xfrm flipH="1">
              <a:off x="124" y="524"/>
              <a:ext cx="2053" cy="1571"/>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65" name="Line 41"/>
            <p:cNvSpPr>
              <a:spLocks noChangeShapeType="1"/>
            </p:cNvSpPr>
            <p:nvPr/>
          </p:nvSpPr>
          <p:spPr bwMode="auto">
            <a:xfrm>
              <a:off x="2177" y="524"/>
              <a:ext cx="1555" cy="458"/>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66" name="Oval 42"/>
            <p:cNvSpPr>
              <a:spLocks noChangeArrowheads="1"/>
            </p:cNvSpPr>
            <p:nvPr/>
          </p:nvSpPr>
          <p:spPr bwMode="auto">
            <a:xfrm>
              <a:off x="124" y="393"/>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67" name="Line 43"/>
            <p:cNvSpPr>
              <a:spLocks noChangeShapeType="1"/>
            </p:cNvSpPr>
            <p:nvPr/>
          </p:nvSpPr>
          <p:spPr bwMode="auto">
            <a:xfrm flipH="1">
              <a:off x="249" y="528"/>
              <a:ext cx="1948" cy="0"/>
            </a:xfrm>
            <a:prstGeom prst="line">
              <a:avLst/>
            </a:prstGeom>
            <a:noFill/>
            <a:ln w="9525">
              <a:solidFill>
                <a:schemeClr val="tx1"/>
              </a:solidFill>
              <a:round/>
              <a:headEnd/>
              <a:tailEnd type="triangle" w="med" len="med"/>
            </a:ln>
            <a:effectLst/>
          </p:spPr>
          <p:txBody>
            <a:bodyPr anchor="ctr">
              <a:spAutoFit/>
            </a:bodyPr>
            <a:lstStyle/>
            <a:p>
              <a:endParaRPr lang="en-US"/>
            </a:p>
          </p:txBody>
        </p:sp>
      </p:grpSp>
      <p:grpSp>
        <p:nvGrpSpPr>
          <p:cNvPr id="11" name="Group 44"/>
          <p:cNvGrpSpPr>
            <a:grpSpLocks/>
          </p:cNvGrpSpPr>
          <p:nvPr/>
        </p:nvGrpSpPr>
        <p:grpSpPr bwMode="auto">
          <a:xfrm>
            <a:off x="0" y="623888"/>
            <a:ext cx="6122988" cy="2909887"/>
            <a:chOff x="1076" y="1833"/>
            <a:chExt cx="3857" cy="1833"/>
          </a:xfrm>
        </p:grpSpPr>
        <p:sp>
          <p:nvSpPr>
            <p:cNvPr id="26669" name="Oval 45"/>
            <p:cNvSpPr>
              <a:spLocks noChangeArrowheads="1"/>
            </p:cNvSpPr>
            <p:nvPr/>
          </p:nvSpPr>
          <p:spPr bwMode="auto">
            <a:xfrm>
              <a:off x="3129" y="1833"/>
              <a:ext cx="249" cy="262"/>
            </a:xfrm>
            <a:prstGeom prst="ellipse">
              <a:avLst/>
            </a:prstGeom>
            <a:solidFill>
              <a:srgbClr val="FF0000">
                <a:alpha val="37000"/>
              </a:srgbClr>
            </a:solidFill>
            <a:ln w="9525">
              <a:solidFill>
                <a:schemeClr val="tx1"/>
              </a:solidFill>
              <a:round/>
              <a:headEnd/>
              <a:tailEnd/>
            </a:ln>
            <a:effectLst/>
          </p:spPr>
          <p:txBody>
            <a:bodyPr wrap="none" anchor="ctr">
              <a:spAutoFit/>
            </a:bodyPr>
            <a:lstStyle/>
            <a:p>
              <a:endParaRPr lang="en-US"/>
            </a:p>
          </p:txBody>
        </p:sp>
        <p:sp>
          <p:nvSpPr>
            <p:cNvPr id="26670" name="Oval 46"/>
            <p:cNvSpPr>
              <a:spLocks noChangeArrowheads="1"/>
            </p:cNvSpPr>
            <p:nvPr/>
          </p:nvSpPr>
          <p:spPr bwMode="auto">
            <a:xfrm>
              <a:off x="1076" y="2291"/>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71" name="Oval 47"/>
            <p:cNvSpPr>
              <a:spLocks noChangeArrowheads="1"/>
            </p:cNvSpPr>
            <p:nvPr/>
          </p:nvSpPr>
          <p:spPr bwMode="auto">
            <a:xfrm>
              <a:off x="4684" y="2291"/>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72" name="Oval 48"/>
            <p:cNvSpPr>
              <a:spLocks noChangeArrowheads="1"/>
            </p:cNvSpPr>
            <p:nvPr/>
          </p:nvSpPr>
          <p:spPr bwMode="auto">
            <a:xfrm>
              <a:off x="1076" y="3404"/>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73" name="Oval 49"/>
            <p:cNvSpPr>
              <a:spLocks noChangeArrowheads="1"/>
            </p:cNvSpPr>
            <p:nvPr/>
          </p:nvSpPr>
          <p:spPr bwMode="auto">
            <a:xfrm>
              <a:off x="3751" y="2095"/>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74" name="Line 50"/>
            <p:cNvSpPr>
              <a:spLocks noChangeShapeType="1"/>
            </p:cNvSpPr>
            <p:nvPr/>
          </p:nvSpPr>
          <p:spPr bwMode="auto">
            <a:xfrm>
              <a:off x="3253" y="1964"/>
              <a:ext cx="622" cy="262"/>
            </a:xfrm>
            <a:prstGeom prst="line">
              <a:avLst/>
            </a:prstGeom>
            <a:noFill/>
            <a:ln w="9525">
              <a:solidFill>
                <a:schemeClr val="tx1"/>
              </a:solidFill>
              <a:round/>
              <a:headEnd/>
              <a:tailEnd type="triangle" w="med" len="med"/>
            </a:ln>
            <a:effectLst/>
          </p:spPr>
          <p:txBody>
            <a:bodyPr wrap="none" anchor="ctr">
              <a:spAutoFit/>
            </a:bodyPr>
            <a:lstStyle/>
            <a:p>
              <a:endParaRPr lang="en-US"/>
            </a:p>
          </p:txBody>
        </p:sp>
        <p:sp>
          <p:nvSpPr>
            <p:cNvPr id="26675" name="Line 51"/>
            <p:cNvSpPr>
              <a:spLocks noChangeShapeType="1"/>
            </p:cNvSpPr>
            <p:nvPr/>
          </p:nvSpPr>
          <p:spPr bwMode="auto">
            <a:xfrm flipH="1">
              <a:off x="1200" y="1964"/>
              <a:ext cx="2053" cy="458"/>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76" name="Line 52"/>
            <p:cNvSpPr>
              <a:spLocks noChangeShapeType="1"/>
            </p:cNvSpPr>
            <p:nvPr/>
          </p:nvSpPr>
          <p:spPr bwMode="auto">
            <a:xfrm flipH="1">
              <a:off x="1200" y="1964"/>
              <a:ext cx="2053" cy="1571"/>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77" name="Line 53"/>
            <p:cNvSpPr>
              <a:spLocks noChangeShapeType="1"/>
            </p:cNvSpPr>
            <p:nvPr/>
          </p:nvSpPr>
          <p:spPr bwMode="auto">
            <a:xfrm>
              <a:off x="3253" y="1964"/>
              <a:ext cx="1555" cy="458"/>
            </a:xfrm>
            <a:prstGeom prst="line">
              <a:avLst/>
            </a:prstGeom>
            <a:noFill/>
            <a:ln w="9525">
              <a:solidFill>
                <a:schemeClr val="tx1"/>
              </a:solidFill>
              <a:round/>
              <a:headEnd/>
              <a:tailEnd type="triangle" w="med" len="med"/>
            </a:ln>
            <a:effectLst/>
          </p:spPr>
          <p:txBody>
            <a:bodyPr anchor="ctr">
              <a:spAutoFit/>
            </a:bodyPr>
            <a:lstStyle/>
            <a:p>
              <a:endParaRPr lang="en-US"/>
            </a:p>
          </p:txBody>
        </p:sp>
        <p:sp>
          <p:nvSpPr>
            <p:cNvPr id="26678" name="Oval 54"/>
            <p:cNvSpPr>
              <a:spLocks noChangeArrowheads="1"/>
            </p:cNvSpPr>
            <p:nvPr/>
          </p:nvSpPr>
          <p:spPr bwMode="auto">
            <a:xfrm>
              <a:off x="1200" y="1833"/>
              <a:ext cx="249" cy="262"/>
            </a:xfrm>
            <a:prstGeom prst="ellipse">
              <a:avLst/>
            </a:prstGeom>
            <a:solidFill>
              <a:srgbClr val="FFFF00">
                <a:alpha val="37000"/>
              </a:srgbClr>
            </a:solidFill>
            <a:ln w="9525">
              <a:solidFill>
                <a:schemeClr val="tx1"/>
              </a:solidFill>
              <a:round/>
              <a:headEnd/>
              <a:tailEnd/>
            </a:ln>
            <a:effectLst/>
          </p:spPr>
          <p:txBody>
            <a:bodyPr wrap="none" anchor="ctr">
              <a:spAutoFit/>
            </a:bodyPr>
            <a:lstStyle/>
            <a:p>
              <a:endParaRPr lang="en-US"/>
            </a:p>
          </p:txBody>
        </p:sp>
        <p:sp>
          <p:nvSpPr>
            <p:cNvPr id="26679" name="Line 55"/>
            <p:cNvSpPr>
              <a:spLocks noChangeShapeType="1"/>
            </p:cNvSpPr>
            <p:nvPr/>
          </p:nvSpPr>
          <p:spPr bwMode="auto">
            <a:xfrm flipH="1">
              <a:off x="1325" y="1968"/>
              <a:ext cx="1948" cy="0"/>
            </a:xfrm>
            <a:prstGeom prst="line">
              <a:avLst/>
            </a:prstGeom>
            <a:noFill/>
            <a:ln w="9525">
              <a:solidFill>
                <a:schemeClr val="tx1"/>
              </a:solidFill>
              <a:round/>
              <a:headEnd/>
              <a:tailEnd type="triangle" w="med" len="med"/>
            </a:ln>
            <a:effectLst/>
          </p:spPr>
          <p:txBody>
            <a:bodyPr anchor="ctr">
              <a:spAutoFit/>
            </a:bodyPr>
            <a:lstStyle/>
            <a:p>
              <a:endParaRPr lang="en-US"/>
            </a:p>
          </p:txBody>
        </p:sp>
      </p:grpSp>
      <p:pic>
        <p:nvPicPr>
          <p:cNvPr id="26680" name="Picture 56" descr="706419029_feba24ea87"/>
          <p:cNvPicPr>
            <a:picLocks noChangeAspect="1" noChangeArrowheads="1"/>
          </p:cNvPicPr>
          <p:nvPr/>
        </p:nvPicPr>
        <p:blipFill>
          <a:blip r:embed="rId5" cstate="screen"/>
          <a:srcRect/>
          <a:stretch>
            <a:fillRect/>
          </a:stretch>
        </p:blipFill>
        <p:spPr bwMode="auto">
          <a:xfrm>
            <a:off x="0" y="0"/>
            <a:ext cx="6172200" cy="3741738"/>
          </a:xfrm>
          <a:prstGeom prst="rect">
            <a:avLst/>
          </a:prstGeom>
          <a:noFill/>
        </p:spPr>
      </p:pic>
      <p:pic>
        <p:nvPicPr>
          <p:cNvPr id="26681" name="Picture 57" descr="FEMA_DFIRM"/>
          <p:cNvPicPr>
            <a:picLocks noChangeAspect="1" noChangeArrowheads="1"/>
          </p:cNvPicPr>
          <p:nvPr/>
        </p:nvPicPr>
        <p:blipFill>
          <a:blip r:embed="rId6" cstate="screen"/>
          <a:srcRect/>
          <a:stretch>
            <a:fillRect/>
          </a:stretch>
        </p:blipFill>
        <p:spPr bwMode="auto">
          <a:xfrm>
            <a:off x="4953000" y="3697288"/>
            <a:ext cx="4191000" cy="3121025"/>
          </a:xfrm>
          <a:prstGeom prst="rect">
            <a:avLst/>
          </a:prstGeom>
          <a:noFill/>
        </p:spPr>
      </p:pic>
      <p:pic>
        <p:nvPicPr>
          <p:cNvPr id="26682" name="Picture 58"/>
          <p:cNvPicPr>
            <a:picLocks noChangeAspect="1" noChangeArrowheads="1"/>
          </p:cNvPicPr>
          <p:nvPr/>
        </p:nvPicPr>
        <p:blipFill>
          <a:blip r:embed="rId7" cstate="screen"/>
          <a:srcRect/>
          <a:stretch>
            <a:fillRect/>
          </a:stretch>
        </p:blipFill>
        <p:spPr bwMode="auto">
          <a:xfrm>
            <a:off x="3455988" y="3419475"/>
            <a:ext cx="4246562" cy="3281363"/>
          </a:xfrm>
          <a:prstGeom prst="rect">
            <a:avLst/>
          </a:prstGeom>
          <a:noFill/>
          <a:ln w="9525">
            <a:noFill/>
            <a:miter lim="800000"/>
            <a:headEnd/>
            <a:tailEnd/>
          </a:ln>
          <a:effectLst/>
        </p:spPr>
      </p:pic>
      <p:grpSp>
        <p:nvGrpSpPr>
          <p:cNvPr id="12" name="Group 59"/>
          <p:cNvGrpSpPr>
            <a:grpSpLocks/>
          </p:cNvGrpSpPr>
          <p:nvPr/>
        </p:nvGrpSpPr>
        <p:grpSpPr bwMode="auto">
          <a:xfrm>
            <a:off x="373063" y="5715000"/>
            <a:ext cx="155575" cy="147638"/>
            <a:chOff x="1104" y="2976"/>
            <a:chExt cx="216" cy="173"/>
          </a:xfrm>
        </p:grpSpPr>
        <p:grpSp>
          <p:nvGrpSpPr>
            <p:cNvPr id="13" name="Group 60"/>
            <p:cNvGrpSpPr>
              <a:grpSpLocks/>
            </p:cNvGrpSpPr>
            <p:nvPr/>
          </p:nvGrpSpPr>
          <p:grpSpPr bwMode="auto">
            <a:xfrm>
              <a:off x="1104" y="2976"/>
              <a:ext cx="216" cy="168"/>
              <a:chOff x="1248" y="240"/>
              <a:chExt cx="4176" cy="3600"/>
            </a:xfrm>
          </p:grpSpPr>
          <p:sp>
            <p:nvSpPr>
              <p:cNvPr id="26685"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86"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87"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88"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89" name="Oval 65"/>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pic>
        <p:nvPicPr>
          <p:cNvPr id="26690" name="Picture 66"/>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4572000" y="0"/>
            <a:ext cx="4572000" cy="4953000"/>
          </a:xfrm>
          <a:prstGeom prst="rect">
            <a:avLst/>
          </a:prstGeom>
          <a:noFill/>
          <a:ln w="9525">
            <a:noFill/>
            <a:miter lim="800000"/>
            <a:headEnd/>
            <a:tailEnd/>
          </a:ln>
          <a:effectLst/>
        </p:spPr>
      </p:pic>
      <p:sp>
        <p:nvSpPr>
          <p:cNvPr id="26691" name="Rectangle 67"/>
          <p:cNvSpPr>
            <a:spLocks noChangeArrowheads="1"/>
          </p:cNvSpPr>
          <p:nvPr/>
        </p:nvSpPr>
        <p:spPr bwMode="auto">
          <a:xfrm>
            <a:off x="592138" y="4095750"/>
            <a:ext cx="3217862" cy="574675"/>
          </a:xfrm>
          <a:prstGeom prst="rect">
            <a:avLst/>
          </a:prstGeom>
          <a:solidFill>
            <a:srgbClr val="FFFF99">
              <a:alpha val="50999"/>
            </a:srgbClr>
          </a:solidFill>
          <a:ln w="9525">
            <a:solidFill>
              <a:schemeClr val="tx1"/>
            </a:solidFill>
            <a:miter lim="800000"/>
            <a:headEnd/>
            <a:tailEnd/>
          </a:ln>
          <a:effectLst/>
        </p:spPr>
        <p:txBody>
          <a:bodyPr anchor="ctr">
            <a:spAutoFit/>
          </a:bodyPr>
          <a:lstStyle/>
          <a:p>
            <a:endParaRPr lang="en-US"/>
          </a:p>
        </p:txBody>
      </p:sp>
      <p:grpSp>
        <p:nvGrpSpPr>
          <p:cNvPr id="14" name="Group 68"/>
          <p:cNvGrpSpPr>
            <a:grpSpLocks/>
          </p:cNvGrpSpPr>
          <p:nvPr/>
        </p:nvGrpSpPr>
        <p:grpSpPr bwMode="auto">
          <a:xfrm>
            <a:off x="4038600" y="3741738"/>
            <a:ext cx="155575" cy="147637"/>
            <a:chOff x="1104" y="2976"/>
            <a:chExt cx="216" cy="173"/>
          </a:xfrm>
        </p:grpSpPr>
        <p:grpSp>
          <p:nvGrpSpPr>
            <p:cNvPr id="15" name="Group 69"/>
            <p:cNvGrpSpPr>
              <a:grpSpLocks/>
            </p:cNvGrpSpPr>
            <p:nvPr/>
          </p:nvGrpSpPr>
          <p:grpSpPr bwMode="auto">
            <a:xfrm>
              <a:off x="1104" y="2976"/>
              <a:ext cx="216" cy="168"/>
              <a:chOff x="1248" y="240"/>
              <a:chExt cx="4176" cy="3600"/>
            </a:xfrm>
          </p:grpSpPr>
          <p:sp>
            <p:nvSpPr>
              <p:cNvPr id="2669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69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69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697"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698" name="Oval 74"/>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16" name="Group 75"/>
          <p:cNvGrpSpPr>
            <a:grpSpLocks/>
          </p:cNvGrpSpPr>
          <p:nvPr/>
        </p:nvGrpSpPr>
        <p:grpSpPr bwMode="auto">
          <a:xfrm>
            <a:off x="5230813" y="5867400"/>
            <a:ext cx="155575" cy="147638"/>
            <a:chOff x="1104" y="2976"/>
            <a:chExt cx="216" cy="173"/>
          </a:xfrm>
        </p:grpSpPr>
        <p:grpSp>
          <p:nvGrpSpPr>
            <p:cNvPr id="17" name="Group 76"/>
            <p:cNvGrpSpPr>
              <a:grpSpLocks/>
            </p:cNvGrpSpPr>
            <p:nvPr/>
          </p:nvGrpSpPr>
          <p:grpSpPr bwMode="auto">
            <a:xfrm>
              <a:off x="1104" y="2976"/>
              <a:ext cx="216" cy="168"/>
              <a:chOff x="1248" y="240"/>
              <a:chExt cx="4176" cy="3600"/>
            </a:xfrm>
          </p:grpSpPr>
          <p:sp>
            <p:nvSpPr>
              <p:cNvPr id="26701"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702"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703"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704"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705" name="Oval 81"/>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grpSp>
        <p:nvGrpSpPr>
          <p:cNvPr id="18" name="Group 82"/>
          <p:cNvGrpSpPr>
            <a:grpSpLocks/>
          </p:cNvGrpSpPr>
          <p:nvPr/>
        </p:nvGrpSpPr>
        <p:grpSpPr bwMode="auto">
          <a:xfrm>
            <a:off x="5916613" y="5132388"/>
            <a:ext cx="184150" cy="147637"/>
            <a:chOff x="1104" y="2976"/>
            <a:chExt cx="216" cy="173"/>
          </a:xfrm>
        </p:grpSpPr>
        <p:grpSp>
          <p:nvGrpSpPr>
            <p:cNvPr id="19" name="Group 83"/>
            <p:cNvGrpSpPr>
              <a:grpSpLocks/>
            </p:cNvGrpSpPr>
            <p:nvPr/>
          </p:nvGrpSpPr>
          <p:grpSpPr bwMode="auto">
            <a:xfrm>
              <a:off x="1104" y="2976"/>
              <a:ext cx="216" cy="168"/>
              <a:chOff x="1248" y="240"/>
              <a:chExt cx="4176" cy="3600"/>
            </a:xfrm>
          </p:grpSpPr>
          <p:sp>
            <p:nvSpPr>
              <p:cNvPr id="26708"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709"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710"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711"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712" name="Oval 88"/>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anchor="ctr">
              <a:spAutoFit/>
            </a:bodyPr>
            <a:lstStyle/>
            <a:p>
              <a:endParaRPr lang="en-US"/>
            </a:p>
          </p:txBody>
        </p:sp>
      </p:grpSp>
      <p:grpSp>
        <p:nvGrpSpPr>
          <p:cNvPr id="20" name="Group 89"/>
          <p:cNvGrpSpPr>
            <a:grpSpLocks/>
          </p:cNvGrpSpPr>
          <p:nvPr/>
        </p:nvGrpSpPr>
        <p:grpSpPr bwMode="auto">
          <a:xfrm>
            <a:off x="681038" y="4267200"/>
            <a:ext cx="276225" cy="287338"/>
            <a:chOff x="1104" y="2976"/>
            <a:chExt cx="216" cy="173"/>
          </a:xfrm>
        </p:grpSpPr>
        <p:grpSp>
          <p:nvGrpSpPr>
            <p:cNvPr id="21" name="Group 90"/>
            <p:cNvGrpSpPr>
              <a:grpSpLocks/>
            </p:cNvGrpSpPr>
            <p:nvPr/>
          </p:nvGrpSpPr>
          <p:grpSpPr bwMode="auto">
            <a:xfrm>
              <a:off x="1104" y="2976"/>
              <a:ext cx="216" cy="168"/>
              <a:chOff x="1248" y="240"/>
              <a:chExt cx="4176" cy="3600"/>
            </a:xfrm>
          </p:grpSpPr>
          <p:sp>
            <p:nvSpPr>
              <p:cNvPr id="26715"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26716"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26717"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26718" name="Pyr4"/>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26719" name="Oval 95"/>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a:effectLst/>
          </p:spPr>
          <p:txBody>
            <a:bodyPr wrap="none" anchor="ctr">
              <a:spAutoFit/>
            </a:bodyPr>
            <a:lstStyle/>
            <a:p>
              <a:endParaRPr lang="en-US"/>
            </a:p>
          </p:txBody>
        </p:sp>
      </p:grpSp>
      <p:sp>
        <p:nvSpPr>
          <p:cNvPr id="26720" name="Text Box 96"/>
          <p:cNvSpPr txBox="1">
            <a:spLocks noChangeArrowheads="1"/>
          </p:cNvSpPr>
          <p:nvPr/>
        </p:nvSpPr>
        <p:spPr bwMode="auto">
          <a:xfrm>
            <a:off x="533400" y="4267200"/>
            <a:ext cx="2514600" cy="366713"/>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CE0808"/>
                </a:solidFill>
              </a:rPr>
              <a:t>NSRS Control</a:t>
            </a:r>
          </a:p>
        </p:txBody>
      </p:sp>
      <p:grpSp>
        <p:nvGrpSpPr>
          <p:cNvPr id="22" name="Group 97"/>
          <p:cNvGrpSpPr>
            <a:grpSpLocks/>
          </p:cNvGrpSpPr>
          <p:nvPr/>
        </p:nvGrpSpPr>
        <p:grpSpPr bwMode="auto">
          <a:xfrm>
            <a:off x="325438" y="4586288"/>
            <a:ext cx="3844925" cy="671512"/>
            <a:chOff x="205" y="2889"/>
            <a:chExt cx="2422" cy="423"/>
          </a:xfrm>
        </p:grpSpPr>
        <p:sp>
          <p:nvSpPr>
            <p:cNvPr id="26722" name="Oval 98"/>
            <p:cNvSpPr>
              <a:spLocks noChangeArrowheads="1"/>
            </p:cNvSpPr>
            <p:nvPr/>
          </p:nvSpPr>
          <p:spPr bwMode="auto">
            <a:xfrm>
              <a:off x="442" y="2936"/>
              <a:ext cx="134" cy="141"/>
            </a:xfrm>
            <a:prstGeom prst="ellipse">
              <a:avLst/>
            </a:prstGeom>
            <a:solidFill>
              <a:srgbClr val="FF0000"/>
            </a:solidFill>
            <a:ln w="9525">
              <a:solidFill>
                <a:schemeClr val="tx1"/>
              </a:solidFill>
              <a:round/>
              <a:headEnd/>
              <a:tailEnd/>
            </a:ln>
            <a:effectLst/>
          </p:spPr>
          <p:txBody>
            <a:bodyPr wrap="none" anchor="ctr">
              <a:spAutoFit/>
            </a:bodyPr>
            <a:lstStyle/>
            <a:p>
              <a:endParaRPr lang="en-US"/>
            </a:p>
          </p:txBody>
        </p:sp>
        <p:sp>
          <p:nvSpPr>
            <p:cNvPr id="26723" name="Oval 99"/>
            <p:cNvSpPr>
              <a:spLocks noChangeArrowheads="1"/>
            </p:cNvSpPr>
            <p:nvPr/>
          </p:nvSpPr>
          <p:spPr bwMode="auto">
            <a:xfrm rot="830442">
              <a:off x="442" y="3145"/>
              <a:ext cx="134" cy="141"/>
            </a:xfrm>
            <a:prstGeom prst="ellipse">
              <a:avLst/>
            </a:prstGeom>
            <a:solidFill>
              <a:srgbClr val="FFFF00"/>
            </a:solidFill>
            <a:ln w="9525">
              <a:solidFill>
                <a:schemeClr val="tx1"/>
              </a:solidFill>
              <a:round/>
              <a:headEnd/>
              <a:tailEnd/>
            </a:ln>
            <a:effectLst/>
          </p:spPr>
          <p:txBody>
            <a:bodyPr wrap="none" anchor="ctr">
              <a:spAutoFit/>
            </a:bodyPr>
            <a:lstStyle/>
            <a:p>
              <a:endParaRPr lang="en-US"/>
            </a:p>
          </p:txBody>
        </p:sp>
        <p:sp>
          <p:nvSpPr>
            <p:cNvPr id="26724" name="Text Box 100"/>
            <p:cNvSpPr txBox="1">
              <a:spLocks noChangeArrowheads="1"/>
            </p:cNvSpPr>
            <p:nvPr/>
          </p:nvSpPr>
          <p:spPr bwMode="auto">
            <a:xfrm>
              <a:off x="288" y="2889"/>
              <a:ext cx="2339" cy="231"/>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CE0808"/>
                  </a:solidFill>
                </a:rPr>
                <a:t>Project Primary Control</a:t>
              </a:r>
            </a:p>
          </p:txBody>
        </p:sp>
        <p:sp>
          <p:nvSpPr>
            <p:cNvPr id="26725" name="Text Box 101"/>
            <p:cNvSpPr txBox="1">
              <a:spLocks noChangeArrowheads="1"/>
            </p:cNvSpPr>
            <p:nvPr/>
          </p:nvSpPr>
          <p:spPr bwMode="auto">
            <a:xfrm>
              <a:off x="205" y="3081"/>
              <a:ext cx="2339" cy="231"/>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CE0808"/>
                  </a:solidFill>
                </a:rPr>
                <a:t>Project Local Control</a:t>
              </a:r>
            </a:p>
          </p:txBody>
        </p:sp>
      </p:grpSp>
      <p:sp>
        <p:nvSpPr>
          <p:cNvPr id="26726" name="WordArt 102"/>
          <p:cNvSpPr>
            <a:spLocks noChangeArrowheads="1" noChangeShapeType="1" noTextEdit="1"/>
          </p:cNvSpPr>
          <p:nvPr/>
        </p:nvSpPr>
        <p:spPr bwMode="auto">
          <a:xfrm>
            <a:off x="230188" y="6364288"/>
            <a:ext cx="4575175" cy="376237"/>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Legacy Control Wil Not Change</a:t>
            </a:r>
          </a:p>
        </p:txBody>
      </p:sp>
      <p:sp>
        <p:nvSpPr>
          <p:cNvPr id="26727" name="Text Box 103"/>
          <p:cNvSpPr txBox="1">
            <a:spLocks noChangeArrowheads="1"/>
          </p:cNvSpPr>
          <p:nvPr/>
        </p:nvSpPr>
        <p:spPr bwMode="auto">
          <a:xfrm>
            <a:off x="5365750" y="3865563"/>
            <a:ext cx="3473450" cy="2308324"/>
          </a:xfrm>
          <a:prstGeom prst="rect">
            <a:avLst/>
          </a:prstGeom>
          <a:solidFill>
            <a:srgbClr val="FFFF99">
              <a:alpha val="59000"/>
            </a:srgbClr>
          </a:solidFill>
          <a:ln w="38100">
            <a:solidFill>
              <a:schemeClr val="tx1"/>
            </a:solidFill>
            <a:miter lim="800000"/>
            <a:headEnd/>
            <a:tailEnd/>
          </a:ln>
          <a:effectLst/>
        </p:spPr>
        <p:txBody>
          <a:bodyPr wrap="square">
            <a:spAutoFit/>
          </a:bodyPr>
          <a:lstStyle/>
          <a:p>
            <a:pPr algn="ctr" eaLnBrk="0" hangingPunct="0">
              <a:spcBef>
                <a:spcPct val="50000"/>
              </a:spcBef>
            </a:pPr>
            <a:r>
              <a:rPr lang="en-US" b="1" dirty="0"/>
              <a:t>THE HISTORIC OR LEGACY REFERENCE NETWORK WILL NOT CHANGE OR BE ELIMINATED.  THIS PROCESS JUST RELATES YOUR NETWORK TO THE NATIONAL SPATIAL REFERENCE </a:t>
            </a:r>
            <a:r>
              <a:rPr lang="en-US" b="1" dirty="0" smtClean="0"/>
              <a:t>SYSTEM (NSRS)</a:t>
            </a:r>
            <a:endParaRPr lang="en-US" b="1" dirty="0"/>
          </a:p>
        </p:txBody>
      </p:sp>
      <p:sp>
        <p:nvSpPr>
          <p:cNvPr id="26729" name="Text Box 105"/>
          <p:cNvSpPr txBox="1">
            <a:spLocks noChangeArrowheads="1"/>
          </p:cNvSpPr>
          <p:nvPr/>
        </p:nvSpPr>
        <p:spPr bwMode="auto">
          <a:xfrm>
            <a:off x="5233988" y="3649663"/>
            <a:ext cx="3400425" cy="954087"/>
          </a:xfrm>
          <a:prstGeom prst="rect">
            <a:avLst/>
          </a:prstGeom>
          <a:solidFill>
            <a:srgbClr val="FFFF99">
              <a:alpha val="59000"/>
            </a:srgbClr>
          </a:solidFill>
          <a:ln w="38100">
            <a:solidFill>
              <a:schemeClr val="tx1"/>
            </a:solidFill>
            <a:miter lim="800000"/>
            <a:headEnd/>
            <a:tailEnd/>
          </a:ln>
          <a:effectLst/>
        </p:spPr>
        <p:txBody>
          <a:bodyPr>
            <a:spAutoFit/>
          </a:bodyPr>
          <a:lstStyle/>
          <a:p>
            <a:pPr algn="ctr" eaLnBrk="0" hangingPunct="0">
              <a:spcBef>
                <a:spcPct val="50000"/>
              </a:spcBef>
            </a:pPr>
            <a:r>
              <a:rPr lang="en-US" b="1"/>
              <a:t>This tie is easily accomplished with GPS and OPUS-DB</a:t>
            </a:r>
          </a:p>
        </p:txBody>
      </p:sp>
      <p:pic>
        <p:nvPicPr>
          <p:cNvPr id="26730" name="Picture 106"/>
          <p:cNvPicPr>
            <a:picLocks noChangeAspect="1" noChangeArrowheads="1"/>
          </p:cNvPicPr>
          <p:nvPr/>
        </p:nvPicPr>
        <p:blipFill>
          <a:blip r:embed="rId9" cstate="screen">
            <a:clrChange>
              <a:clrFrom>
                <a:srgbClr val="DDDDDD"/>
              </a:clrFrom>
              <a:clrTo>
                <a:srgbClr val="DDDDDD">
                  <a:alpha val="0"/>
                </a:srgbClr>
              </a:clrTo>
            </a:clrChange>
          </a:blip>
          <a:srcRect/>
          <a:stretch>
            <a:fillRect/>
          </a:stretch>
        </p:blipFill>
        <p:spPr bwMode="auto">
          <a:xfrm>
            <a:off x="6858000" y="3124200"/>
            <a:ext cx="1593850" cy="1046163"/>
          </a:xfrm>
          <a:prstGeom prst="rect">
            <a:avLst/>
          </a:prstGeom>
          <a:noFill/>
          <a:ln w="9525">
            <a:noFill/>
            <a:miter lim="800000"/>
            <a:headEnd/>
            <a:tailEnd/>
          </a:ln>
          <a:effectLst/>
        </p:spPr>
      </p:pic>
      <p:pic>
        <p:nvPicPr>
          <p:cNvPr id="26731" name="Picture 107"/>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7712075" y="3725863"/>
            <a:ext cx="1203325" cy="1836737"/>
          </a:xfrm>
          <a:prstGeom prst="rect">
            <a:avLst/>
          </a:prstGeom>
          <a:noFill/>
        </p:spPr>
      </p:pic>
      <p:pic>
        <p:nvPicPr>
          <p:cNvPr id="26732" name="Picture 108"/>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533400" y="4421188"/>
            <a:ext cx="8382000" cy="989012"/>
          </a:xfrm>
          <a:prstGeom prst="rect">
            <a:avLst/>
          </a:prstGeom>
          <a:noFill/>
          <a:ln w="9525">
            <a:noFill/>
            <a:miter lim="800000"/>
            <a:headEnd/>
            <a:tailEnd/>
          </a:ln>
          <a:effectLst/>
        </p:spPr>
      </p:pic>
      <p:grpSp>
        <p:nvGrpSpPr>
          <p:cNvPr id="23" name="Group 109"/>
          <p:cNvGrpSpPr>
            <a:grpSpLocks/>
          </p:cNvGrpSpPr>
          <p:nvPr/>
        </p:nvGrpSpPr>
        <p:grpSpPr bwMode="auto">
          <a:xfrm>
            <a:off x="468313" y="528638"/>
            <a:ext cx="7094537" cy="6092825"/>
            <a:chOff x="295" y="333"/>
            <a:chExt cx="4469" cy="3838"/>
          </a:xfrm>
        </p:grpSpPr>
        <p:sp>
          <p:nvSpPr>
            <p:cNvPr id="26734" name="Line 110"/>
            <p:cNvSpPr>
              <a:spLocks noChangeShapeType="1"/>
            </p:cNvSpPr>
            <p:nvPr/>
          </p:nvSpPr>
          <p:spPr bwMode="auto">
            <a:xfrm flipH="1">
              <a:off x="3355" y="3262"/>
              <a:ext cx="456" cy="477"/>
            </a:xfrm>
            <a:prstGeom prst="line">
              <a:avLst/>
            </a:prstGeom>
            <a:noFill/>
            <a:ln w="19050">
              <a:solidFill>
                <a:srgbClr val="FFFF00"/>
              </a:solidFill>
              <a:round/>
              <a:headEnd/>
              <a:tailEnd/>
            </a:ln>
            <a:effectLst/>
          </p:spPr>
          <p:txBody>
            <a:bodyPr anchor="ctr">
              <a:spAutoFit/>
            </a:bodyPr>
            <a:lstStyle/>
            <a:p>
              <a:endParaRPr lang="en-US"/>
            </a:p>
          </p:txBody>
        </p:sp>
        <p:grpSp>
          <p:nvGrpSpPr>
            <p:cNvPr id="24" name="Group 111"/>
            <p:cNvGrpSpPr>
              <a:grpSpLocks/>
            </p:cNvGrpSpPr>
            <p:nvPr/>
          </p:nvGrpSpPr>
          <p:grpSpPr bwMode="auto">
            <a:xfrm>
              <a:off x="295" y="333"/>
              <a:ext cx="4469" cy="3838"/>
              <a:chOff x="295" y="333"/>
              <a:chExt cx="4469" cy="3838"/>
            </a:xfrm>
          </p:grpSpPr>
          <p:sp>
            <p:nvSpPr>
              <p:cNvPr id="26736" name="Line 112"/>
              <p:cNvSpPr>
                <a:spLocks noChangeShapeType="1"/>
              </p:cNvSpPr>
              <p:nvPr/>
            </p:nvSpPr>
            <p:spPr bwMode="auto">
              <a:xfrm flipV="1">
                <a:off x="295" y="353"/>
                <a:ext cx="1231" cy="3314"/>
              </a:xfrm>
              <a:prstGeom prst="line">
                <a:avLst/>
              </a:prstGeom>
              <a:noFill/>
              <a:ln w="19050">
                <a:solidFill>
                  <a:srgbClr val="FFFF00"/>
                </a:solidFill>
                <a:round/>
                <a:headEnd/>
                <a:tailEnd/>
              </a:ln>
              <a:effectLst/>
            </p:spPr>
            <p:txBody>
              <a:bodyPr wrap="none" anchor="ctr">
                <a:spAutoFit/>
              </a:bodyPr>
              <a:lstStyle/>
              <a:p>
                <a:endParaRPr lang="en-US"/>
              </a:p>
            </p:txBody>
          </p:sp>
          <p:sp>
            <p:nvSpPr>
              <p:cNvPr id="26737" name="Line 113"/>
              <p:cNvSpPr>
                <a:spLocks noChangeShapeType="1"/>
              </p:cNvSpPr>
              <p:nvPr/>
            </p:nvSpPr>
            <p:spPr bwMode="auto">
              <a:xfrm flipV="1">
                <a:off x="304" y="2400"/>
                <a:ext cx="2309" cy="1220"/>
              </a:xfrm>
              <a:prstGeom prst="line">
                <a:avLst/>
              </a:prstGeom>
              <a:noFill/>
              <a:ln w="19050">
                <a:solidFill>
                  <a:srgbClr val="FFFF00"/>
                </a:solidFill>
                <a:round/>
                <a:headEnd/>
                <a:tailEnd/>
              </a:ln>
              <a:effectLst/>
            </p:spPr>
            <p:txBody>
              <a:bodyPr anchor="ctr">
                <a:spAutoFit/>
              </a:bodyPr>
              <a:lstStyle/>
              <a:p>
                <a:endParaRPr lang="en-US"/>
              </a:p>
            </p:txBody>
          </p:sp>
          <p:sp>
            <p:nvSpPr>
              <p:cNvPr id="26738" name="Line 114"/>
              <p:cNvSpPr>
                <a:spLocks noChangeShapeType="1"/>
              </p:cNvSpPr>
              <p:nvPr/>
            </p:nvSpPr>
            <p:spPr bwMode="auto">
              <a:xfrm>
                <a:off x="295" y="3643"/>
                <a:ext cx="3060" cy="96"/>
              </a:xfrm>
              <a:prstGeom prst="line">
                <a:avLst/>
              </a:prstGeom>
              <a:noFill/>
              <a:ln w="19050">
                <a:solidFill>
                  <a:srgbClr val="FFFF00"/>
                </a:solidFill>
                <a:round/>
                <a:headEnd/>
                <a:tailEnd/>
              </a:ln>
              <a:effectLst/>
            </p:spPr>
            <p:txBody>
              <a:bodyPr anchor="ctr">
                <a:spAutoFit/>
              </a:bodyPr>
              <a:lstStyle/>
              <a:p>
                <a:endParaRPr lang="en-US"/>
              </a:p>
            </p:txBody>
          </p:sp>
          <p:sp>
            <p:nvSpPr>
              <p:cNvPr id="26739" name="Line 115"/>
              <p:cNvSpPr>
                <a:spLocks noChangeShapeType="1"/>
              </p:cNvSpPr>
              <p:nvPr/>
            </p:nvSpPr>
            <p:spPr bwMode="auto">
              <a:xfrm>
                <a:off x="2613" y="2400"/>
                <a:ext cx="742" cy="1339"/>
              </a:xfrm>
              <a:prstGeom prst="line">
                <a:avLst/>
              </a:prstGeom>
              <a:noFill/>
              <a:ln w="19050">
                <a:solidFill>
                  <a:srgbClr val="FFFF00"/>
                </a:solidFill>
                <a:round/>
                <a:headEnd/>
                <a:tailEnd/>
              </a:ln>
              <a:effectLst/>
            </p:spPr>
            <p:txBody>
              <a:bodyPr anchor="ctr">
                <a:spAutoFit/>
              </a:bodyPr>
              <a:lstStyle/>
              <a:p>
                <a:endParaRPr lang="en-US"/>
              </a:p>
            </p:txBody>
          </p:sp>
          <p:sp>
            <p:nvSpPr>
              <p:cNvPr id="26740" name="Line 116"/>
              <p:cNvSpPr>
                <a:spLocks noChangeShapeType="1"/>
              </p:cNvSpPr>
              <p:nvPr/>
            </p:nvSpPr>
            <p:spPr bwMode="auto">
              <a:xfrm>
                <a:off x="3158" y="1771"/>
                <a:ext cx="197" cy="1966"/>
              </a:xfrm>
              <a:prstGeom prst="line">
                <a:avLst/>
              </a:prstGeom>
              <a:noFill/>
              <a:ln w="19050">
                <a:solidFill>
                  <a:srgbClr val="FFFF00"/>
                </a:solidFill>
                <a:round/>
                <a:headEnd/>
                <a:tailEnd/>
              </a:ln>
              <a:effectLst/>
            </p:spPr>
            <p:txBody>
              <a:bodyPr anchor="ctr">
                <a:spAutoFit/>
              </a:bodyPr>
              <a:lstStyle/>
              <a:p>
                <a:endParaRPr lang="en-US"/>
              </a:p>
            </p:txBody>
          </p:sp>
          <p:sp>
            <p:nvSpPr>
              <p:cNvPr id="26741" name="Line 117"/>
              <p:cNvSpPr>
                <a:spLocks noChangeShapeType="1"/>
              </p:cNvSpPr>
              <p:nvPr/>
            </p:nvSpPr>
            <p:spPr bwMode="auto">
              <a:xfrm flipH="1" flipV="1">
                <a:off x="3355" y="3739"/>
                <a:ext cx="1409" cy="432"/>
              </a:xfrm>
              <a:prstGeom prst="line">
                <a:avLst/>
              </a:prstGeom>
              <a:noFill/>
              <a:ln w="19050">
                <a:solidFill>
                  <a:srgbClr val="FFFF00"/>
                </a:solidFill>
                <a:round/>
                <a:headEnd/>
                <a:tailEnd/>
              </a:ln>
              <a:effectLst/>
            </p:spPr>
            <p:txBody>
              <a:bodyPr anchor="ctr">
                <a:spAutoFit/>
              </a:bodyPr>
              <a:lstStyle/>
              <a:p>
                <a:endParaRPr lang="en-US"/>
              </a:p>
            </p:txBody>
          </p:sp>
          <p:sp>
            <p:nvSpPr>
              <p:cNvPr id="26742" name="Line 118"/>
              <p:cNvSpPr>
                <a:spLocks noChangeShapeType="1"/>
              </p:cNvSpPr>
              <p:nvPr/>
            </p:nvSpPr>
            <p:spPr bwMode="auto">
              <a:xfrm flipH="1" flipV="1">
                <a:off x="3780" y="3262"/>
                <a:ext cx="984" cy="907"/>
              </a:xfrm>
              <a:prstGeom prst="line">
                <a:avLst/>
              </a:prstGeom>
              <a:noFill/>
              <a:ln w="19050">
                <a:solidFill>
                  <a:srgbClr val="FFFF00"/>
                </a:solidFill>
                <a:round/>
                <a:headEnd/>
                <a:tailEnd/>
              </a:ln>
              <a:effectLst/>
            </p:spPr>
            <p:txBody>
              <a:bodyPr anchor="ctr">
                <a:spAutoFit/>
              </a:bodyPr>
              <a:lstStyle/>
              <a:p>
                <a:endParaRPr lang="en-US"/>
              </a:p>
            </p:txBody>
          </p:sp>
          <p:sp>
            <p:nvSpPr>
              <p:cNvPr id="26743" name="Line 119"/>
              <p:cNvSpPr>
                <a:spLocks noChangeShapeType="1"/>
              </p:cNvSpPr>
              <p:nvPr/>
            </p:nvSpPr>
            <p:spPr bwMode="auto">
              <a:xfrm flipH="1" flipV="1">
                <a:off x="3158" y="1771"/>
                <a:ext cx="644" cy="1538"/>
              </a:xfrm>
              <a:prstGeom prst="line">
                <a:avLst/>
              </a:prstGeom>
              <a:noFill/>
              <a:ln w="19050">
                <a:solidFill>
                  <a:srgbClr val="FFFF00"/>
                </a:solidFill>
                <a:round/>
                <a:headEnd/>
                <a:tailEnd/>
              </a:ln>
              <a:effectLst/>
            </p:spPr>
            <p:txBody>
              <a:bodyPr anchor="ctr">
                <a:spAutoFit/>
              </a:bodyPr>
              <a:lstStyle/>
              <a:p>
                <a:endParaRPr lang="en-US"/>
              </a:p>
            </p:txBody>
          </p:sp>
          <p:sp>
            <p:nvSpPr>
              <p:cNvPr id="26744" name="Line 120"/>
              <p:cNvSpPr>
                <a:spLocks noChangeShapeType="1"/>
              </p:cNvSpPr>
              <p:nvPr/>
            </p:nvSpPr>
            <p:spPr bwMode="auto">
              <a:xfrm flipH="1" flipV="1">
                <a:off x="1526" y="333"/>
                <a:ext cx="1632" cy="1462"/>
              </a:xfrm>
              <a:prstGeom prst="line">
                <a:avLst/>
              </a:prstGeom>
              <a:noFill/>
              <a:ln w="19050">
                <a:solidFill>
                  <a:srgbClr val="FFFF00"/>
                </a:solidFill>
                <a:round/>
                <a:headEnd/>
                <a:tailEnd/>
              </a:ln>
              <a:effectLst/>
            </p:spPr>
            <p:txBody>
              <a:bodyPr anchor="ctr">
                <a:spAutoFit/>
              </a:bodyPr>
              <a:lstStyle/>
              <a:p>
                <a:endParaRPr lang="en-US"/>
              </a:p>
            </p:txBody>
          </p:sp>
          <p:sp>
            <p:nvSpPr>
              <p:cNvPr id="26745" name="Line 121"/>
              <p:cNvSpPr>
                <a:spLocks noChangeShapeType="1"/>
              </p:cNvSpPr>
              <p:nvPr/>
            </p:nvSpPr>
            <p:spPr bwMode="auto">
              <a:xfrm flipH="1" flipV="1">
                <a:off x="1548" y="353"/>
                <a:ext cx="1056" cy="2047"/>
              </a:xfrm>
              <a:prstGeom prst="line">
                <a:avLst/>
              </a:prstGeom>
              <a:noFill/>
              <a:ln w="19050">
                <a:solidFill>
                  <a:srgbClr val="FFFF00"/>
                </a:solidFill>
                <a:round/>
                <a:headEnd/>
                <a:tailEnd/>
              </a:ln>
              <a:effectLst/>
            </p:spPr>
            <p:txBody>
              <a:bodyPr anchor="ctr">
                <a:spAutoFit/>
              </a:bodyPr>
              <a:lstStyle/>
              <a:p>
                <a:endParaRPr lang="en-US"/>
              </a:p>
            </p:txBody>
          </p:sp>
          <p:sp>
            <p:nvSpPr>
              <p:cNvPr id="26746" name="Line 122"/>
              <p:cNvSpPr>
                <a:spLocks noChangeShapeType="1"/>
              </p:cNvSpPr>
              <p:nvPr/>
            </p:nvSpPr>
            <p:spPr bwMode="auto">
              <a:xfrm flipV="1">
                <a:off x="2604" y="1795"/>
                <a:ext cx="576" cy="605"/>
              </a:xfrm>
              <a:prstGeom prst="line">
                <a:avLst/>
              </a:prstGeom>
              <a:noFill/>
              <a:ln w="19050">
                <a:solidFill>
                  <a:srgbClr val="FFFF00"/>
                </a:solidFill>
                <a:round/>
                <a:headEnd/>
                <a:tailEnd/>
              </a:ln>
              <a:effectLst/>
            </p:spPr>
            <p:txBody>
              <a:bodyPr anchor="ctr">
                <a:spAutoFit/>
              </a:bodyPr>
              <a:lstStyle/>
              <a:p>
                <a:endParaRPr lang="en-US"/>
              </a:p>
            </p:txBody>
          </p:sp>
        </p:grpSp>
      </p:grpSp>
      <p:sp>
        <p:nvSpPr>
          <p:cNvPr id="26747" name="WordArt 123"/>
          <p:cNvSpPr>
            <a:spLocks noChangeArrowheads="1" noChangeShapeType="1" noTextEdit="1"/>
          </p:cNvSpPr>
          <p:nvPr/>
        </p:nvSpPr>
        <p:spPr bwMode="auto">
          <a:xfrm>
            <a:off x="4302125" y="2152650"/>
            <a:ext cx="4575175" cy="37623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Flood Insurance Rate Maps</a:t>
            </a:r>
          </a:p>
        </p:txBody>
      </p:sp>
      <p:sp>
        <p:nvSpPr>
          <p:cNvPr id="26748" name="WordArt 124"/>
          <p:cNvSpPr>
            <a:spLocks noChangeArrowheads="1" noChangeShapeType="1" noTextEdit="1"/>
          </p:cNvSpPr>
          <p:nvPr/>
        </p:nvSpPr>
        <p:spPr bwMode="auto">
          <a:xfrm>
            <a:off x="4302125" y="2774950"/>
            <a:ext cx="3260725" cy="2984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Adjacent Projects</a:t>
            </a:r>
          </a:p>
        </p:txBody>
      </p:sp>
      <p:sp>
        <p:nvSpPr>
          <p:cNvPr id="26749" name="WordArt 125"/>
          <p:cNvSpPr>
            <a:spLocks noChangeArrowheads="1" noChangeShapeType="1" noTextEdit="1"/>
          </p:cNvSpPr>
          <p:nvPr/>
        </p:nvSpPr>
        <p:spPr bwMode="auto">
          <a:xfrm>
            <a:off x="4302125" y="3330575"/>
            <a:ext cx="2566988" cy="26511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HEC Models</a:t>
            </a:r>
          </a:p>
        </p:txBody>
      </p:sp>
      <p:sp>
        <p:nvSpPr>
          <p:cNvPr id="26750" name="WordArt 126"/>
          <p:cNvSpPr>
            <a:spLocks noChangeArrowheads="1" noChangeShapeType="1" noTextEdit="1"/>
          </p:cNvSpPr>
          <p:nvPr/>
        </p:nvSpPr>
        <p:spPr bwMode="auto">
          <a:xfrm>
            <a:off x="4291013" y="3925888"/>
            <a:ext cx="2566987" cy="26511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LiDAR Datasets</a:t>
            </a:r>
          </a:p>
        </p:txBody>
      </p:sp>
      <p:sp>
        <p:nvSpPr>
          <p:cNvPr id="26751" name="WordArt 127"/>
          <p:cNvSpPr>
            <a:spLocks noChangeArrowheads="1" noChangeShapeType="1" noTextEdit="1"/>
          </p:cNvSpPr>
          <p:nvPr/>
        </p:nvSpPr>
        <p:spPr bwMode="auto">
          <a:xfrm>
            <a:off x="604838" y="1195388"/>
            <a:ext cx="79327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The NSRS provides that common reference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6680"/>
                                        </p:tgtEl>
                                      </p:cBhvr>
                                    </p:animEffect>
                                    <p:set>
                                      <p:cBhvr>
                                        <p:cTn id="7" dur="1" fill="hold">
                                          <p:stCondLst>
                                            <p:cond delay="1999"/>
                                          </p:stCondLst>
                                        </p:cTn>
                                        <p:tgtEl>
                                          <p:spTgt spid="26680"/>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26728"/>
                                        </p:tgtEl>
                                        <p:attrNameLst>
                                          <p:attrName>style.visibility</p:attrName>
                                        </p:attrNameLst>
                                      </p:cBhvr>
                                      <p:to>
                                        <p:strVal val="hidden"/>
                                      </p:to>
                                    </p:set>
                                  </p:childTnLst>
                                </p:cTn>
                              </p:par>
                              <p:par>
                                <p:cTn id="10" presetID="10" presetClass="entr" presetSubtype="0" fill="hold" grpId="2" nodeType="withEffect">
                                  <p:stCondLst>
                                    <p:cond delay="0"/>
                                  </p:stCondLst>
                                  <p:childTnLst>
                                    <p:set>
                                      <p:cBhvr>
                                        <p:cTn id="11" dur="1" fill="hold">
                                          <p:stCondLst>
                                            <p:cond delay="0"/>
                                          </p:stCondLst>
                                        </p:cTn>
                                        <p:tgtEl>
                                          <p:spTgt spid="26727"/>
                                        </p:tgtEl>
                                        <p:attrNameLst>
                                          <p:attrName>style.visibility</p:attrName>
                                        </p:attrNameLst>
                                      </p:cBhvr>
                                      <p:to>
                                        <p:strVal val="visible"/>
                                      </p:to>
                                    </p:set>
                                    <p:animEffect transition="in" filter="fade">
                                      <p:cBhvr>
                                        <p:cTn id="12" dur="2000"/>
                                        <p:tgtEl>
                                          <p:spTgt spid="26727"/>
                                        </p:tgtEl>
                                      </p:cBhvr>
                                    </p:animEffect>
                                  </p:childTnLst>
                                </p:cTn>
                              </p:par>
                              <p:par>
                                <p:cTn id="13" presetID="42" presetClass="path" presetSubtype="0" accel="50000" decel="50000" fill="hold" grpId="0" nodeType="withEffect">
                                  <p:stCondLst>
                                    <p:cond delay="0"/>
                                  </p:stCondLst>
                                  <p:childTnLst>
                                    <p:animMotion origin="layout" path="M 5E-6 4.07407E-6 L 5E-6 0.05902 " pathEditMode="relative" rAng="0" ptsTypes="AA">
                                      <p:cBhvr>
                                        <p:cTn id="14" dur="2000" fill="hold"/>
                                        <p:tgtEl>
                                          <p:spTgt spid="26691"/>
                                        </p:tgtEl>
                                        <p:attrNameLst>
                                          <p:attrName>ppt_x</p:attrName>
                                          <p:attrName>ppt_y</p:attrName>
                                        </p:attrNameLst>
                                      </p:cBhvr>
                                      <p:rCtr x="0" y="29"/>
                                    </p:animMotion>
                                  </p:childTnLst>
                                </p:cTn>
                              </p:par>
                              <p:par>
                                <p:cTn id="15" presetID="6" presetClass="emph" presetSubtype="0" fill="hold" grpId="1" nodeType="withEffect">
                                  <p:stCondLst>
                                    <p:cond delay="0"/>
                                  </p:stCondLst>
                                  <p:childTnLst>
                                    <p:animScale>
                                      <p:cBhvr>
                                        <p:cTn id="16" dur="2000" fill="hold"/>
                                        <p:tgtEl>
                                          <p:spTgt spid="26691"/>
                                        </p:tgtEl>
                                      </p:cBhvr>
                                      <p:by x="100000" y="200000"/>
                                    </p:animScale>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726"/>
                                        </p:tgtEl>
                                        <p:attrNameLst>
                                          <p:attrName>style.visibility</p:attrName>
                                        </p:attrNameLst>
                                      </p:cBhvr>
                                      <p:to>
                                        <p:strVal val="visible"/>
                                      </p:to>
                                    </p:set>
                                    <p:animEffect transition="in" filter="fade">
                                      <p:cBhvr>
                                        <p:cTn id="22" dur="2000"/>
                                        <p:tgtEl>
                                          <p:spTgt spid="26726"/>
                                        </p:tgtEl>
                                      </p:cBhvr>
                                    </p:animEffect>
                                  </p:childTnLst>
                                </p:cTn>
                              </p:par>
                            </p:childTnLst>
                          </p:cTn>
                        </p:par>
                        <p:par>
                          <p:cTn id="23" fill="hold">
                            <p:stCondLst>
                              <p:cond delay="2000"/>
                            </p:stCondLst>
                            <p:childTnLst>
                              <p:par>
                                <p:cTn id="24" presetID="26" presetClass="emph" presetSubtype="0" repeatCount="3000" fill="remove" nodeType="after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childTnLst>
                          </p:cTn>
                        </p:par>
                        <p:par>
                          <p:cTn id="27" fill="hold">
                            <p:stCondLst>
                              <p:cond delay="3500"/>
                            </p:stCondLst>
                            <p:childTnLst>
                              <p:par>
                                <p:cTn id="28" presetID="1" presetClass="entr" presetSubtype="0" fill="hold" nodeType="afterEffect">
                                  <p:stCondLst>
                                    <p:cond delay="0"/>
                                  </p:stCondLst>
                                  <p:childTnLst>
                                    <p:set>
                                      <p:cBhvr>
                                        <p:cTn id="29" dur="1" fill="hold">
                                          <p:stCondLst>
                                            <p:cond delay="0"/>
                                          </p:stCondLst>
                                        </p:cTn>
                                        <p:tgtEl>
                                          <p:spTgt spid="267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2.22222E-6 7.40741E-7 C 0.01042 0.02222 0.02101 0.04491 0.03629 0.08287 C 0.05156 0.12083 0.08281 0.17847 0.09132 0.22824 C 0.09948 0.27778 0.07431 0.33843 0.08716 0.37986 C 0.1 0.4213 0.13594 0.45833 0.16806 0.47731 C 0.20035 0.49606 0.25608 0.49051 0.28056 0.49375 C 0.30486 0.49699 0.30851 0.49583 0.31528 0.49606 " pathEditMode="relative" rAng="0" ptsTypes="aaaaaaA">
                                      <p:cBhvr>
                                        <p:cTn id="33" dur="2000" fill="hold"/>
                                        <p:tgtEl>
                                          <p:spTgt spid="11"/>
                                        </p:tgtEl>
                                        <p:attrNameLst>
                                          <p:attrName>ppt_x</p:attrName>
                                          <p:attrName>ppt_y</p:attrName>
                                        </p:attrNameLst>
                                      </p:cBhvr>
                                      <p:rCtr x="158" y="248"/>
                                    </p:animMotion>
                                  </p:childTnLst>
                                </p:cTn>
                              </p:par>
                              <p:par>
                                <p:cTn id="34" presetID="1" presetClass="exit" presetSubtype="0" fill="hold" nodeType="withEffect">
                                  <p:stCondLst>
                                    <p:cond delay="0"/>
                                  </p:stCondLst>
                                  <p:childTnLst>
                                    <p:set>
                                      <p:cBhvr>
                                        <p:cTn id="35" dur="1" fill="hold">
                                          <p:stCondLst>
                                            <p:cond delay="0"/>
                                          </p:stCondLst>
                                        </p:cTn>
                                        <p:tgtEl>
                                          <p:spTgt spid="26728"/>
                                        </p:tgtEl>
                                        <p:attrNameLst>
                                          <p:attrName>style.visibility</p:attrName>
                                        </p:attrNameLst>
                                      </p:cBhvr>
                                      <p:to>
                                        <p:strVal val="hidden"/>
                                      </p:to>
                                    </p:set>
                                  </p:childTnLst>
                                </p:cTn>
                              </p:par>
                              <p:par>
                                <p:cTn id="36" presetID="10" presetClass="exit" presetSubtype="0" fill="hold" grpId="3" nodeType="withEffect">
                                  <p:stCondLst>
                                    <p:cond delay="0"/>
                                  </p:stCondLst>
                                  <p:childTnLst>
                                    <p:animEffect transition="out" filter="fade">
                                      <p:cBhvr>
                                        <p:cTn id="37" dur="2000"/>
                                        <p:tgtEl>
                                          <p:spTgt spid="26727"/>
                                        </p:tgtEl>
                                      </p:cBhvr>
                                    </p:animEffect>
                                    <p:set>
                                      <p:cBhvr>
                                        <p:cTn id="38" dur="1" fill="hold">
                                          <p:stCondLst>
                                            <p:cond delay="1999"/>
                                          </p:stCondLst>
                                        </p:cTn>
                                        <p:tgtEl>
                                          <p:spTgt spid="26727"/>
                                        </p:tgtEl>
                                        <p:attrNameLst>
                                          <p:attrName>style.visibility</p:attrName>
                                        </p:attrNameLst>
                                      </p:cBhvr>
                                      <p:to>
                                        <p:strVal val="hidden"/>
                                      </p:to>
                                    </p:set>
                                  </p:childTnLst>
                                </p:cTn>
                              </p:par>
                              <p:par>
                                <p:cTn id="39" presetID="6" presetClass="emph" presetSubtype="0" fill="hold" nodeType="withEffect">
                                  <p:stCondLst>
                                    <p:cond delay="0"/>
                                  </p:stCondLst>
                                  <p:childTnLst>
                                    <p:animScale>
                                      <p:cBhvr>
                                        <p:cTn id="40" dur="2000" fill="hold"/>
                                        <p:tgtEl>
                                          <p:spTgt spid="11"/>
                                        </p:tgtEl>
                                      </p:cBhvr>
                                      <p:by x="20000" y="20000"/>
                                    </p:animScale>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26728"/>
                                        </p:tgtEl>
                                        <p:attrNameLst>
                                          <p:attrName>style.visibility</p:attrName>
                                        </p:attrNameLst>
                                      </p:cBhvr>
                                      <p:to>
                                        <p:strVal val="visible"/>
                                      </p:to>
                                    </p:set>
                                  </p:childTnLst>
                                </p:cTn>
                              </p:par>
                              <p:par>
                                <p:cTn id="44" presetID="10" presetClass="entr" presetSubtype="0" fill="hold" grpId="2" nodeType="withEffect">
                                  <p:stCondLst>
                                    <p:cond delay="0"/>
                                  </p:stCondLst>
                                  <p:childTnLst>
                                    <p:set>
                                      <p:cBhvr>
                                        <p:cTn id="45" dur="1" fill="hold">
                                          <p:stCondLst>
                                            <p:cond delay="0"/>
                                          </p:stCondLst>
                                        </p:cTn>
                                        <p:tgtEl>
                                          <p:spTgt spid="26729"/>
                                        </p:tgtEl>
                                        <p:attrNameLst>
                                          <p:attrName>style.visibility</p:attrName>
                                        </p:attrNameLst>
                                      </p:cBhvr>
                                      <p:to>
                                        <p:strVal val="visible"/>
                                      </p:to>
                                    </p:set>
                                    <p:animEffect transition="in" filter="fade">
                                      <p:cBhvr>
                                        <p:cTn id="46" dur="2000"/>
                                        <p:tgtEl>
                                          <p:spTgt spid="26729"/>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5.55112E-17 4.81481E-6 C 0.0375 0.07407 0.07517 0.14837 0.08976 0.21481 C 0.10434 0.28125 0.07743 0.35092 0.08802 0.39837 C 0.09861 0.44583 0.12778 0.47916 0.15399 0.5 C 0.18038 0.5206 0.2191 0.51944 0.24566 0.52337 C 0.27205 0.52731 0.30139 0.52407 0.3125 0.52337 " pathEditMode="relative" rAng="0" ptsTypes="aaaaaA">
                                      <p:cBhvr>
                                        <p:cTn id="50" dur="2000" fill="hold"/>
                                        <p:tgtEl>
                                          <p:spTgt spid="10"/>
                                        </p:tgtEl>
                                        <p:attrNameLst>
                                          <p:attrName>ppt_x</p:attrName>
                                          <p:attrName>ppt_y</p:attrName>
                                        </p:attrNameLst>
                                      </p:cBhvr>
                                      <p:rCtr x="156" y="264"/>
                                    </p:animMotion>
                                  </p:childTnLst>
                                </p:cTn>
                              </p:par>
                              <p:par>
                                <p:cTn id="51" presetID="10" presetClass="exit" presetSubtype="0" fill="hold" grpId="3" nodeType="withEffect">
                                  <p:stCondLst>
                                    <p:cond delay="0"/>
                                  </p:stCondLst>
                                  <p:childTnLst>
                                    <p:animEffect transition="out" filter="fade">
                                      <p:cBhvr>
                                        <p:cTn id="52" dur="2000"/>
                                        <p:tgtEl>
                                          <p:spTgt spid="26729"/>
                                        </p:tgtEl>
                                      </p:cBhvr>
                                    </p:animEffect>
                                    <p:set>
                                      <p:cBhvr>
                                        <p:cTn id="53" dur="1" fill="hold">
                                          <p:stCondLst>
                                            <p:cond delay="1999"/>
                                          </p:stCondLst>
                                        </p:cTn>
                                        <p:tgtEl>
                                          <p:spTgt spid="26729"/>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6728"/>
                                        </p:tgtEl>
                                        <p:attrNameLst>
                                          <p:attrName>style.visibility</p:attrName>
                                        </p:attrNameLst>
                                      </p:cBhvr>
                                      <p:to>
                                        <p:strVal val="hidden"/>
                                      </p:to>
                                    </p:set>
                                  </p:childTnLst>
                                </p:cTn>
                              </p:par>
                              <p:par>
                                <p:cTn id="56" presetID="6" presetClass="emph" presetSubtype="0" fill="hold" nodeType="withEffect">
                                  <p:stCondLst>
                                    <p:cond delay="0"/>
                                  </p:stCondLst>
                                  <p:childTnLst>
                                    <p:animScale>
                                      <p:cBhvr>
                                        <p:cTn id="57" dur="2000" fill="hold"/>
                                        <p:tgtEl>
                                          <p:spTgt spid="10"/>
                                        </p:tgtEl>
                                      </p:cBhvr>
                                      <p:by x="20000" y="20000"/>
                                    </p:animScale>
                                  </p:childTnLst>
                                </p:cTn>
                              </p:par>
                            </p:childTnLst>
                          </p:cTn>
                        </p:par>
                        <p:par>
                          <p:cTn id="58" fill="hold">
                            <p:stCondLst>
                              <p:cond delay="2000"/>
                            </p:stCondLst>
                            <p:childTnLst>
                              <p:par>
                                <p:cTn id="59" presetID="1"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par>
                          <p:cTn id="61" fill="hold">
                            <p:stCondLst>
                              <p:cond delay="2000"/>
                            </p:stCondLst>
                            <p:childTnLst>
                              <p:par>
                                <p:cTn id="62" presetID="6" presetClass="emph" presetSubtype="0" repeatCount="indefinite" fill="remove" nodeType="afterEffect">
                                  <p:stCondLst>
                                    <p:cond delay="0"/>
                                  </p:stCondLst>
                                  <p:endCondLst>
                                    <p:cond evt="onNext" delay="0">
                                      <p:tgtEl>
                                        <p:sldTgt/>
                                      </p:tgtEl>
                                    </p:cond>
                                  </p:endCondLst>
                                  <p:childTnLst>
                                    <p:animScale>
                                      <p:cBhvr>
                                        <p:cTn id="63" dur="500" fill="hold"/>
                                        <p:tgtEl>
                                          <p:spTgt spid="18"/>
                                        </p:tgtEl>
                                      </p:cBhvr>
                                      <p:by x="110000" y="110000"/>
                                    </p:animScale>
                                  </p:childTnLst>
                                </p:cTn>
                              </p:par>
                            </p:childTnLst>
                          </p:cTn>
                        </p:par>
                        <p:par>
                          <p:cTn id="64" fill="hold">
                            <p:stCondLst>
                              <p:cond delay="2500"/>
                            </p:stCondLst>
                            <p:childTnLst>
                              <p:par>
                                <p:cTn id="65" presetID="1" presetClass="entr" presetSubtype="0" fill="hold" nodeType="afterEffect">
                                  <p:stCondLst>
                                    <p:cond delay="0"/>
                                  </p:stCondLst>
                                  <p:childTnLst>
                                    <p:set>
                                      <p:cBhvr>
                                        <p:cTn id="66" dur="1" fill="hold">
                                          <p:stCondLst>
                                            <p:cond delay="0"/>
                                          </p:stCondLst>
                                        </p:cTn>
                                        <p:tgtEl>
                                          <p:spTgt spid="26728"/>
                                        </p:tgtEl>
                                        <p:attrNameLst>
                                          <p:attrName>style.visibility</p:attrName>
                                        </p:attrNameLst>
                                      </p:cBhvr>
                                      <p:to>
                                        <p:strVal val="visible"/>
                                      </p:to>
                                    </p:set>
                                  </p:childTnLst>
                                </p:cTn>
                              </p:par>
                            </p:childTnLst>
                          </p:cTn>
                        </p:par>
                        <p:par>
                          <p:cTn id="67" fill="hold">
                            <p:stCondLst>
                              <p:cond delay="2500"/>
                            </p:stCondLst>
                            <p:childTnLst>
                              <p:par>
                                <p:cTn id="68" presetID="3" presetClass="entr" presetSubtype="0" fill="hold" grpId="0" nodeType="afterEffect">
                                  <p:stCondLst>
                                    <p:cond delay="0"/>
                                  </p:stCondLst>
                                  <p:childTnLst>
                                    <p:set>
                                      <p:cBhvr>
                                        <p:cTn id="69" dur="1" fill="hold">
                                          <p:stCondLst>
                                            <p:cond delay="0"/>
                                          </p:stCondLst>
                                        </p:cTn>
                                        <p:tgtEl>
                                          <p:spTgt spid="26751"/>
                                        </p:tgtEl>
                                        <p:attrNameLst>
                                          <p:attrName>style.visibility</p:attrName>
                                        </p:attrNameLst>
                                      </p:cBhvr>
                                      <p:to>
                                        <p:strVal val="visible"/>
                                      </p:to>
                                    </p:set>
                                  </p:childTnLst>
                                </p:cTn>
                              </p:par>
                              <p:par>
                                <p:cTn id="70" presetID="1" presetClass="exit" presetSubtype="0" fill="hold" nodeType="withEffect">
                                  <p:stCondLst>
                                    <p:cond delay="0"/>
                                  </p:stCondLst>
                                  <p:childTnLst>
                                    <p:set>
                                      <p:cBhvr>
                                        <p:cTn id="71" dur="1" fill="hold">
                                          <p:stCondLst>
                                            <p:cond delay="0"/>
                                          </p:stCondLst>
                                        </p:cTn>
                                        <p:tgtEl>
                                          <p:spTgt spid="26728"/>
                                        </p:tgtEl>
                                        <p:attrNameLst>
                                          <p:attrName>style.visibility</p:attrName>
                                        </p:attrNameLst>
                                      </p:cBhvr>
                                      <p:to>
                                        <p:strVal val="hidden"/>
                                      </p:to>
                                    </p:set>
                                  </p:childTnLst>
                                </p:cTn>
                              </p:par>
                            </p:childTnLst>
                          </p:cTn>
                        </p:par>
                        <p:par>
                          <p:cTn id="72" fill="hold">
                            <p:stCondLst>
                              <p:cond delay="2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childTnLst>
                                </p:cTn>
                              </p:par>
                              <p:par>
                                <p:cTn id="76" presetID="9" presetClass="emph" presetSubtype="0" nodeType="withEffect">
                                  <p:stCondLst>
                                    <p:cond delay="0"/>
                                  </p:stCondLst>
                                  <p:childTnLst>
                                    <p:set>
                                      <p:cBhvr rctx="PPT">
                                        <p:cTn id="77" dur="indefinite"/>
                                        <p:tgtEl>
                                          <p:spTgt spid="23"/>
                                        </p:tgtEl>
                                        <p:attrNameLst>
                                          <p:attrName>style.opacity</p:attrName>
                                        </p:attrNameLst>
                                      </p:cBhvr>
                                      <p:to>
                                        <p:strVal val="0.5"/>
                                      </p:to>
                                    </p:set>
                                    <p:animEffect filter="image" prLst="opacity: 0.5">
                                      <p:cBhvr rctx="IE">
                                        <p:cTn id="78" dur="indefinite"/>
                                        <p:tgtEl>
                                          <p:spTgt spid="23"/>
                                        </p:tgtEl>
                                      </p:cBhvr>
                                    </p:animEffect>
                                  </p:childTnLst>
                                </p:cTn>
                              </p:par>
                              <p:par>
                                <p:cTn id="79" presetID="10" presetClass="exit" presetSubtype="0" fill="hold" grpId="1" nodeType="withEffect">
                                  <p:stCondLst>
                                    <p:cond delay="0"/>
                                  </p:stCondLst>
                                  <p:childTnLst>
                                    <p:animEffect transition="out" filter="fade">
                                      <p:cBhvr>
                                        <p:cTn id="80" dur="2000"/>
                                        <p:tgtEl>
                                          <p:spTgt spid="26726"/>
                                        </p:tgtEl>
                                      </p:cBhvr>
                                    </p:animEffect>
                                    <p:set>
                                      <p:cBhvr>
                                        <p:cTn id="81" dur="1" fill="hold">
                                          <p:stCondLst>
                                            <p:cond delay="1999"/>
                                          </p:stCondLst>
                                        </p:cTn>
                                        <p:tgtEl>
                                          <p:spTgt spid="26726"/>
                                        </p:tgtEl>
                                        <p:attrNameLst>
                                          <p:attrName>style.visibility</p:attrName>
                                        </p:attrNameLst>
                                      </p:cBhvr>
                                      <p:to>
                                        <p:strVal val="hidden"/>
                                      </p:to>
                                    </p:set>
                                  </p:childTnLst>
                                </p:cTn>
                              </p:par>
                            </p:childTnLst>
                          </p:cTn>
                        </p:par>
                        <p:par>
                          <p:cTn id="82" fill="hold">
                            <p:stCondLst>
                              <p:cond delay="4500"/>
                            </p:stCondLst>
                            <p:childTnLst>
                              <p:par>
                                <p:cTn id="83" presetID="1" presetClass="entr" presetSubtype="0" fill="hold" nodeType="afterEffect">
                                  <p:stCondLst>
                                    <p:cond delay="0"/>
                                  </p:stCondLst>
                                  <p:childTnLst>
                                    <p:set>
                                      <p:cBhvr>
                                        <p:cTn id="84" dur="1" fill="hold">
                                          <p:stCondLst>
                                            <p:cond delay="0"/>
                                          </p:stCondLst>
                                        </p:cTn>
                                        <p:tgtEl>
                                          <p:spTgt spid="267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6681"/>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26728"/>
                                        </p:tgtEl>
                                        <p:attrNameLst>
                                          <p:attrName>style.visibility</p:attrName>
                                        </p:attrNameLst>
                                      </p:cBhvr>
                                      <p:to>
                                        <p:strVal val="hidden"/>
                                      </p:to>
                                    </p:set>
                                  </p:childTnLst>
                                </p:cTn>
                              </p:par>
                            </p:childTnLst>
                          </p:cTn>
                        </p:par>
                        <p:par>
                          <p:cTn id="91" fill="hold">
                            <p:stCondLst>
                              <p:cond delay="0"/>
                            </p:stCondLst>
                            <p:childTnLst>
                              <p:par>
                                <p:cTn id="92" presetID="6" presetClass="emph" presetSubtype="0" fill="hold" nodeType="afterEffect">
                                  <p:stCondLst>
                                    <p:cond delay="0"/>
                                  </p:stCondLst>
                                  <p:childTnLst>
                                    <p:animScale>
                                      <p:cBhvr>
                                        <p:cTn id="93" dur="2000" fill="hold"/>
                                        <p:tgtEl>
                                          <p:spTgt spid="26681"/>
                                        </p:tgtEl>
                                      </p:cBhvr>
                                      <p:by x="20000" y="20000"/>
                                    </p:animScale>
                                  </p:childTnLst>
                                </p:cTn>
                              </p:par>
                              <p:par>
                                <p:cTn id="94" presetID="10" presetClass="entr" presetSubtype="0" fill="hold" grpId="0" nodeType="withEffect">
                                  <p:stCondLst>
                                    <p:cond delay="0"/>
                                  </p:stCondLst>
                                  <p:childTnLst>
                                    <p:set>
                                      <p:cBhvr>
                                        <p:cTn id="95" dur="1" fill="hold">
                                          <p:stCondLst>
                                            <p:cond delay="0"/>
                                          </p:stCondLst>
                                        </p:cTn>
                                        <p:tgtEl>
                                          <p:spTgt spid="26747"/>
                                        </p:tgtEl>
                                        <p:attrNameLst>
                                          <p:attrName>style.visibility</p:attrName>
                                        </p:attrNameLst>
                                      </p:cBhvr>
                                      <p:to>
                                        <p:strVal val="visible"/>
                                      </p:to>
                                    </p:set>
                                    <p:animEffect transition="in" filter="fade">
                                      <p:cBhvr>
                                        <p:cTn id="96" dur="500"/>
                                        <p:tgtEl>
                                          <p:spTgt spid="26747"/>
                                        </p:tgtEl>
                                      </p:cBhvr>
                                    </p:animEffect>
                                  </p:childTnLst>
                                </p:cTn>
                              </p:par>
                              <p:par>
                                <p:cTn id="97" presetID="0" presetClass="path" presetSubtype="0" accel="50000" decel="50000" fill="hold" nodeType="withEffect">
                                  <p:stCondLst>
                                    <p:cond delay="0"/>
                                  </p:stCondLst>
                                  <p:childTnLst>
                                    <p:animMotion origin="layout" path="M -3.33333E-6 1.85185E-6 C -0.01406 0.02801 -0.02777 0.05717 -0.04791 0.08241 C -0.0677 0.10717 -0.09687 0.13704 -0.12014 0.14815 C -0.14305 0.16018 -0.17639 0.14954 -0.1875 0.15023 " pathEditMode="relative" rAng="0" ptsTypes="aaaA">
                                      <p:cBhvr>
                                        <p:cTn id="98" dur="2000" fill="hold"/>
                                        <p:tgtEl>
                                          <p:spTgt spid="26681"/>
                                        </p:tgtEl>
                                        <p:attrNameLst>
                                          <p:attrName>ppt_x</p:attrName>
                                          <p:attrName>ppt_y</p:attrName>
                                        </p:attrNameLst>
                                      </p:cBhvr>
                                      <p:rCtr x="-94" y="80"/>
                                    </p:animMotion>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26682"/>
                                        </p:tgtEl>
                                        <p:attrNameLst>
                                          <p:attrName>style.visibility</p:attrName>
                                        </p:attrNameLst>
                                      </p:cBhvr>
                                      <p:to>
                                        <p:strVal val="visible"/>
                                      </p:to>
                                    </p:set>
                                  </p:childTnLst>
                                </p:cTn>
                              </p:par>
                            </p:childTnLst>
                          </p:cTn>
                        </p:par>
                        <p:par>
                          <p:cTn id="102" fill="hold">
                            <p:stCondLst>
                              <p:cond delay="2000"/>
                            </p:stCondLst>
                            <p:childTnLst>
                              <p:par>
                                <p:cTn id="103" presetID="6" presetClass="emph" presetSubtype="0" fill="hold" nodeType="afterEffect">
                                  <p:stCondLst>
                                    <p:cond delay="0"/>
                                  </p:stCondLst>
                                  <p:childTnLst>
                                    <p:animScale>
                                      <p:cBhvr>
                                        <p:cTn id="104" dur="2000" fill="hold"/>
                                        <p:tgtEl>
                                          <p:spTgt spid="26682"/>
                                        </p:tgtEl>
                                      </p:cBhvr>
                                      <p:by x="20000" y="20000"/>
                                    </p:animScale>
                                  </p:childTnLst>
                                </p:cTn>
                              </p:par>
                              <p:par>
                                <p:cTn id="105" presetID="10" presetClass="entr" presetSubtype="0" fill="hold" grpId="0" nodeType="withEffect">
                                  <p:stCondLst>
                                    <p:cond delay="0"/>
                                  </p:stCondLst>
                                  <p:childTnLst>
                                    <p:set>
                                      <p:cBhvr>
                                        <p:cTn id="106" dur="1" fill="hold">
                                          <p:stCondLst>
                                            <p:cond delay="0"/>
                                          </p:stCondLst>
                                        </p:cTn>
                                        <p:tgtEl>
                                          <p:spTgt spid="26748"/>
                                        </p:tgtEl>
                                        <p:attrNameLst>
                                          <p:attrName>style.visibility</p:attrName>
                                        </p:attrNameLst>
                                      </p:cBhvr>
                                      <p:to>
                                        <p:strVal val="visible"/>
                                      </p:to>
                                    </p:set>
                                    <p:animEffect transition="in" filter="fade">
                                      <p:cBhvr>
                                        <p:cTn id="107" dur="500"/>
                                        <p:tgtEl>
                                          <p:spTgt spid="26748"/>
                                        </p:tgtEl>
                                      </p:cBhvr>
                                    </p:animEffect>
                                  </p:childTnLst>
                                </p:cTn>
                              </p:par>
                              <p:par>
                                <p:cTn id="108" presetID="0" presetClass="path" presetSubtype="0" accel="50000" decel="50000" fill="hold" nodeType="withEffect">
                                  <p:stCondLst>
                                    <p:cond delay="0"/>
                                  </p:stCondLst>
                                  <p:childTnLst>
                                    <p:animMotion origin="layout" path="M -0.08333 -0.23983 C -0.09444 -0.23959 -0.10538 -0.23983 -0.11615 -0.2389 C -0.12882 -0.23774 -0.1408 -0.23057 -0.15365 -0.22872 C -0.15955 -0.22572 -0.1651 -0.22687 -0.17049 -0.22109 C -0.17257 -0.20976 -0.1691 -0.22479 -0.17396 -0.216 C -0.17552 -0.21323 -0.17604 -0.2093 -0.17743 -0.20606 C -0.17951 -0.19427 -0.19167 -0.16883 -0.20017 -0.16559 C -0.20712 -0.15564 -0.20955 -0.15634 -0.21875 -0.15171 C -0.2224 -0.14963 -0.22413 -0.1457 -0.22743 -0.14316 C -0.22899 -0.14177 -0.23108 -0.14177 -0.23247 -0.14038 C -0.23333 -0.13969 -0.23438 -0.13876 -0.23542 -0.13807 C -0.23646 -0.13275 -0.23854 -0.13298 -0.24132 -0.12905 C -0.24306 -0.12119 -0.25069 -0.11563 -0.25625 -0.11355 C -0.2625 -0.10777 -0.25417 -0.11517 -0.26319 -0.10985 C -0.27049 -0.10569 -0.27708 -0.09806 -0.28438 -0.09366 C -0.28767 -0.09158 -0.29045 -0.09089 -0.29375 -0.08835 C -0.2967 -0.08303 -0.29757 -0.08256 -0.30191 -0.08118 C -0.30399 -0.07632 -0.30799 -0.07285 -0.31146 -0.06961 C -0.31528 -0.05897 -0.32066 -0.05042 -0.32708 -0.04325 C -0.33004 -0.037 -0.33715 -0.03099 -0.34201 -0.02937 C -0.34983 -0.02174 -0.33906 -0.03168 -0.34826 -0.02544 C -0.35087 -0.02359 -0.35608 -0.0192 -0.35608 -0.01873 C -0.35712 -0.01365 -0.3599 -0.01087 -0.36319 -0.00786 C -0.36528 -0.00301 -0.36719 0.00023 -0.37118 0.00208 C -0.37517 0.00971 -0.38264 0.01388 -0.38837 0.01873 C -0.39271 0.0222 -0.39497 0.02636 -0.39879 0.03006 C -0.40156 0.03238 -0.40451 0.034 -0.40694 0.03631 C -0.41163 0.0407 -0.41563 0.04764 -0.42014 0.0525 C -0.42153 0.05435 -0.42535 0.05758 -0.42535 0.05782 C -0.42917 0.06568 -0.43542 0.06753 -0.44097 0.07146 C -0.44132 0.07285 -0.44115 0.0747 -0.44201 0.07539 C -0.44323 0.07655 -0.44497 0.07562 -0.44635 0.07655 C -0.44948 0.07863 -0.45243 0.0821 -0.45573 0.08418 C -0.47448 0.09597 -0.47483 0.09528 -0.49896 0.09667 C -0.5283 0.09528 -0.52413 0.09759 -0.54184 0.08904 C -0.54254 0.08765 -0.54271 0.08649 -0.5434 0.08534 C -0.54427 0.08441 -0.54549 0.08418 -0.54635 0.08279 C -0.54688 0.08164 -0.5467 0.08025 -0.54705 0.07909 C -0.54774 0.0777 -0.54879 0.07678 -0.54965 0.07539 C -0.55208 0.06522 -0.54861 0.07747 -0.55313 0.06915 C -0.55434 0.0666 -0.55417 0.0599 -0.55417 0.05758 " pathEditMode="relative" rAng="0" ptsTypes="ffffffffffffffffffffffffffffffffffffffffA">
                                      <p:cBhvr>
                                        <p:cTn id="109" dur="2000" fill="hold"/>
                                        <p:tgtEl>
                                          <p:spTgt spid="26682"/>
                                        </p:tgtEl>
                                        <p:attrNameLst>
                                          <p:attrName>ppt_x</p:attrName>
                                          <p:attrName>ppt_y</p:attrName>
                                        </p:attrNameLst>
                                      </p:cBhvr>
                                      <p:rCtr x="-236" y="169"/>
                                    </p:animMotion>
                                  </p:childTnLst>
                                </p:cTn>
                              </p:par>
                            </p:childTnLst>
                          </p:cTn>
                        </p:par>
                        <p:par>
                          <p:cTn id="110" fill="hold">
                            <p:stCondLst>
                              <p:cond delay="4000"/>
                            </p:stCondLst>
                            <p:childTnLst>
                              <p:par>
                                <p:cTn id="111" presetID="1" presetClass="entr" presetSubtype="0" fill="hold" nodeType="afterEffect">
                                  <p:stCondLst>
                                    <p:cond delay="0"/>
                                  </p:stCondLst>
                                  <p:childTnLst>
                                    <p:set>
                                      <p:cBhvr>
                                        <p:cTn id="112" dur="1" fill="hold">
                                          <p:stCondLst>
                                            <p:cond delay="0"/>
                                          </p:stCondLst>
                                        </p:cTn>
                                        <p:tgtEl>
                                          <p:spTgt spid="26690"/>
                                        </p:tgtEl>
                                        <p:attrNameLst>
                                          <p:attrName>style.visibility</p:attrName>
                                        </p:attrNameLst>
                                      </p:cBhvr>
                                      <p:to>
                                        <p:strVal val="visible"/>
                                      </p:to>
                                    </p:set>
                                  </p:childTnLst>
                                </p:cTn>
                              </p:par>
                            </p:childTnLst>
                          </p:cTn>
                        </p:par>
                        <p:par>
                          <p:cTn id="113" fill="hold">
                            <p:stCondLst>
                              <p:cond delay="4000"/>
                            </p:stCondLst>
                            <p:childTnLst>
                              <p:par>
                                <p:cTn id="114" presetID="6" presetClass="emph" presetSubtype="0" fill="hold" nodeType="afterEffect">
                                  <p:stCondLst>
                                    <p:cond delay="0"/>
                                  </p:stCondLst>
                                  <p:childTnLst>
                                    <p:animScale>
                                      <p:cBhvr>
                                        <p:cTn id="115" dur="2000" fill="hold"/>
                                        <p:tgtEl>
                                          <p:spTgt spid="26690"/>
                                        </p:tgtEl>
                                      </p:cBhvr>
                                      <p:by x="75000" y="75000"/>
                                    </p:animScale>
                                  </p:childTnLst>
                                </p:cTn>
                              </p:par>
                              <p:par>
                                <p:cTn id="116" presetID="10" presetClass="exit" presetSubtype="0" fill="hold" nodeType="withEffect">
                                  <p:stCondLst>
                                    <p:cond delay="0"/>
                                  </p:stCondLst>
                                  <p:childTnLst>
                                    <p:animEffect transition="out" filter="fade">
                                      <p:cBhvr>
                                        <p:cTn id="117" dur="2000"/>
                                        <p:tgtEl>
                                          <p:spTgt spid="20"/>
                                        </p:tgtEl>
                                      </p:cBhvr>
                                    </p:animEffect>
                                    <p:set>
                                      <p:cBhvr>
                                        <p:cTn id="118" dur="1" fill="hold">
                                          <p:stCondLst>
                                            <p:cond delay="1999"/>
                                          </p:stCondLst>
                                        </p:cTn>
                                        <p:tgtEl>
                                          <p:spTgt spid="20"/>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2000"/>
                                        <p:tgtEl>
                                          <p:spTgt spid="26691"/>
                                        </p:tgtEl>
                                      </p:cBhvr>
                                    </p:animEffect>
                                    <p:set>
                                      <p:cBhvr>
                                        <p:cTn id="121" dur="1" fill="hold">
                                          <p:stCondLst>
                                            <p:cond delay="1999"/>
                                          </p:stCondLst>
                                        </p:cTn>
                                        <p:tgtEl>
                                          <p:spTgt spid="2669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26720"/>
                                        </p:tgtEl>
                                      </p:cBhvr>
                                    </p:animEffect>
                                    <p:set>
                                      <p:cBhvr>
                                        <p:cTn id="124" dur="1" fill="hold">
                                          <p:stCondLst>
                                            <p:cond delay="1999"/>
                                          </p:stCondLst>
                                        </p:cTn>
                                        <p:tgtEl>
                                          <p:spTgt spid="26720"/>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2000"/>
                                        <p:tgtEl>
                                          <p:spTgt spid="22"/>
                                        </p:tgtEl>
                                      </p:cBhvr>
                                    </p:animEffect>
                                    <p:set>
                                      <p:cBhvr>
                                        <p:cTn id="127" dur="1" fill="hold">
                                          <p:stCondLst>
                                            <p:cond delay="1999"/>
                                          </p:stCondLst>
                                        </p:cTn>
                                        <p:tgtEl>
                                          <p:spTgt spid="22"/>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26749"/>
                                        </p:tgtEl>
                                        <p:attrNameLst>
                                          <p:attrName>style.visibility</p:attrName>
                                        </p:attrNameLst>
                                      </p:cBhvr>
                                      <p:to>
                                        <p:strVal val="visible"/>
                                      </p:to>
                                    </p:set>
                                    <p:animEffect transition="in" filter="fade">
                                      <p:cBhvr>
                                        <p:cTn id="130" dur="500"/>
                                        <p:tgtEl>
                                          <p:spTgt spid="26749"/>
                                        </p:tgtEl>
                                      </p:cBhvr>
                                    </p:animEffect>
                                  </p:childTnLst>
                                </p:cTn>
                              </p:par>
                              <p:par>
                                <p:cTn id="131" presetID="0" presetClass="path" presetSubtype="0" accel="50000" decel="50000" fill="hold" nodeType="withEffect">
                                  <p:stCondLst>
                                    <p:cond delay="0"/>
                                  </p:stCondLst>
                                  <p:childTnLst>
                                    <p:animMotion origin="layout" path="M -4.72222E-6 -7.40741E-7 C 0.00261 0.00764 0.00625 0.01435 0.0099 0.02107 C 0.01198 0.025 0.0158 0.03333 0.0158 0.03333 C 0.01841 0.04653 0.01441 0.03009 0.0191 0.04005 C 0.02188 0.04607 0.02101 0.0537 0.02587 0.05764 C 0.02744 0.0625 0.02813 0.06713 0.02917 0.07222 C 0.03004 0.09028 0.03108 0.10718 0.0316 0.12546 C 0.03073 0.14792 0.03264 0.15718 0.02657 0.17338 C 0.0257 0.17917 0.02396 0.18357 0.02084 0.18773 C 0.01632 0.20509 0.02188 0.1882 0.01667 0.19653 C 0.0125 0.20324 0.01129 0.21296 0.0066 0.21875 C 0.00504 0.225 -0.0026 0.23357 -0.00746 0.23657 C -0.01128 0.24421 -0.00659 0.23657 -0.0125 0.24097 C -0.01354 0.24167 -0.01406 0.24375 -0.0151 0.24445 C -0.01684 0.2456 -0.02083 0.24653 -0.02083 0.24653 C -0.0309 0.25718 -0.04739 0.25579 -0.0592 0.25671 C -0.08315 0.26042 -0.11892 0.25417 -0.1401 0.23542 C -0.14305 0.22917 -0.14878 0.2294 -0.15329 0.22546 C -0.15555 0.22338 -0.16093 0.22107 -0.16093 0.22107 C -0.16684 0.2132 -0.17395 0.21111 -0.18177 0.20764 C -0.20642 0.20857 -0.20937 0.20764 -0.22586 0.21227 C -0.22899 0.21644 -0.23194 0.21597 -0.23593 0.21782 C -0.24097 0.22454 -0.23576 0.21852 -0.24079 0.22222 C -0.24305 0.22384 -0.24756 0.22778 -0.24756 0.22778 C -0.24982 0.23195 -0.25138 0.23472 -0.25503 0.23657 C -0.2585 0.24375 -0.26493 0.24514 -0.27083 0.24653 C -0.29288 0.24583 -0.31597 0.24815 -0.3375 0.24005 C -0.34027 0.2375 -0.33906 0.23773 -0.34079 0.23773 " pathEditMode="relative" ptsTypes="fffffffffffffffffffffffffffA">
                                      <p:cBhvr>
                                        <p:cTn id="132" dur="2000" fill="hold"/>
                                        <p:tgtEl>
                                          <p:spTgt spid="26690"/>
                                        </p:tgtEl>
                                        <p:attrNameLst>
                                          <p:attrName>ppt_x</p:attrName>
                                          <p:attrName>ppt_y</p:attrName>
                                        </p:attrNameLst>
                                      </p:cBhvr>
                                    </p:animMotion>
                                  </p:childTnLst>
                                </p:cTn>
                              </p:par>
                            </p:childTnLst>
                          </p:cTn>
                        </p:par>
                        <p:par>
                          <p:cTn id="133" fill="hold">
                            <p:stCondLst>
                              <p:cond delay="6000"/>
                            </p:stCondLst>
                            <p:childTnLst>
                              <p:par>
                                <p:cTn id="134" presetID="9" presetClass="emph" presetSubtype="0" nodeType="afterEffect">
                                  <p:stCondLst>
                                    <p:cond delay="0"/>
                                  </p:stCondLst>
                                  <p:childTnLst>
                                    <p:set>
                                      <p:cBhvr rctx="PPT">
                                        <p:cTn id="135" dur="indefinite"/>
                                        <p:tgtEl>
                                          <p:spTgt spid="26690"/>
                                        </p:tgtEl>
                                        <p:attrNameLst>
                                          <p:attrName>style.opacity</p:attrName>
                                        </p:attrNameLst>
                                      </p:cBhvr>
                                      <p:to>
                                        <p:strVal val="0.5"/>
                                      </p:to>
                                    </p:set>
                                    <p:animEffect filter="image" prLst="opacity: 0.5">
                                      <p:cBhvr rctx="IE">
                                        <p:cTn id="136" dur="indefinite"/>
                                        <p:tgtEl>
                                          <p:spTgt spid="26690"/>
                                        </p:tgtEl>
                                      </p:cBhvr>
                                    </p:animEffect>
                                  </p:childTnLst>
                                </p:cTn>
                              </p:par>
                            </p:childTnLst>
                          </p:cTn>
                        </p:par>
                        <p:par>
                          <p:cTn id="137" fill="hold">
                            <p:stCondLst>
                              <p:cond delay="6000"/>
                            </p:stCondLst>
                            <p:childTnLst>
                              <p:par>
                                <p:cTn id="138" presetID="1" presetClass="entr" presetSubtype="0" fill="hold" nodeType="afterEffect">
                                  <p:stCondLst>
                                    <p:cond delay="0"/>
                                  </p:stCondLst>
                                  <p:childTnLst>
                                    <p:set>
                                      <p:cBhvr>
                                        <p:cTn id="139" dur="1" fill="hold">
                                          <p:stCondLst>
                                            <p:cond delay="0"/>
                                          </p:stCondLst>
                                        </p:cTn>
                                        <p:tgtEl>
                                          <p:spTgt spid="26728"/>
                                        </p:tgtEl>
                                        <p:attrNameLst>
                                          <p:attrName>style.visibility</p:attrName>
                                        </p:attrNameLst>
                                      </p:cBhvr>
                                      <p:to>
                                        <p:strVal val="visible"/>
                                      </p:to>
                                    </p:set>
                                  </p:childTnLst>
                                </p:cTn>
                              </p:par>
                              <p:par>
                                <p:cTn id="140" presetID="10" presetClass="entr" presetSubtype="0" fill="hold" grpId="0" nodeType="withEffect">
                                  <p:stCondLst>
                                    <p:cond delay="0"/>
                                  </p:stCondLst>
                                  <p:childTnLst>
                                    <p:set>
                                      <p:cBhvr>
                                        <p:cTn id="141" dur="1" fill="hold">
                                          <p:stCondLst>
                                            <p:cond delay="0"/>
                                          </p:stCondLst>
                                        </p:cTn>
                                        <p:tgtEl>
                                          <p:spTgt spid="26750"/>
                                        </p:tgtEl>
                                        <p:attrNameLst>
                                          <p:attrName>style.visibility</p:attrName>
                                        </p:attrNameLst>
                                      </p:cBhvr>
                                      <p:to>
                                        <p:strVal val="visible"/>
                                      </p:to>
                                    </p:set>
                                    <p:animEffect transition="in" filter="fade">
                                      <p:cBhvr>
                                        <p:cTn id="142" dur="500"/>
                                        <p:tgtEl>
                                          <p:spTgt spid="26750"/>
                                        </p:tgtEl>
                                      </p:cBhvr>
                                    </p:animEffect>
                                  </p:childTnLst>
                                </p:cTn>
                              </p:par>
                              <p:par>
                                <p:cTn id="143" presetID="2" presetClass="entr" presetSubtype="8" fill="hold" nodeType="withEffect">
                                  <p:stCondLst>
                                    <p:cond delay="0"/>
                                  </p:stCondLst>
                                  <p:childTnLst>
                                    <p:set>
                                      <p:cBhvr>
                                        <p:cTn id="144" dur="1" fill="hold">
                                          <p:stCondLst>
                                            <p:cond delay="0"/>
                                          </p:stCondLst>
                                        </p:cTn>
                                        <p:tgtEl>
                                          <p:spTgt spid="26731"/>
                                        </p:tgtEl>
                                        <p:attrNameLst>
                                          <p:attrName>style.visibility</p:attrName>
                                        </p:attrNameLst>
                                      </p:cBhvr>
                                      <p:to>
                                        <p:strVal val="visible"/>
                                      </p:to>
                                    </p:set>
                                    <p:anim calcmode="lin" valueType="num">
                                      <p:cBhvr additive="base">
                                        <p:cTn id="145" dur="2000" fill="hold"/>
                                        <p:tgtEl>
                                          <p:spTgt spid="26731"/>
                                        </p:tgtEl>
                                        <p:attrNameLst>
                                          <p:attrName>ppt_x</p:attrName>
                                        </p:attrNameLst>
                                      </p:cBhvr>
                                      <p:tavLst>
                                        <p:tav tm="0">
                                          <p:val>
                                            <p:strVal val="0-#ppt_w/2"/>
                                          </p:val>
                                        </p:tav>
                                        <p:tav tm="100000">
                                          <p:val>
                                            <p:strVal val="#ppt_x"/>
                                          </p:val>
                                        </p:tav>
                                      </p:tavLst>
                                    </p:anim>
                                    <p:anim calcmode="lin" valueType="num">
                                      <p:cBhvr additive="base">
                                        <p:cTn id="146" dur="2000" fill="hold"/>
                                        <p:tgtEl>
                                          <p:spTgt spid="26731"/>
                                        </p:tgtEl>
                                        <p:attrNameLst>
                                          <p:attrName>ppt_y</p:attrName>
                                        </p:attrNameLst>
                                      </p:cBhvr>
                                      <p:tavLst>
                                        <p:tav tm="0">
                                          <p:val>
                                            <p:strVal val="#ppt_y"/>
                                          </p:val>
                                        </p:tav>
                                        <p:tav tm="100000">
                                          <p:val>
                                            <p:strVal val="#ppt_y"/>
                                          </p:val>
                                        </p:tav>
                                      </p:tavLst>
                                    </p:anim>
                                  </p:childTnLst>
                                </p:cTn>
                              </p:par>
                              <p:par>
                                <p:cTn id="147" presetID="9" presetClass="emph" presetSubtype="0" nodeType="withEffect">
                                  <p:stCondLst>
                                    <p:cond delay="0"/>
                                  </p:stCondLst>
                                  <p:childTnLst>
                                    <p:set>
                                      <p:cBhvr rctx="PPT">
                                        <p:cTn id="148" dur="indefinite"/>
                                        <p:tgtEl>
                                          <p:spTgt spid="26731"/>
                                        </p:tgtEl>
                                        <p:attrNameLst>
                                          <p:attrName>style.opacity</p:attrName>
                                        </p:attrNameLst>
                                      </p:cBhvr>
                                      <p:to>
                                        <p:strVal val="0.5"/>
                                      </p:to>
                                    </p:set>
                                    <p:animEffect filter="image" prLst="opacity: 0.5">
                                      <p:cBhvr rctx="IE">
                                        <p:cTn id="149" dur="indefinite"/>
                                        <p:tgtEl>
                                          <p:spTgt spid="26731"/>
                                        </p:tgtEl>
                                      </p:cBhvr>
                                    </p:animEffect>
                                  </p:childTnLst>
                                </p:cTn>
                              </p:par>
                              <p:par>
                                <p:cTn id="150" presetID="2" presetClass="entr" presetSubtype="8" fill="hold" nodeType="withEffect">
                                  <p:stCondLst>
                                    <p:cond delay="0"/>
                                  </p:stCondLst>
                                  <p:childTnLst>
                                    <p:set>
                                      <p:cBhvr>
                                        <p:cTn id="151" dur="1" fill="hold">
                                          <p:stCondLst>
                                            <p:cond delay="0"/>
                                          </p:stCondLst>
                                        </p:cTn>
                                        <p:tgtEl>
                                          <p:spTgt spid="26730"/>
                                        </p:tgtEl>
                                        <p:attrNameLst>
                                          <p:attrName>style.visibility</p:attrName>
                                        </p:attrNameLst>
                                      </p:cBhvr>
                                      <p:to>
                                        <p:strVal val="visible"/>
                                      </p:to>
                                    </p:set>
                                    <p:anim calcmode="lin" valueType="num">
                                      <p:cBhvr additive="base">
                                        <p:cTn id="152" dur="2000" fill="hold"/>
                                        <p:tgtEl>
                                          <p:spTgt spid="26730"/>
                                        </p:tgtEl>
                                        <p:attrNameLst>
                                          <p:attrName>ppt_x</p:attrName>
                                        </p:attrNameLst>
                                      </p:cBhvr>
                                      <p:tavLst>
                                        <p:tav tm="0">
                                          <p:val>
                                            <p:strVal val="0-#ppt_w/2"/>
                                          </p:val>
                                        </p:tav>
                                        <p:tav tm="100000">
                                          <p:val>
                                            <p:strVal val="#ppt_x"/>
                                          </p:val>
                                        </p:tav>
                                      </p:tavLst>
                                    </p:anim>
                                    <p:anim calcmode="lin" valueType="num">
                                      <p:cBhvr additive="base">
                                        <p:cTn id="153" dur="2000" fill="hold"/>
                                        <p:tgtEl>
                                          <p:spTgt spid="26730"/>
                                        </p:tgtEl>
                                        <p:attrNameLst>
                                          <p:attrName>ppt_y</p:attrName>
                                        </p:attrNameLst>
                                      </p:cBhvr>
                                      <p:tavLst>
                                        <p:tav tm="0">
                                          <p:val>
                                            <p:strVal val="#ppt_y"/>
                                          </p:val>
                                        </p:tav>
                                        <p:tav tm="100000">
                                          <p:val>
                                            <p:strVal val="#ppt_y"/>
                                          </p:val>
                                        </p:tav>
                                      </p:tavLst>
                                    </p:anim>
                                  </p:childTnLst>
                                </p:cTn>
                              </p:par>
                              <p:par>
                                <p:cTn id="154" presetID="22" presetClass="entr" presetSubtype="8" fill="hold" nodeType="withEffect">
                                  <p:stCondLst>
                                    <p:cond delay="300"/>
                                  </p:stCondLst>
                                  <p:childTnLst>
                                    <p:set>
                                      <p:cBhvr>
                                        <p:cTn id="155" dur="1" fill="hold">
                                          <p:stCondLst>
                                            <p:cond delay="0"/>
                                          </p:stCondLst>
                                        </p:cTn>
                                        <p:tgtEl>
                                          <p:spTgt spid="26732"/>
                                        </p:tgtEl>
                                        <p:attrNameLst>
                                          <p:attrName>style.visibility</p:attrName>
                                        </p:attrNameLst>
                                      </p:cBhvr>
                                      <p:to>
                                        <p:strVal val="visible"/>
                                      </p:to>
                                    </p:set>
                                    <p:animEffect transition="in" filter="wipe(left)">
                                      <p:cBhvr>
                                        <p:cTn id="156" dur="2000"/>
                                        <p:tgtEl>
                                          <p:spTgt spid="26732"/>
                                        </p:tgtEl>
                                      </p:cBhvr>
                                    </p:animEffect>
                                  </p:childTnLst>
                                </p:cTn>
                              </p:par>
                              <p:par>
                                <p:cTn id="157" presetID="9" presetClass="emph" presetSubtype="0" nodeType="withEffect">
                                  <p:stCondLst>
                                    <p:cond delay="500"/>
                                  </p:stCondLst>
                                  <p:childTnLst>
                                    <p:set>
                                      <p:cBhvr rctx="PPT">
                                        <p:cTn id="158" dur="indefinite"/>
                                        <p:tgtEl>
                                          <p:spTgt spid="26732"/>
                                        </p:tgtEl>
                                        <p:attrNameLst>
                                          <p:attrName>style.opacity</p:attrName>
                                        </p:attrNameLst>
                                      </p:cBhvr>
                                      <p:to>
                                        <p:strVal val="0.5"/>
                                      </p:to>
                                    </p:set>
                                    <p:animEffect filter="image" prLst="opacity: 0.5">
                                      <p:cBhvr rctx="IE">
                                        <p:cTn id="159" dur="indefinite"/>
                                        <p:tgtEl>
                                          <p:spTgt spid="26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1" grpId="0" animBg="1"/>
      <p:bldP spid="26691" grpId="1" animBg="1"/>
      <p:bldP spid="26691" grpId="2" animBg="1"/>
      <p:bldP spid="26720" grpId="0"/>
      <p:bldP spid="26726" grpId="0" animBg="1"/>
      <p:bldP spid="26726" grpId="1" animBg="1"/>
      <p:bldP spid="26727" grpId="0" animBg="1"/>
      <p:bldP spid="26727" grpId="1" animBg="1"/>
      <p:bldP spid="26727" grpId="2" animBg="1"/>
      <p:bldP spid="26727" grpId="3" animBg="1"/>
      <p:bldP spid="26729" grpId="0" animBg="1"/>
      <p:bldP spid="26729" grpId="1" animBg="1"/>
      <p:bldP spid="26729" grpId="2" animBg="1"/>
      <p:bldP spid="26729" grpId="3" animBg="1"/>
      <p:bldP spid="26747" grpId="0" animBg="1"/>
      <p:bldP spid="26748" grpId="0" animBg="1"/>
      <p:bldP spid="26749" grpId="0" animBg="1"/>
      <p:bldP spid="26750" grpId="0" animBg="1"/>
      <p:bldP spid="26751"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ctangle 40"/>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8200"/>
            <a:ext cx="9144000" cy="7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0" y="4196615"/>
            <a:ext cx="9307629" cy="115503"/>
          </a:xfrm>
          <a:custGeom>
            <a:avLst/>
            <a:gdLst>
              <a:gd name="connsiteX0" fmla="*/ 0 w 9307629"/>
              <a:gd name="connsiteY0" fmla="*/ 38501 h 115503"/>
              <a:gd name="connsiteX1" fmla="*/ 4706754 w 9307629"/>
              <a:gd name="connsiteY1" fmla="*/ 57751 h 115503"/>
              <a:gd name="connsiteX2" fmla="*/ 5168766 w 9307629"/>
              <a:gd name="connsiteY2" fmla="*/ 86627 h 115503"/>
              <a:gd name="connsiteX3" fmla="*/ 5582653 w 9307629"/>
              <a:gd name="connsiteY3" fmla="*/ 96252 h 115503"/>
              <a:gd name="connsiteX4" fmla="*/ 5813659 w 9307629"/>
              <a:gd name="connsiteY4" fmla="*/ 115503 h 115503"/>
              <a:gd name="connsiteX5" fmla="*/ 6862813 w 9307629"/>
              <a:gd name="connsiteY5" fmla="*/ 105878 h 115503"/>
              <a:gd name="connsiteX6" fmla="*/ 6968691 w 9307629"/>
              <a:gd name="connsiteY6" fmla="*/ 86627 h 115503"/>
              <a:gd name="connsiteX7" fmla="*/ 7016817 w 9307629"/>
              <a:gd name="connsiteY7" fmla="*/ 67377 h 115503"/>
              <a:gd name="connsiteX8" fmla="*/ 7315200 w 9307629"/>
              <a:gd name="connsiteY8" fmla="*/ 48126 h 115503"/>
              <a:gd name="connsiteX9" fmla="*/ 8056345 w 9307629"/>
              <a:gd name="connsiteY9" fmla="*/ 28876 h 115503"/>
              <a:gd name="connsiteX10" fmla="*/ 8114097 w 9307629"/>
              <a:gd name="connsiteY10" fmla="*/ 19250 h 115503"/>
              <a:gd name="connsiteX11" fmla="*/ 8393229 w 9307629"/>
              <a:gd name="connsiteY11" fmla="*/ 0 h 115503"/>
              <a:gd name="connsiteX12" fmla="*/ 8893743 w 9307629"/>
              <a:gd name="connsiteY12" fmla="*/ 9625 h 115503"/>
              <a:gd name="connsiteX13" fmla="*/ 8932244 w 9307629"/>
              <a:gd name="connsiteY13" fmla="*/ 19250 h 115503"/>
              <a:gd name="connsiteX14" fmla="*/ 9009246 w 9307629"/>
              <a:gd name="connsiteY14" fmla="*/ 28876 h 115503"/>
              <a:gd name="connsiteX15" fmla="*/ 9057373 w 9307629"/>
              <a:gd name="connsiteY15" fmla="*/ 38501 h 115503"/>
              <a:gd name="connsiteX16" fmla="*/ 9307629 w 9307629"/>
              <a:gd name="connsiteY16" fmla="*/ 38501 h 1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629" h="115503">
                <a:moveTo>
                  <a:pt x="0" y="38501"/>
                </a:moveTo>
                <a:lnTo>
                  <a:pt x="4706754" y="57751"/>
                </a:lnTo>
                <a:cubicBezTo>
                  <a:pt x="5168111" y="61280"/>
                  <a:pt x="4888280" y="76786"/>
                  <a:pt x="5168766" y="86627"/>
                </a:cubicBezTo>
                <a:cubicBezTo>
                  <a:pt x="5306681" y="91466"/>
                  <a:pt x="5444691" y="93044"/>
                  <a:pt x="5582653" y="96252"/>
                </a:cubicBezTo>
                <a:cubicBezTo>
                  <a:pt x="5638356" y="101823"/>
                  <a:pt x="5765955" y="115503"/>
                  <a:pt x="5813659" y="115503"/>
                </a:cubicBezTo>
                <a:lnTo>
                  <a:pt x="6862813" y="105878"/>
                </a:lnTo>
                <a:cubicBezTo>
                  <a:pt x="6876512" y="103595"/>
                  <a:pt x="6951883" y="91669"/>
                  <a:pt x="6968691" y="86627"/>
                </a:cubicBezTo>
                <a:cubicBezTo>
                  <a:pt x="6985240" y="81662"/>
                  <a:pt x="6999751" y="70072"/>
                  <a:pt x="7016817" y="67377"/>
                </a:cubicBezTo>
                <a:cubicBezTo>
                  <a:pt x="7040002" y="63716"/>
                  <a:pt x="7308103" y="48435"/>
                  <a:pt x="7315200" y="48126"/>
                </a:cubicBezTo>
                <a:cubicBezTo>
                  <a:pt x="7576241" y="36777"/>
                  <a:pt x="7785898" y="34510"/>
                  <a:pt x="8056345" y="28876"/>
                </a:cubicBezTo>
                <a:cubicBezTo>
                  <a:pt x="8075596" y="25667"/>
                  <a:pt x="8094688" y="21293"/>
                  <a:pt x="8114097" y="19250"/>
                </a:cubicBezTo>
                <a:cubicBezTo>
                  <a:pt x="8173590" y="12987"/>
                  <a:pt x="8341230" y="3250"/>
                  <a:pt x="8393229" y="0"/>
                </a:cubicBezTo>
                <a:lnTo>
                  <a:pt x="8893743" y="9625"/>
                </a:lnTo>
                <a:cubicBezTo>
                  <a:pt x="8906963" y="10097"/>
                  <a:pt x="8919195" y="17075"/>
                  <a:pt x="8932244" y="19250"/>
                </a:cubicBezTo>
                <a:cubicBezTo>
                  <a:pt x="8957759" y="23503"/>
                  <a:pt x="8983680" y="24943"/>
                  <a:pt x="9009246" y="28876"/>
                </a:cubicBezTo>
                <a:cubicBezTo>
                  <a:pt x="9025416" y="31364"/>
                  <a:pt x="9041021" y="37974"/>
                  <a:pt x="9057373" y="38501"/>
                </a:cubicBezTo>
                <a:cubicBezTo>
                  <a:pt x="9140748" y="41190"/>
                  <a:pt x="9224210" y="38501"/>
                  <a:pt x="9307629" y="38501"/>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81000" y="682823"/>
            <a:ext cx="709246" cy="307777"/>
          </a:xfrm>
          <a:prstGeom prst="rect">
            <a:avLst/>
          </a:prstGeom>
          <a:solidFill>
            <a:schemeClr val="bg1"/>
          </a:solidFill>
        </p:spPr>
        <p:txBody>
          <a:bodyPr wrap="square" rtlCol="0">
            <a:spAutoFit/>
          </a:bodyPr>
          <a:lstStyle/>
          <a:p>
            <a:pPr algn="ctr"/>
            <a:r>
              <a:rPr lang="en-US" sz="1400" dirty="0" smtClean="0"/>
              <a:t>Levee</a:t>
            </a:r>
            <a:endParaRPr lang="en-US" sz="1400" dirty="0"/>
          </a:p>
        </p:txBody>
      </p:sp>
      <p:grpSp>
        <p:nvGrpSpPr>
          <p:cNvPr id="2" name="Group 53"/>
          <p:cNvGrpSpPr/>
          <p:nvPr/>
        </p:nvGrpSpPr>
        <p:grpSpPr>
          <a:xfrm>
            <a:off x="0" y="3273623"/>
            <a:ext cx="9192126" cy="307777"/>
            <a:chOff x="0" y="3273623"/>
            <a:chExt cx="9192126" cy="307777"/>
          </a:xfrm>
        </p:grpSpPr>
        <p:sp>
          <p:nvSpPr>
            <p:cNvPr id="5" name="Freeform 4"/>
            <p:cNvSpPr/>
            <p:nvPr/>
          </p:nvSpPr>
          <p:spPr>
            <a:xfrm>
              <a:off x="0" y="3429000"/>
              <a:ext cx="9192126" cy="152400"/>
            </a:xfrm>
            <a:custGeom>
              <a:avLst/>
              <a:gdLst>
                <a:gd name="connsiteX0" fmla="*/ 0 w 9066998"/>
                <a:gd name="connsiteY0" fmla="*/ 0 h 132446"/>
                <a:gd name="connsiteX1" fmla="*/ 404261 w 9066998"/>
                <a:gd name="connsiteY1" fmla="*/ 9625 h 132446"/>
                <a:gd name="connsiteX2" fmla="*/ 4254367 w 9066998"/>
                <a:gd name="connsiteY2" fmla="*/ 9625 h 132446"/>
                <a:gd name="connsiteX3" fmla="*/ 6112043 w 9066998"/>
                <a:gd name="connsiteY3" fmla="*/ 28876 h 132446"/>
                <a:gd name="connsiteX4" fmla="*/ 7132320 w 9066998"/>
                <a:gd name="connsiteY4" fmla="*/ 57752 h 132446"/>
                <a:gd name="connsiteX5" fmla="*/ 7180447 w 9066998"/>
                <a:gd name="connsiteY5" fmla="*/ 67377 h 132446"/>
                <a:gd name="connsiteX6" fmla="*/ 7218948 w 9066998"/>
                <a:gd name="connsiteY6" fmla="*/ 77002 h 132446"/>
                <a:gd name="connsiteX7" fmla="*/ 7738712 w 9066998"/>
                <a:gd name="connsiteY7" fmla="*/ 96253 h 132446"/>
                <a:gd name="connsiteX8" fmla="*/ 8008219 w 9066998"/>
                <a:gd name="connsiteY8" fmla="*/ 105878 h 132446"/>
                <a:gd name="connsiteX9" fmla="*/ 8037095 w 9066998"/>
                <a:gd name="connsiteY9" fmla="*/ 115503 h 132446"/>
                <a:gd name="connsiteX10" fmla="*/ 8364354 w 9066998"/>
                <a:gd name="connsiteY10" fmla="*/ 115503 h 132446"/>
                <a:gd name="connsiteX11" fmla="*/ 9066998 w 9066998"/>
                <a:gd name="connsiteY11" fmla="*/ 105878 h 13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66998" h="132446">
                  <a:moveTo>
                    <a:pt x="0" y="0"/>
                  </a:moveTo>
                  <a:lnTo>
                    <a:pt x="404261" y="9625"/>
                  </a:lnTo>
                  <a:lnTo>
                    <a:pt x="4254367" y="9625"/>
                  </a:lnTo>
                  <a:lnTo>
                    <a:pt x="6112043" y="28876"/>
                  </a:lnTo>
                  <a:cubicBezTo>
                    <a:pt x="6816592" y="37005"/>
                    <a:pt x="6580473" y="29451"/>
                    <a:pt x="7132320" y="57752"/>
                  </a:cubicBezTo>
                  <a:cubicBezTo>
                    <a:pt x="7148362" y="60960"/>
                    <a:pt x="7164477" y="63828"/>
                    <a:pt x="7180447" y="67377"/>
                  </a:cubicBezTo>
                  <a:cubicBezTo>
                    <a:pt x="7193361" y="70247"/>
                    <a:pt x="7205800" y="75541"/>
                    <a:pt x="7218948" y="77002"/>
                  </a:cubicBezTo>
                  <a:cubicBezTo>
                    <a:pt x="7362246" y="92924"/>
                    <a:pt x="7649369" y="93625"/>
                    <a:pt x="7738712" y="96253"/>
                  </a:cubicBezTo>
                  <a:lnTo>
                    <a:pt x="8008219" y="105878"/>
                  </a:lnTo>
                  <a:cubicBezTo>
                    <a:pt x="8017844" y="109086"/>
                    <a:pt x="8027019" y="114318"/>
                    <a:pt x="8037095" y="115503"/>
                  </a:cubicBezTo>
                  <a:cubicBezTo>
                    <a:pt x="8181117" y="132446"/>
                    <a:pt x="8205082" y="123466"/>
                    <a:pt x="8364354" y="115503"/>
                  </a:cubicBezTo>
                  <a:cubicBezTo>
                    <a:pt x="8634145" y="70539"/>
                    <a:pt x="8402590" y="105878"/>
                    <a:pt x="9066998" y="105878"/>
                  </a:cubicBezTo>
                </a:path>
              </a:pathLst>
            </a:custGeom>
            <a:solidFill>
              <a:srgbClr val="0070C0"/>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81000" y="3273623"/>
              <a:ext cx="709246" cy="307777"/>
            </a:xfrm>
            <a:prstGeom prst="rect">
              <a:avLst/>
            </a:prstGeom>
            <a:solidFill>
              <a:schemeClr val="bg1"/>
            </a:solidFill>
          </p:spPr>
          <p:txBody>
            <a:bodyPr wrap="square" rtlCol="0">
              <a:spAutoFit/>
            </a:bodyPr>
            <a:lstStyle/>
            <a:p>
              <a:pPr algn="ctr"/>
              <a:r>
                <a:rPr lang="en-US" sz="1400" dirty="0" smtClean="0"/>
                <a:t>LMSL </a:t>
              </a:r>
              <a:endParaRPr lang="en-US" sz="1400" dirty="0"/>
            </a:p>
          </p:txBody>
        </p:sp>
      </p:grpSp>
      <p:sp>
        <p:nvSpPr>
          <p:cNvPr id="11" name="TextBox 10"/>
          <p:cNvSpPr txBox="1"/>
          <p:nvPr/>
        </p:nvSpPr>
        <p:spPr>
          <a:xfrm>
            <a:off x="304800" y="4038600"/>
            <a:ext cx="914400" cy="307777"/>
          </a:xfrm>
          <a:prstGeom prst="rect">
            <a:avLst/>
          </a:prstGeom>
          <a:solidFill>
            <a:schemeClr val="bg1"/>
          </a:solidFill>
        </p:spPr>
        <p:txBody>
          <a:bodyPr wrap="square" rtlCol="0">
            <a:spAutoFit/>
          </a:bodyPr>
          <a:lstStyle/>
          <a:p>
            <a:pPr algn="ctr"/>
            <a:r>
              <a:rPr lang="en-US" sz="1400" dirty="0" smtClean="0"/>
              <a:t>NAVD88</a:t>
            </a:r>
            <a:endParaRPr lang="en-US" sz="1400" dirty="0"/>
          </a:p>
        </p:txBody>
      </p:sp>
      <p:cxnSp>
        <p:nvCxnSpPr>
          <p:cNvPr id="13" name="Straight Arrow Connector 12"/>
          <p:cNvCxnSpPr/>
          <p:nvPr/>
        </p:nvCxnSpPr>
        <p:spPr>
          <a:xfrm flipV="1">
            <a:off x="1752600" y="914400"/>
            <a:ext cx="0" cy="2514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7800" y="1524000"/>
            <a:ext cx="1828800" cy="276999"/>
          </a:xfrm>
          <a:prstGeom prst="rect">
            <a:avLst/>
          </a:prstGeom>
          <a:solidFill>
            <a:schemeClr val="bg1"/>
          </a:solidFill>
        </p:spPr>
        <p:txBody>
          <a:bodyPr wrap="square" rtlCol="0">
            <a:spAutoFit/>
          </a:bodyPr>
          <a:lstStyle/>
          <a:p>
            <a:pPr algn="ctr"/>
            <a:r>
              <a:rPr lang="en-US" sz="1200" dirty="0" smtClean="0"/>
              <a:t>14’ MSL (Design Height)</a:t>
            </a:r>
            <a:endParaRPr lang="en-US" sz="1200" dirty="0"/>
          </a:p>
        </p:txBody>
      </p:sp>
      <p:pic>
        <p:nvPicPr>
          <p:cNvPr id="15" name="Picture 12" descr="69883">
            <a:hlinkClick r:id="rId2" action="ppaction://hlinkfile"/>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15200" y="2514600"/>
            <a:ext cx="641350" cy="253291"/>
          </a:xfrm>
          <a:prstGeom prst="rect">
            <a:avLst/>
          </a:prstGeom>
          <a:noFill/>
        </p:spPr>
      </p:pic>
      <p:cxnSp>
        <p:nvCxnSpPr>
          <p:cNvPr id="18" name="Straight Arrow Connector 17"/>
          <p:cNvCxnSpPr/>
          <p:nvPr/>
        </p:nvCxnSpPr>
        <p:spPr>
          <a:xfrm flipV="1">
            <a:off x="7239000" y="914400"/>
            <a:ext cx="0" cy="1752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638800" y="2650562"/>
            <a:ext cx="1676687" cy="1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02152" y="2743200"/>
            <a:ext cx="8248" cy="7634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1"/>
          <p:cNvGrpSpPr/>
          <p:nvPr/>
        </p:nvGrpSpPr>
        <p:grpSpPr>
          <a:xfrm>
            <a:off x="1752600" y="3429000"/>
            <a:ext cx="609600" cy="763488"/>
            <a:chOff x="1752600" y="3429000"/>
            <a:chExt cx="609600" cy="763488"/>
          </a:xfrm>
        </p:grpSpPr>
        <p:cxnSp>
          <p:nvCxnSpPr>
            <p:cNvPr id="30" name="Straight Arrow Connector 29"/>
            <p:cNvCxnSpPr/>
            <p:nvPr/>
          </p:nvCxnSpPr>
          <p:spPr>
            <a:xfrm flipH="1">
              <a:off x="2057400" y="3429000"/>
              <a:ext cx="8248" cy="7634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52600" y="3581400"/>
              <a:ext cx="609600" cy="276999"/>
            </a:xfrm>
            <a:prstGeom prst="rect">
              <a:avLst/>
            </a:prstGeom>
            <a:solidFill>
              <a:schemeClr val="bg1"/>
            </a:solidFill>
            <a:ln>
              <a:noFill/>
            </a:ln>
          </p:spPr>
          <p:txBody>
            <a:bodyPr wrap="square" rtlCol="0">
              <a:spAutoFit/>
            </a:bodyPr>
            <a:lstStyle/>
            <a:p>
              <a:pPr algn="ctr"/>
              <a:r>
                <a:rPr lang="en-US" sz="1200" dirty="0" smtClean="0"/>
                <a:t>0.5’ </a:t>
              </a:r>
              <a:endParaRPr lang="en-US" sz="1200" dirty="0"/>
            </a:p>
          </p:txBody>
        </p:sp>
      </p:grpSp>
      <p:sp>
        <p:nvSpPr>
          <p:cNvPr id="32" name="TextBox 31"/>
          <p:cNvSpPr txBox="1"/>
          <p:nvPr/>
        </p:nvSpPr>
        <p:spPr>
          <a:xfrm>
            <a:off x="7924800" y="2133600"/>
            <a:ext cx="1219200" cy="646331"/>
          </a:xfrm>
          <a:prstGeom prst="rect">
            <a:avLst/>
          </a:prstGeom>
          <a:solidFill>
            <a:schemeClr val="bg1"/>
          </a:solidFill>
        </p:spPr>
        <p:txBody>
          <a:bodyPr wrap="square" rtlCol="0">
            <a:spAutoFit/>
          </a:bodyPr>
          <a:lstStyle/>
          <a:p>
            <a:r>
              <a:rPr lang="en-US" sz="1200" dirty="0" smtClean="0"/>
              <a:t>BM</a:t>
            </a:r>
          </a:p>
          <a:p>
            <a:r>
              <a:rPr lang="en-US" sz="1200" dirty="0" smtClean="0"/>
              <a:t>3.0’ MSL</a:t>
            </a:r>
          </a:p>
          <a:p>
            <a:r>
              <a:rPr lang="en-US" sz="1200" dirty="0" smtClean="0"/>
              <a:t>4.75’ NAVD88</a:t>
            </a:r>
            <a:endParaRPr lang="en-US" sz="1200" dirty="0"/>
          </a:p>
        </p:txBody>
      </p:sp>
      <p:cxnSp>
        <p:nvCxnSpPr>
          <p:cNvPr id="34" name="Straight Arrow Connector 33"/>
          <p:cNvCxnSpPr/>
          <p:nvPr/>
        </p:nvCxnSpPr>
        <p:spPr>
          <a:xfrm flipH="1">
            <a:off x="6248400" y="2743200"/>
            <a:ext cx="8248" cy="26670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19800" y="2971800"/>
            <a:ext cx="533400" cy="276999"/>
          </a:xfrm>
          <a:prstGeom prst="rect">
            <a:avLst/>
          </a:prstGeom>
          <a:solidFill>
            <a:schemeClr val="bg1"/>
          </a:solidFill>
        </p:spPr>
        <p:txBody>
          <a:bodyPr wrap="square" rtlCol="0">
            <a:spAutoFit/>
          </a:bodyPr>
          <a:lstStyle/>
          <a:p>
            <a:pPr algn="ctr"/>
            <a:r>
              <a:rPr lang="en-US" sz="1200" dirty="0" smtClean="0"/>
              <a:t>4.75’</a:t>
            </a:r>
            <a:endParaRPr lang="en-US" sz="1200" dirty="0"/>
          </a:p>
        </p:txBody>
      </p:sp>
      <p:sp>
        <p:nvSpPr>
          <p:cNvPr id="37" name="TextBox 36"/>
          <p:cNvSpPr txBox="1"/>
          <p:nvPr/>
        </p:nvSpPr>
        <p:spPr>
          <a:xfrm>
            <a:off x="2895600" y="3051381"/>
            <a:ext cx="2133600" cy="276999"/>
          </a:xfrm>
          <a:prstGeom prst="rect">
            <a:avLst/>
          </a:prstGeom>
          <a:solidFill>
            <a:schemeClr val="bg1"/>
          </a:solidFill>
        </p:spPr>
        <p:txBody>
          <a:bodyPr wrap="square" rtlCol="0">
            <a:spAutoFit/>
          </a:bodyPr>
          <a:lstStyle/>
          <a:p>
            <a:pPr algn="ctr"/>
            <a:r>
              <a:rPr lang="en-US" sz="1200" dirty="0" smtClean="0"/>
              <a:t>Measured by </a:t>
            </a:r>
            <a:r>
              <a:rPr lang="en-US" sz="1200" b="1" u="sng" dirty="0" smtClean="0"/>
              <a:t>local</a:t>
            </a:r>
            <a:r>
              <a:rPr lang="en-US" sz="1200" dirty="0" smtClean="0"/>
              <a:t> gauge</a:t>
            </a:r>
            <a:endParaRPr lang="en-US" sz="1200" dirty="0"/>
          </a:p>
        </p:txBody>
      </p:sp>
      <p:grpSp>
        <p:nvGrpSpPr>
          <p:cNvPr id="4" name="Group 52"/>
          <p:cNvGrpSpPr/>
          <p:nvPr/>
        </p:nvGrpSpPr>
        <p:grpSpPr>
          <a:xfrm>
            <a:off x="0" y="5105400"/>
            <a:ext cx="9307629" cy="523220"/>
            <a:chOff x="0" y="4278868"/>
            <a:chExt cx="9307629" cy="523220"/>
          </a:xfrm>
        </p:grpSpPr>
        <p:sp>
          <p:nvSpPr>
            <p:cNvPr id="38" name="Freeform 37"/>
            <p:cNvSpPr/>
            <p:nvPr/>
          </p:nvSpPr>
          <p:spPr>
            <a:xfrm>
              <a:off x="0" y="4436883"/>
              <a:ext cx="9307629" cy="115503"/>
            </a:xfrm>
            <a:custGeom>
              <a:avLst/>
              <a:gdLst>
                <a:gd name="connsiteX0" fmla="*/ 0 w 9307629"/>
                <a:gd name="connsiteY0" fmla="*/ 38501 h 115503"/>
                <a:gd name="connsiteX1" fmla="*/ 4706754 w 9307629"/>
                <a:gd name="connsiteY1" fmla="*/ 57751 h 115503"/>
                <a:gd name="connsiteX2" fmla="*/ 5168766 w 9307629"/>
                <a:gd name="connsiteY2" fmla="*/ 86627 h 115503"/>
                <a:gd name="connsiteX3" fmla="*/ 5582653 w 9307629"/>
                <a:gd name="connsiteY3" fmla="*/ 96252 h 115503"/>
                <a:gd name="connsiteX4" fmla="*/ 5813659 w 9307629"/>
                <a:gd name="connsiteY4" fmla="*/ 115503 h 115503"/>
                <a:gd name="connsiteX5" fmla="*/ 6862813 w 9307629"/>
                <a:gd name="connsiteY5" fmla="*/ 105878 h 115503"/>
                <a:gd name="connsiteX6" fmla="*/ 6968691 w 9307629"/>
                <a:gd name="connsiteY6" fmla="*/ 86627 h 115503"/>
                <a:gd name="connsiteX7" fmla="*/ 7016817 w 9307629"/>
                <a:gd name="connsiteY7" fmla="*/ 67377 h 115503"/>
                <a:gd name="connsiteX8" fmla="*/ 7315200 w 9307629"/>
                <a:gd name="connsiteY8" fmla="*/ 48126 h 115503"/>
                <a:gd name="connsiteX9" fmla="*/ 8056345 w 9307629"/>
                <a:gd name="connsiteY9" fmla="*/ 28876 h 115503"/>
                <a:gd name="connsiteX10" fmla="*/ 8114097 w 9307629"/>
                <a:gd name="connsiteY10" fmla="*/ 19250 h 115503"/>
                <a:gd name="connsiteX11" fmla="*/ 8393229 w 9307629"/>
                <a:gd name="connsiteY11" fmla="*/ 0 h 115503"/>
                <a:gd name="connsiteX12" fmla="*/ 8893743 w 9307629"/>
                <a:gd name="connsiteY12" fmla="*/ 9625 h 115503"/>
                <a:gd name="connsiteX13" fmla="*/ 8932244 w 9307629"/>
                <a:gd name="connsiteY13" fmla="*/ 19250 h 115503"/>
                <a:gd name="connsiteX14" fmla="*/ 9009246 w 9307629"/>
                <a:gd name="connsiteY14" fmla="*/ 28876 h 115503"/>
                <a:gd name="connsiteX15" fmla="*/ 9057373 w 9307629"/>
                <a:gd name="connsiteY15" fmla="*/ 38501 h 115503"/>
                <a:gd name="connsiteX16" fmla="*/ 9307629 w 9307629"/>
                <a:gd name="connsiteY16" fmla="*/ 38501 h 1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629" h="115503">
                  <a:moveTo>
                    <a:pt x="0" y="38501"/>
                  </a:moveTo>
                  <a:lnTo>
                    <a:pt x="4706754" y="57751"/>
                  </a:lnTo>
                  <a:cubicBezTo>
                    <a:pt x="5168111" y="61280"/>
                    <a:pt x="4888280" y="76786"/>
                    <a:pt x="5168766" y="86627"/>
                  </a:cubicBezTo>
                  <a:cubicBezTo>
                    <a:pt x="5306681" y="91466"/>
                    <a:pt x="5444691" y="93044"/>
                    <a:pt x="5582653" y="96252"/>
                  </a:cubicBezTo>
                  <a:cubicBezTo>
                    <a:pt x="5638356" y="101823"/>
                    <a:pt x="5765955" y="115503"/>
                    <a:pt x="5813659" y="115503"/>
                  </a:cubicBezTo>
                  <a:lnTo>
                    <a:pt x="6862813" y="105878"/>
                  </a:lnTo>
                  <a:cubicBezTo>
                    <a:pt x="6876512" y="103595"/>
                    <a:pt x="6951883" y="91669"/>
                    <a:pt x="6968691" y="86627"/>
                  </a:cubicBezTo>
                  <a:cubicBezTo>
                    <a:pt x="6985240" y="81662"/>
                    <a:pt x="6999751" y="70072"/>
                    <a:pt x="7016817" y="67377"/>
                  </a:cubicBezTo>
                  <a:cubicBezTo>
                    <a:pt x="7040002" y="63716"/>
                    <a:pt x="7308103" y="48435"/>
                    <a:pt x="7315200" y="48126"/>
                  </a:cubicBezTo>
                  <a:cubicBezTo>
                    <a:pt x="7576241" y="36777"/>
                    <a:pt x="7785898" y="34510"/>
                    <a:pt x="8056345" y="28876"/>
                  </a:cubicBezTo>
                  <a:cubicBezTo>
                    <a:pt x="8075596" y="25667"/>
                    <a:pt x="8094688" y="21293"/>
                    <a:pt x="8114097" y="19250"/>
                  </a:cubicBezTo>
                  <a:cubicBezTo>
                    <a:pt x="8173590" y="12987"/>
                    <a:pt x="8341230" y="3250"/>
                    <a:pt x="8393229" y="0"/>
                  </a:cubicBezTo>
                  <a:lnTo>
                    <a:pt x="8893743" y="9625"/>
                  </a:lnTo>
                  <a:cubicBezTo>
                    <a:pt x="8906963" y="10097"/>
                    <a:pt x="8919195" y="17075"/>
                    <a:pt x="8932244" y="19250"/>
                  </a:cubicBezTo>
                  <a:cubicBezTo>
                    <a:pt x="8957759" y="23503"/>
                    <a:pt x="8983680" y="24943"/>
                    <a:pt x="9009246" y="28876"/>
                  </a:cubicBezTo>
                  <a:cubicBezTo>
                    <a:pt x="9025416" y="31364"/>
                    <a:pt x="9041021" y="37974"/>
                    <a:pt x="9057373" y="38501"/>
                  </a:cubicBezTo>
                  <a:cubicBezTo>
                    <a:pt x="9140748" y="41190"/>
                    <a:pt x="9224210" y="38501"/>
                    <a:pt x="9307629" y="38501"/>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04800" y="4278868"/>
              <a:ext cx="1524000" cy="523220"/>
            </a:xfrm>
            <a:prstGeom prst="rect">
              <a:avLst/>
            </a:prstGeom>
            <a:solidFill>
              <a:schemeClr val="bg1"/>
            </a:solidFill>
          </p:spPr>
          <p:txBody>
            <a:bodyPr wrap="square" rtlCol="0">
              <a:spAutoFit/>
            </a:bodyPr>
            <a:lstStyle/>
            <a:p>
              <a:pPr algn="ctr"/>
              <a:r>
                <a:rPr lang="en-US" sz="1400" dirty="0" smtClean="0"/>
                <a:t>NAVD88 (2004.65)</a:t>
              </a:r>
              <a:endParaRPr lang="en-US" sz="1400" dirty="0"/>
            </a:p>
          </p:txBody>
        </p:sp>
        <p:sp>
          <p:nvSpPr>
            <p:cNvPr id="40" name="TextBox 39"/>
            <p:cNvSpPr txBox="1"/>
            <p:nvPr/>
          </p:nvSpPr>
          <p:spPr>
            <a:xfrm>
              <a:off x="2667000" y="4343400"/>
              <a:ext cx="1981200" cy="307777"/>
            </a:xfrm>
            <a:prstGeom prst="rect">
              <a:avLst/>
            </a:prstGeom>
            <a:solidFill>
              <a:schemeClr val="bg1"/>
            </a:solidFill>
          </p:spPr>
          <p:txBody>
            <a:bodyPr wrap="square" rtlCol="0">
              <a:spAutoFit/>
            </a:bodyPr>
            <a:lstStyle/>
            <a:p>
              <a:pPr algn="ctr"/>
              <a:r>
                <a:rPr lang="en-US" sz="1400" dirty="0" smtClean="0"/>
                <a:t>(changes with epochs)</a:t>
              </a:r>
              <a:endParaRPr lang="en-US" sz="1400" dirty="0"/>
            </a:p>
          </p:txBody>
        </p:sp>
      </p:grpSp>
      <p:grpSp>
        <p:nvGrpSpPr>
          <p:cNvPr id="6" name="Group 42"/>
          <p:cNvGrpSpPr/>
          <p:nvPr/>
        </p:nvGrpSpPr>
        <p:grpSpPr>
          <a:xfrm>
            <a:off x="2209800" y="3505197"/>
            <a:ext cx="609600" cy="1752600"/>
            <a:chOff x="1752600" y="3429000"/>
            <a:chExt cx="609600" cy="566459"/>
          </a:xfrm>
        </p:grpSpPr>
        <p:cxnSp>
          <p:nvCxnSpPr>
            <p:cNvPr id="44" name="Straight Arrow Connector 43"/>
            <p:cNvCxnSpPr/>
            <p:nvPr/>
          </p:nvCxnSpPr>
          <p:spPr>
            <a:xfrm flipH="1">
              <a:off x="2057400" y="3429000"/>
              <a:ext cx="8248" cy="566459"/>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752600" y="3733530"/>
              <a:ext cx="609600" cy="89529"/>
            </a:xfrm>
            <a:prstGeom prst="rect">
              <a:avLst/>
            </a:prstGeom>
            <a:solidFill>
              <a:schemeClr val="bg1"/>
            </a:solidFill>
          </p:spPr>
          <p:txBody>
            <a:bodyPr wrap="square" rtlCol="0">
              <a:spAutoFit/>
            </a:bodyPr>
            <a:lstStyle/>
            <a:p>
              <a:pPr algn="ctr"/>
              <a:r>
                <a:rPr lang="en-US" sz="1200" dirty="0" smtClean="0"/>
                <a:t>1.75’ </a:t>
              </a:r>
              <a:endParaRPr lang="en-US" sz="1200" dirty="0"/>
            </a:p>
          </p:txBody>
        </p:sp>
      </p:grpSp>
      <p:sp>
        <p:nvSpPr>
          <p:cNvPr id="46" name="TextBox 45"/>
          <p:cNvSpPr txBox="1"/>
          <p:nvPr/>
        </p:nvSpPr>
        <p:spPr>
          <a:xfrm>
            <a:off x="7067350" y="1447800"/>
            <a:ext cx="381000" cy="276999"/>
          </a:xfrm>
          <a:prstGeom prst="rect">
            <a:avLst/>
          </a:prstGeom>
          <a:solidFill>
            <a:schemeClr val="bg1"/>
          </a:solidFill>
        </p:spPr>
        <p:txBody>
          <a:bodyPr wrap="square" rtlCol="0">
            <a:spAutoFit/>
          </a:bodyPr>
          <a:lstStyle/>
          <a:p>
            <a:pPr algn="ctr"/>
            <a:r>
              <a:rPr lang="en-US" sz="1200" dirty="0" smtClean="0"/>
              <a:t>11’</a:t>
            </a:r>
            <a:endParaRPr lang="en-US" sz="1200" dirty="0"/>
          </a:p>
        </p:txBody>
      </p:sp>
      <p:sp>
        <p:nvSpPr>
          <p:cNvPr id="42" name="TextBox 41"/>
          <p:cNvSpPr txBox="1"/>
          <p:nvPr/>
        </p:nvSpPr>
        <p:spPr>
          <a:xfrm>
            <a:off x="6477000" y="2895600"/>
            <a:ext cx="2667000" cy="276999"/>
          </a:xfrm>
          <a:prstGeom prst="rect">
            <a:avLst/>
          </a:prstGeom>
          <a:solidFill>
            <a:schemeClr val="bg1"/>
          </a:solidFill>
        </p:spPr>
        <p:txBody>
          <a:bodyPr wrap="square" rtlCol="0">
            <a:spAutoFit/>
          </a:bodyPr>
          <a:lstStyle/>
          <a:p>
            <a:pPr algn="ctr"/>
            <a:r>
              <a:rPr lang="en-US" sz="1200" dirty="0" smtClean="0"/>
              <a:t>3’ Measured (gauge maintenance)</a:t>
            </a:r>
            <a:endParaRPr lang="en-US" sz="1200" dirty="0"/>
          </a:p>
        </p:txBody>
      </p:sp>
      <p:sp>
        <p:nvSpPr>
          <p:cNvPr id="43" name="TextBox 42"/>
          <p:cNvSpPr txBox="1">
            <a:spLocks/>
          </p:cNvSpPr>
          <p:nvPr/>
        </p:nvSpPr>
        <p:spPr>
          <a:xfrm>
            <a:off x="3200400" y="304800"/>
            <a:ext cx="2743200" cy="400110"/>
          </a:xfrm>
          <a:prstGeom prst="rect">
            <a:avLst/>
          </a:prstGeom>
          <a:noFill/>
        </p:spPr>
        <p:txBody>
          <a:bodyPr wrap="square" rtlCol="0">
            <a:spAutoFit/>
          </a:bodyPr>
          <a:lstStyle/>
          <a:p>
            <a:pPr algn="ctr"/>
            <a:r>
              <a:rPr lang="en-US" sz="2000" dirty="0" smtClean="0"/>
              <a:t>NAVD88 (2004.65)</a:t>
            </a:r>
            <a:endParaRPr lang="en-US" sz="20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ctangle 40"/>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838200"/>
            <a:ext cx="9144000" cy="7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0" y="4196615"/>
            <a:ext cx="9307629" cy="115503"/>
          </a:xfrm>
          <a:custGeom>
            <a:avLst/>
            <a:gdLst>
              <a:gd name="connsiteX0" fmla="*/ 0 w 9307629"/>
              <a:gd name="connsiteY0" fmla="*/ 38501 h 115503"/>
              <a:gd name="connsiteX1" fmla="*/ 4706754 w 9307629"/>
              <a:gd name="connsiteY1" fmla="*/ 57751 h 115503"/>
              <a:gd name="connsiteX2" fmla="*/ 5168766 w 9307629"/>
              <a:gd name="connsiteY2" fmla="*/ 86627 h 115503"/>
              <a:gd name="connsiteX3" fmla="*/ 5582653 w 9307629"/>
              <a:gd name="connsiteY3" fmla="*/ 96252 h 115503"/>
              <a:gd name="connsiteX4" fmla="*/ 5813659 w 9307629"/>
              <a:gd name="connsiteY4" fmla="*/ 115503 h 115503"/>
              <a:gd name="connsiteX5" fmla="*/ 6862813 w 9307629"/>
              <a:gd name="connsiteY5" fmla="*/ 105878 h 115503"/>
              <a:gd name="connsiteX6" fmla="*/ 6968691 w 9307629"/>
              <a:gd name="connsiteY6" fmla="*/ 86627 h 115503"/>
              <a:gd name="connsiteX7" fmla="*/ 7016817 w 9307629"/>
              <a:gd name="connsiteY7" fmla="*/ 67377 h 115503"/>
              <a:gd name="connsiteX8" fmla="*/ 7315200 w 9307629"/>
              <a:gd name="connsiteY8" fmla="*/ 48126 h 115503"/>
              <a:gd name="connsiteX9" fmla="*/ 8056345 w 9307629"/>
              <a:gd name="connsiteY9" fmla="*/ 28876 h 115503"/>
              <a:gd name="connsiteX10" fmla="*/ 8114097 w 9307629"/>
              <a:gd name="connsiteY10" fmla="*/ 19250 h 115503"/>
              <a:gd name="connsiteX11" fmla="*/ 8393229 w 9307629"/>
              <a:gd name="connsiteY11" fmla="*/ 0 h 115503"/>
              <a:gd name="connsiteX12" fmla="*/ 8893743 w 9307629"/>
              <a:gd name="connsiteY12" fmla="*/ 9625 h 115503"/>
              <a:gd name="connsiteX13" fmla="*/ 8932244 w 9307629"/>
              <a:gd name="connsiteY13" fmla="*/ 19250 h 115503"/>
              <a:gd name="connsiteX14" fmla="*/ 9009246 w 9307629"/>
              <a:gd name="connsiteY14" fmla="*/ 28876 h 115503"/>
              <a:gd name="connsiteX15" fmla="*/ 9057373 w 9307629"/>
              <a:gd name="connsiteY15" fmla="*/ 38501 h 115503"/>
              <a:gd name="connsiteX16" fmla="*/ 9307629 w 9307629"/>
              <a:gd name="connsiteY16" fmla="*/ 38501 h 1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629" h="115503">
                <a:moveTo>
                  <a:pt x="0" y="38501"/>
                </a:moveTo>
                <a:lnTo>
                  <a:pt x="4706754" y="57751"/>
                </a:lnTo>
                <a:cubicBezTo>
                  <a:pt x="5168111" y="61280"/>
                  <a:pt x="4888280" y="76786"/>
                  <a:pt x="5168766" y="86627"/>
                </a:cubicBezTo>
                <a:cubicBezTo>
                  <a:pt x="5306681" y="91466"/>
                  <a:pt x="5444691" y="93044"/>
                  <a:pt x="5582653" y="96252"/>
                </a:cubicBezTo>
                <a:cubicBezTo>
                  <a:pt x="5638356" y="101823"/>
                  <a:pt x="5765955" y="115503"/>
                  <a:pt x="5813659" y="115503"/>
                </a:cubicBezTo>
                <a:lnTo>
                  <a:pt x="6862813" y="105878"/>
                </a:lnTo>
                <a:cubicBezTo>
                  <a:pt x="6876512" y="103595"/>
                  <a:pt x="6951883" y="91669"/>
                  <a:pt x="6968691" y="86627"/>
                </a:cubicBezTo>
                <a:cubicBezTo>
                  <a:pt x="6985240" y="81662"/>
                  <a:pt x="6999751" y="70072"/>
                  <a:pt x="7016817" y="67377"/>
                </a:cubicBezTo>
                <a:cubicBezTo>
                  <a:pt x="7040002" y="63716"/>
                  <a:pt x="7308103" y="48435"/>
                  <a:pt x="7315200" y="48126"/>
                </a:cubicBezTo>
                <a:cubicBezTo>
                  <a:pt x="7576241" y="36777"/>
                  <a:pt x="7785898" y="34510"/>
                  <a:pt x="8056345" y="28876"/>
                </a:cubicBezTo>
                <a:cubicBezTo>
                  <a:pt x="8075596" y="25667"/>
                  <a:pt x="8094688" y="21293"/>
                  <a:pt x="8114097" y="19250"/>
                </a:cubicBezTo>
                <a:cubicBezTo>
                  <a:pt x="8173590" y="12987"/>
                  <a:pt x="8341230" y="3250"/>
                  <a:pt x="8393229" y="0"/>
                </a:cubicBezTo>
                <a:lnTo>
                  <a:pt x="8893743" y="9625"/>
                </a:lnTo>
                <a:cubicBezTo>
                  <a:pt x="8906963" y="10097"/>
                  <a:pt x="8919195" y="17075"/>
                  <a:pt x="8932244" y="19250"/>
                </a:cubicBezTo>
                <a:cubicBezTo>
                  <a:pt x="8957759" y="23503"/>
                  <a:pt x="8983680" y="24943"/>
                  <a:pt x="9009246" y="28876"/>
                </a:cubicBezTo>
                <a:cubicBezTo>
                  <a:pt x="9025416" y="31364"/>
                  <a:pt x="9041021" y="37974"/>
                  <a:pt x="9057373" y="38501"/>
                </a:cubicBezTo>
                <a:cubicBezTo>
                  <a:pt x="9140748" y="41190"/>
                  <a:pt x="9224210" y="38501"/>
                  <a:pt x="9307629" y="38501"/>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81000" y="682823"/>
            <a:ext cx="709246" cy="307777"/>
          </a:xfrm>
          <a:prstGeom prst="rect">
            <a:avLst/>
          </a:prstGeom>
          <a:solidFill>
            <a:schemeClr val="bg1"/>
          </a:solidFill>
        </p:spPr>
        <p:txBody>
          <a:bodyPr wrap="square" rtlCol="0">
            <a:spAutoFit/>
          </a:bodyPr>
          <a:lstStyle/>
          <a:p>
            <a:pPr algn="ctr"/>
            <a:r>
              <a:rPr lang="en-US" sz="1400" dirty="0" smtClean="0"/>
              <a:t>Levee</a:t>
            </a:r>
            <a:endParaRPr lang="en-US" sz="1400" dirty="0"/>
          </a:p>
        </p:txBody>
      </p:sp>
      <p:grpSp>
        <p:nvGrpSpPr>
          <p:cNvPr id="2" name="Group 53"/>
          <p:cNvGrpSpPr/>
          <p:nvPr/>
        </p:nvGrpSpPr>
        <p:grpSpPr>
          <a:xfrm>
            <a:off x="0" y="3273623"/>
            <a:ext cx="9192126" cy="307777"/>
            <a:chOff x="0" y="3273623"/>
            <a:chExt cx="9192126" cy="307777"/>
          </a:xfrm>
        </p:grpSpPr>
        <p:sp>
          <p:nvSpPr>
            <p:cNvPr id="5" name="Freeform 4"/>
            <p:cNvSpPr/>
            <p:nvPr/>
          </p:nvSpPr>
          <p:spPr>
            <a:xfrm>
              <a:off x="0" y="3429000"/>
              <a:ext cx="9192126" cy="152400"/>
            </a:xfrm>
            <a:custGeom>
              <a:avLst/>
              <a:gdLst>
                <a:gd name="connsiteX0" fmla="*/ 0 w 9066998"/>
                <a:gd name="connsiteY0" fmla="*/ 0 h 132446"/>
                <a:gd name="connsiteX1" fmla="*/ 404261 w 9066998"/>
                <a:gd name="connsiteY1" fmla="*/ 9625 h 132446"/>
                <a:gd name="connsiteX2" fmla="*/ 4254367 w 9066998"/>
                <a:gd name="connsiteY2" fmla="*/ 9625 h 132446"/>
                <a:gd name="connsiteX3" fmla="*/ 6112043 w 9066998"/>
                <a:gd name="connsiteY3" fmla="*/ 28876 h 132446"/>
                <a:gd name="connsiteX4" fmla="*/ 7132320 w 9066998"/>
                <a:gd name="connsiteY4" fmla="*/ 57752 h 132446"/>
                <a:gd name="connsiteX5" fmla="*/ 7180447 w 9066998"/>
                <a:gd name="connsiteY5" fmla="*/ 67377 h 132446"/>
                <a:gd name="connsiteX6" fmla="*/ 7218948 w 9066998"/>
                <a:gd name="connsiteY6" fmla="*/ 77002 h 132446"/>
                <a:gd name="connsiteX7" fmla="*/ 7738712 w 9066998"/>
                <a:gd name="connsiteY7" fmla="*/ 96253 h 132446"/>
                <a:gd name="connsiteX8" fmla="*/ 8008219 w 9066998"/>
                <a:gd name="connsiteY8" fmla="*/ 105878 h 132446"/>
                <a:gd name="connsiteX9" fmla="*/ 8037095 w 9066998"/>
                <a:gd name="connsiteY9" fmla="*/ 115503 h 132446"/>
                <a:gd name="connsiteX10" fmla="*/ 8364354 w 9066998"/>
                <a:gd name="connsiteY10" fmla="*/ 115503 h 132446"/>
                <a:gd name="connsiteX11" fmla="*/ 9066998 w 9066998"/>
                <a:gd name="connsiteY11" fmla="*/ 105878 h 13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66998" h="132446">
                  <a:moveTo>
                    <a:pt x="0" y="0"/>
                  </a:moveTo>
                  <a:lnTo>
                    <a:pt x="404261" y="9625"/>
                  </a:lnTo>
                  <a:lnTo>
                    <a:pt x="4254367" y="9625"/>
                  </a:lnTo>
                  <a:lnTo>
                    <a:pt x="6112043" y="28876"/>
                  </a:lnTo>
                  <a:cubicBezTo>
                    <a:pt x="6816592" y="37005"/>
                    <a:pt x="6580473" y="29451"/>
                    <a:pt x="7132320" y="57752"/>
                  </a:cubicBezTo>
                  <a:cubicBezTo>
                    <a:pt x="7148362" y="60960"/>
                    <a:pt x="7164477" y="63828"/>
                    <a:pt x="7180447" y="67377"/>
                  </a:cubicBezTo>
                  <a:cubicBezTo>
                    <a:pt x="7193361" y="70247"/>
                    <a:pt x="7205800" y="75541"/>
                    <a:pt x="7218948" y="77002"/>
                  </a:cubicBezTo>
                  <a:cubicBezTo>
                    <a:pt x="7362246" y="92924"/>
                    <a:pt x="7649369" y="93625"/>
                    <a:pt x="7738712" y="96253"/>
                  </a:cubicBezTo>
                  <a:lnTo>
                    <a:pt x="8008219" y="105878"/>
                  </a:lnTo>
                  <a:cubicBezTo>
                    <a:pt x="8017844" y="109086"/>
                    <a:pt x="8027019" y="114318"/>
                    <a:pt x="8037095" y="115503"/>
                  </a:cubicBezTo>
                  <a:cubicBezTo>
                    <a:pt x="8181117" y="132446"/>
                    <a:pt x="8205082" y="123466"/>
                    <a:pt x="8364354" y="115503"/>
                  </a:cubicBezTo>
                  <a:cubicBezTo>
                    <a:pt x="8634145" y="70539"/>
                    <a:pt x="8402590" y="105878"/>
                    <a:pt x="9066998" y="105878"/>
                  </a:cubicBezTo>
                </a:path>
              </a:pathLst>
            </a:custGeom>
            <a:solidFill>
              <a:srgbClr val="0070C0"/>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81000" y="3273623"/>
              <a:ext cx="709246" cy="307777"/>
            </a:xfrm>
            <a:prstGeom prst="rect">
              <a:avLst/>
            </a:prstGeom>
            <a:solidFill>
              <a:schemeClr val="bg1"/>
            </a:solidFill>
          </p:spPr>
          <p:txBody>
            <a:bodyPr wrap="square" rtlCol="0">
              <a:spAutoFit/>
            </a:bodyPr>
            <a:lstStyle/>
            <a:p>
              <a:pPr algn="ctr"/>
              <a:r>
                <a:rPr lang="en-US" sz="1400" dirty="0" smtClean="0"/>
                <a:t>LMSL</a:t>
              </a:r>
              <a:endParaRPr lang="en-US" sz="1400" dirty="0"/>
            </a:p>
          </p:txBody>
        </p:sp>
      </p:grpSp>
      <p:sp>
        <p:nvSpPr>
          <p:cNvPr id="11" name="TextBox 10"/>
          <p:cNvSpPr txBox="1"/>
          <p:nvPr/>
        </p:nvSpPr>
        <p:spPr>
          <a:xfrm>
            <a:off x="304800" y="4038600"/>
            <a:ext cx="914400" cy="307777"/>
          </a:xfrm>
          <a:prstGeom prst="rect">
            <a:avLst/>
          </a:prstGeom>
          <a:solidFill>
            <a:schemeClr val="bg1"/>
          </a:solidFill>
        </p:spPr>
        <p:txBody>
          <a:bodyPr wrap="square" rtlCol="0">
            <a:spAutoFit/>
          </a:bodyPr>
          <a:lstStyle/>
          <a:p>
            <a:pPr algn="ctr"/>
            <a:r>
              <a:rPr lang="en-US" sz="1400" dirty="0" smtClean="0"/>
              <a:t>NAVD88</a:t>
            </a:r>
            <a:endParaRPr lang="en-US" sz="1400" dirty="0"/>
          </a:p>
        </p:txBody>
      </p:sp>
      <p:cxnSp>
        <p:nvCxnSpPr>
          <p:cNvPr id="13" name="Straight Arrow Connector 12"/>
          <p:cNvCxnSpPr/>
          <p:nvPr/>
        </p:nvCxnSpPr>
        <p:spPr>
          <a:xfrm flipV="1">
            <a:off x="1752600" y="914400"/>
            <a:ext cx="0" cy="2514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7800" y="1524000"/>
            <a:ext cx="1828800" cy="276999"/>
          </a:xfrm>
          <a:prstGeom prst="rect">
            <a:avLst/>
          </a:prstGeom>
          <a:solidFill>
            <a:schemeClr val="bg1"/>
          </a:solidFill>
        </p:spPr>
        <p:txBody>
          <a:bodyPr wrap="square" rtlCol="0">
            <a:spAutoFit/>
          </a:bodyPr>
          <a:lstStyle/>
          <a:p>
            <a:pPr algn="ctr"/>
            <a:r>
              <a:rPr lang="en-US" sz="1200" dirty="0" smtClean="0"/>
              <a:t>14’ MSL (Design Height)</a:t>
            </a:r>
            <a:endParaRPr lang="en-US" sz="1200" dirty="0"/>
          </a:p>
        </p:txBody>
      </p:sp>
      <p:pic>
        <p:nvPicPr>
          <p:cNvPr id="15" name="Picture 12" descr="69883">
            <a:hlinkClick r:id="rId2" action="ppaction://hlinkfile"/>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15200" y="2514600"/>
            <a:ext cx="641350" cy="253291"/>
          </a:xfrm>
          <a:prstGeom prst="rect">
            <a:avLst/>
          </a:prstGeom>
          <a:noFill/>
        </p:spPr>
      </p:pic>
      <p:cxnSp>
        <p:nvCxnSpPr>
          <p:cNvPr id="18" name="Straight Arrow Connector 17"/>
          <p:cNvCxnSpPr/>
          <p:nvPr/>
        </p:nvCxnSpPr>
        <p:spPr>
          <a:xfrm flipV="1">
            <a:off x="7239000" y="914400"/>
            <a:ext cx="0" cy="1752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638800" y="2650562"/>
            <a:ext cx="1676687" cy="1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02152" y="2743200"/>
            <a:ext cx="8248" cy="7634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1"/>
          <p:cNvGrpSpPr/>
          <p:nvPr/>
        </p:nvGrpSpPr>
        <p:grpSpPr>
          <a:xfrm>
            <a:off x="1752600" y="3429000"/>
            <a:ext cx="609600" cy="763488"/>
            <a:chOff x="1752600" y="3429000"/>
            <a:chExt cx="609600" cy="763488"/>
          </a:xfrm>
        </p:grpSpPr>
        <p:cxnSp>
          <p:nvCxnSpPr>
            <p:cNvPr id="30" name="Straight Arrow Connector 29"/>
            <p:cNvCxnSpPr/>
            <p:nvPr/>
          </p:nvCxnSpPr>
          <p:spPr>
            <a:xfrm flipH="1">
              <a:off x="2057400" y="3429000"/>
              <a:ext cx="8248" cy="7634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52600" y="3581400"/>
              <a:ext cx="609600" cy="276999"/>
            </a:xfrm>
            <a:prstGeom prst="rect">
              <a:avLst/>
            </a:prstGeom>
            <a:solidFill>
              <a:schemeClr val="bg1"/>
            </a:solidFill>
            <a:ln>
              <a:noFill/>
            </a:ln>
          </p:spPr>
          <p:txBody>
            <a:bodyPr wrap="square" rtlCol="0">
              <a:spAutoFit/>
            </a:bodyPr>
            <a:lstStyle/>
            <a:p>
              <a:pPr algn="ctr"/>
              <a:r>
                <a:rPr lang="en-US" sz="1200" dirty="0" smtClean="0"/>
                <a:t>0.5’ </a:t>
              </a:r>
              <a:endParaRPr lang="en-US" sz="1200" dirty="0"/>
            </a:p>
          </p:txBody>
        </p:sp>
      </p:grpSp>
      <p:sp>
        <p:nvSpPr>
          <p:cNvPr id="32" name="TextBox 31"/>
          <p:cNvSpPr txBox="1"/>
          <p:nvPr/>
        </p:nvSpPr>
        <p:spPr>
          <a:xfrm>
            <a:off x="7924800" y="2133600"/>
            <a:ext cx="1219200" cy="646331"/>
          </a:xfrm>
          <a:prstGeom prst="rect">
            <a:avLst/>
          </a:prstGeom>
          <a:solidFill>
            <a:schemeClr val="bg1"/>
          </a:solidFill>
        </p:spPr>
        <p:txBody>
          <a:bodyPr wrap="square" rtlCol="0">
            <a:spAutoFit/>
          </a:bodyPr>
          <a:lstStyle/>
          <a:p>
            <a:r>
              <a:rPr lang="en-US" sz="1200" dirty="0" smtClean="0"/>
              <a:t>BM</a:t>
            </a:r>
          </a:p>
          <a:p>
            <a:r>
              <a:rPr lang="en-US" sz="1200" dirty="0" smtClean="0"/>
              <a:t>3.0’ MSL</a:t>
            </a:r>
          </a:p>
          <a:p>
            <a:r>
              <a:rPr lang="en-US" sz="1200" dirty="0" smtClean="0"/>
              <a:t>3.75’ NAVD88</a:t>
            </a:r>
            <a:endParaRPr lang="en-US" sz="1200" dirty="0"/>
          </a:p>
        </p:txBody>
      </p:sp>
      <p:cxnSp>
        <p:nvCxnSpPr>
          <p:cNvPr id="34" name="Straight Arrow Connector 33"/>
          <p:cNvCxnSpPr/>
          <p:nvPr/>
        </p:nvCxnSpPr>
        <p:spPr>
          <a:xfrm flipH="1">
            <a:off x="6248400" y="2743200"/>
            <a:ext cx="8248" cy="17526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19800" y="2971800"/>
            <a:ext cx="533400" cy="276999"/>
          </a:xfrm>
          <a:prstGeom prst="rect">
            <a:avLst/>
          </a:prstGeom>
          <a:solidFill>
            <a:schemeClr val="bg1"/>
          </a:solidFill>
        </p:spPr>
        <p:txBody>
          <a:bodyPr wrap="square" rtlCol="0">
            <a:spAutoFit/>
          </a:bodyPr>
          <a:lstStyle/>
          <a:p>
            <a:pPr algn="ctr"/>
            <a:r>
              <a:rPr lang="en-US" sz="1200" dirty="0" smtClean="0"/>
              <a:t>3.75’</a:t>
            </a:r>
            <a:endParaRPr lang="en-US" sz="1200" dirty="0"/>
          </a:p>
        </p:txBody>
      </p:sp>
      <p:sp>
        <p:nvSpPr>
          <p:cNvPr id="37" name="TextBox 36"/>
          <p:cNvSpPr txBox="1"/>
          <p:nvPr/>
        </p:nvSpPr>
        <p:spPr>
          <a:xfrm>
            <a:off x="2895600" y="3051381"/>
            <a:ext cx="2133600" cy="276999"/>
          </a:xfrm>
          <a:prstGeom prst="rect">
            <a:avLst/>
          </a:prstGeom>
          <a:solidFill>
            <a:schemeClr val="bg1"/>
          </a:solidFill>
        </p:spPr>
        <p:txBody>
          <a:bodyPr wrap="square" rtlCol="0">
            <a:spAutoFit/>
          </a:bodyPr>
          <a:lstStyle/>
          <a:p>
            <a:pPr algn="ctr"/>
            <a:r>
              <a:rPr lang="en-US" sz="1200" dirty="0" smtClean="0"/>
              <a:t>Measured by </a:t>
            </a:r>
            <a:r>
              <a:rPr lang="en-US" sz="1200" b="1" u="sng" dirty="0" smtClean="0"/>
              <a:t>local</a:t>
            </a:r>
            <a:r>
              <a:rPr lang="en-US" sz="1200" dirty="0" smtClean="0"/>
              <a:t> gauge</a:t>
            </a:r>
            <a:endParaRPr lang="en-US" sz="1200" dirty="0"/>
          </a:p>
        </p:txBody>
      </p:sp>
      <p:grpSp>
        <p:nvGrpSpPr>
          <p:cNvPr id="4" name="Group 52"/>
          <p:cNvGrpSpPr/>
          <p:nvPr/>
        </p:nvGrpSpPr>
        <p:grpSpPr>
          <a:xfrm>
            <a:off x="0" y="4278868"/>
            <a:ext cx="9307629" cy="523220"/>
            <a:chOff x="0" y="4278868"/>
            <a:chExt cx="9307629" cy="523220"/>
          </a:xfrm>
        </p:grpSpPr>
        <p:sp>
          <p:nvSpPr>
            <p:cNvPr id="38" name="Freeform 37"/>
            <p:cNvSpPr/>
            <p:nvPr/>
          </p:nvSpPr>
          <p:spPr>
            <a:xfrm>
              <a:off x="0" y="4436883"/>
              <a:ext cx="9307629" cy="115503"/>
            </a:xfrm>
            <a:custGeom>
              <a:avLst/>
              <a:gdLst>
                <a:gd name="connsiteX0" fmla="*/ 0 w 9307629"/>
                <a:gd name="connsiteY0" fmla="*/ 38501 h 115503"/>
                <a:gd name="connsiteX1" fmla="*/ 4706754 w 9307629"/>
                <a:gd name="connsiteY1" fmla="*/ 57751 h 115503"/>
                <a:gd name="connsiteX2" fmla="*/ 5168766 w 9307629"/>
                <a:gd name="connsiteY2" fmla="*/ 86627 h 115503"/>
                <a:gd name="connsiteX3" fmla="*/ 5582653 w 9307629"/>
                <a:gd name="connsiteY3" fmla="*/ 96252 h 115503"/>
                <a:gd name="connsiteX4" fmla="*/ 5813659 w 9307629"/>
                <a:gd name="connsiteY4" fmla="*/ 115503 h 115503"/>
                <a:gd name="connsiteX5" fmla="*/ 6862813 w 9307629"/>
                <a:gd name="connsiteY5" fmla="*/ 105878 h 115503"/>
                <a:gd name="connsiteX6" fmla="*/ 6968691 w 9307629"/>
                <a:gd name="connsiteY6" fmla="*/ 86627 h 115503"/>
                <a:gd name="connsiteX7" fmla="*/ 7016817 w 9307629"/>
                <a:gd name="connsiteY7" fmla="*/ 67377 h 115503"/>
                <a:gd name="connsiteX8" fmla="*/ 7315200 w 9307629"/>
                <a:gd name="connsiteY8" fmla="*/ 48126 h 115503"/>
                <a:gd name="connsiteX9" fmla="*/ 8056345 w 9307629"/>
                <a:gd name="connsiteY9" fmla="*/ 28876 h 115503"/>
                <a:gd name="connsiteX10" fmla="*/ 8114097 w 9307629"/>
                <a:gd name="connsiteY10" fmla="*/ 19250 h 115503"/>
                <a:gd name="connsiteX11" fmla="*/ 8393229 w 9307629"/>
                <a:gd name="connsiteY11" fmla="*/ 0 h 115503"/>
                <a:gd name="connsiteX12" fmla="*/ 8893743 w 9307629"/>
                <a:gd name="connsiteY12" fmla="*/ 9625 h 115503"/>
                <a:gd name="connsiteX13" fmla="*/ 8932244 w 9307629"/>
                <a:gd name="connsiteY13" fmla="*/ 19250 h 115503"/>
                <a:gd name="connsiteX14" fmla="*/ 9009246 w 9307629"/>
                <a:gd name="connsiteY14" fmla="*/ 28876 h 115503"/>
                <a:gd name="connsiteX15" fmla="*/ 9057373 w 9307629"/>
                <a:gd name="connsiteY15" fmla="*/ 38501 h 115503"/>
                <a:gd name="connsiteX16" fmla="*/ 9307629 w 9307629"/>
                <a:gd name="connsiteY16" fmla="*/ 38501 h 1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629" h="115503">
                  <a:moveTo>
                    <a:pt x="0" y="38501"/>
                  </a:moveTo>
                  <a:lnTo>
                    <a:pt x="4706754" y="57751"/>
                  </a:lnTo>
                  <a:cubicBezTo>
                    <a:pt x="5168111" y="61280"/>
                    <a:pt x="4888280" y="76786"/>
                    <a:pt x="5168766" y="86627"/>
                  </a:cubicBezTo>
                  <a:cubicBezTo>
                    <a:pt x="5306681" y="91466"/>
                    <a:pt x="5444691" y="93044"/>
                    <a:pt x="5582653" y="96252"/>
                  </a:cubicBezTo>
                  <a:cubicBezTo>
                    <a:pt x="5638356" y="101823"/>
                    <a:pt x="5765955" y="115503"/>
                    <a:pt x="5813659" y="115503"/>
                  </a:cubicBezTo>
                  <a:lnTo>
                    <a:pt x="6862813" y="105878"/>
                  </a:lnTo>
                  <a:cubicBezTo>
                    <a:pt x="6876512" y="103595"/>
                    <a:pt x="6951883" y="91669"/>
                    <a:pt x="6968691" y="86627"/>
                  </a:cubicBezTo>
                  <a:cubicBezTo>
                    <a:pt x="6985240" y="81662"/>
                    <a:pt x="6999751" y="70072"/>
                    <a:pt x="7016817" y="67377"/>
                  </a:cubicBezTo>
                  <a:cubicBezTo>
                    <a:pt x="7040002" y="63716"/>
                    <a:pt x="7308103" y="48435"/>
                    <a:pt x="7315200" y="48126"/>
                  </a:cubicBezTo>
                  <a:cubicBezTo>
                    <a:pt x="7576241" y="36777"/>
                    <a:pt x="7785898" y="34510"/>
                    <a:pt x="8056345" y="28876"/>
                  </a:cubicBezTo>
                  <a:cubicBezTo>
                    <a:pt x="8075596" y="25667"/>
                    <a:pt x="8094688" y="21293"/>
                    <a:pt x="8114097" y="19250"/>
                  </a:cubicBezTo>
                  <a:cubicBezTo>
                    <a:pt x="8173590" y="12987"/>
                    <a:pt x="8341230" y="3250"/>
                    <a:pt x="8393229" y="0"/>
                  </a:cubicBezTo>
                  <a:lnTo>
                    <a:pt x="8893743" y="9625"/>
                  </a:lnTo>
                  <a:cubicBezTo>
                    <a:pt x="8906963" y="10097"/>
                    <a:pt x="8919195" y="17075"/>
                    <a:pt x="8932244" y="19250"/>
                  </a:cubicBezTo>
                  <a:cubicBezTo>
                    <a:pt x="8957759" y="23503"/>
                    <a:pt x="8983680" y="24943"/>
                    <a:pt x="9009246" y="28876"/>
                  </a:cubicBezTo>
                  <a:cubicBezTo>
                    <a:pt x="9025416" y="31364"/>
                    <a:pt x="9041021" y="37974"/>
                    <a:pt x="9057373" y="38501"/>
                  </a:cubicBezTo>
                  <a:cubicBezTo>
                    <a:pt x="9140748" y="41190"/>
                    <a:pt x="9224210" y="38501"/>
                    <a:pt x="9307629" y="38501"/>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04800" y="4278868"/>
              <a:ext cx="1524000" cy="523220"/>
            </a:xfrm>
            <a:prstGeom prst="rect">
              <a:avLst/>
            </a:prstGeom>
            <a:solidFill>
              <a:schemeClr val="bg1"/>
            </a:solidFill>
          </p:spPr>
          <p:txBody>
            <a:bodyPr wrap="square" rtlCol="0">
              <a:spAutoFit/>
            </a:bodyPr>
            <a:lstStyle/>
            <a:p>
              <a:pPr algn="ctr"/>
              <a:r>
                <a:rPr lang="en-US" sz="1400" dirty="0" smtClean="0"/>
                <a:t>NAVD88 (2009.55)</a:t>
              </a:r>
              <a:endParaRPr lang="en-US" sz="1400" dirty="0"/>
            </a:p>
          </p:txBody>
        </p:sp>
        <p:sp>
          <p:nvSpPr>
            <p:cNvPr id="40" name="TextBox 39"/>
            <p:cNvSpPr txBox="1"/>
            <p:nvPr/>
          </p:nvSpPr>
          <p:spPr>
            <a:xfrm>
              <a:off x="2667000" y="4343400"/>
              <a:ext cx="1981200" cy="307777"/>
            </a:xfrm>
            <a:prstGeom prst="rect">
              <a:avLst/>
            </a:prstGeom>
            <a:solidFill>
              <a:schemeClr val="bg1"/>
            </a:solidFill>
          </p:spPr>
          <p:txBody>
            <a:bodyPr wrap="square" rtlCol="0">
              <a:spAutoFit/>
            </a:bodyPr>
            <a:lstStyle/>
            <a:p>
              <a:pPr algn="ctr"/>
              <a:r>
                <a:rPr lang="en-US" sz="1400" dirty="0" smtClean="0"/>
                <a:t>(changes with epochs)</a:t>
              </a:r>
              <a:endParaRPr lang="en-US" sz="1400" dirty="0"/>
            </a:p>
          </p:txBody>
        </p:sp>
      </p:grpSp>
      <p:grpSp>
        <p:nvGrpSpPr>
          <p:cNvPr id="6" name="Group 42"/>
          <p:cNvGrpSpPr/>
          <p:nvPr/>
        </p:nvGrpSpPr>
        <p:grpSpPr>
          <a:xfrm>
            <a:off x="2209800" y="3505200"/>
            <a:ext cx="609600" cy="914400"/>
            <a:chOff x="1752600" y="3429000"/>
            <a:chExt cx="609600" cy="763488"/>
          </a:xfrm>
        </p:grpSpPr>
        <p:cxnSp>
          <p:nvCxnSpPr>
            <p:cNvPr id="44" name="Straight Arrow Connector 43"/>
            <p:cNvCxnSpPr/>
            <p:nvPr/>
          </p:nvCxnSpPr>
          <p:spPr>
            <a:xfrm flipH="1">
              <a:off x="2057400" y="3429000"/>
              <a:ext cx="8248" cy="76348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752600" y="3581400"/>
              <a:ext cx="609600" cy="231283"/>
            </a:xfrm>
            <a:prstGeom prst="rect">
              <a:avLst/>
            </a:prstGeom>
            <a:solidFill>
              <a:schemeClr val="bg1"/>
            </a:solidFill>
          </p:spPr>
          <p:txBody>
            <a:bodyPr wrap="square" rtlCol="0">
              <a:spAutoFit/>
            </a:bodyPr>
            <a:lstStyle/>
            <a:p>
              <a:pPr algn="ctr"/>
              <a:r>
                <a:rPr lang="en-US" sz="1200" dirty="0" smtClean="0"/>
                <a:t>0.75’ </a:t>
              </a:r>
              <a:endParaRPr lang="en-US" sz="1200" dirty="0"/>
            </a:p>
          </p:txBody>
        </p:sp>
      </p:grpSp>
      <p:sp>
        <p:nvSpPr>
          <p:cNvPr id="46" name="TextBox 45"/>
          <p:cNvSpPr txBox="1"/>
          <p:nvPr/>
        </p:nvSpPr>
        <p:spPr>
          <a:xfrm>
            <a:off x="7067350" y="1447800"/>
            <a:ext cx="381000" cy="276999"/>
          </a:xfrm>
          <a:prstGeom prst="rect">
            <a:avLst/>
          </a:prstGeom>
          <a:solidFill>
            <a:schemeClr val="bg1"/>
          </a:solidFill>
        </p:spPr>
        <p:txBody>
          <a:bodyPr wrap="square" rtlCol="0">
            <a:spAutoFit/>
          </a:bodyPr>
          <a:lstStyle/>
          <a:p>
            <a:pPr algn="ctr"/>
            <a:r>
              <a:rPr lang="en-US" sz="1200" dirty="0" smtClean="0"/>
              <a:t>11’</a:t>
            </a:r>
            <a:endParaRPr lang="en-US" sz="1200" dirty="0"/>
          </a:p>
        </p:txBody>
      </p:sp>
      <p:sp>
        <p:nvSpPr>
          <p:cNvPr id="43" name="TextBox 42"/>
          <p:cNvSpPr txBox="1">
            <a:spLocks/>
          </p:cNvSpPr>
          <p:nvPr/>
        </p:nvSpPr>
        <p:spPr>
          <a:xfrm>
            <a:off x="3200400" y="304800"/>
            <a:ext cx="2743200" cy="400110"/>
          </a:xfrm>
          <a:prstGeom prst="rect">
            <a:avLst/>
          </a:prstGeom>
          <a:noFill/>
        </p:spPr>
        <p:txBody>
          <a:bodyPr wrap="square" rtlCol="0">
            <a:spAutoFit/>
          </a:bodyPr>
          <a:lstStyle/>
          <a:p>
            <a:pPr algn="ctr"/>
            <a:r>
              <a:rPr lang="en-US" sz="2000" dirty="0" smtClean="0"/>
              <a:t>NAVD88 (2009.55)</a:t>
            </a:r>
            <a:endParaRPr lang="en-US" sz="2000" dirty="0"/>
          </a:p>
        </p:txBody>
      </p:sp>
      <p:sp>
        <p:nvSpPr>
          <p:cNvPr id="47" name="TextBox 46"/>
          <p:cNvSpPr txBox="1"/>
          <p:nvPr/>
        </p:nvSpPr>
        <p:spPr>
          <a:xfrm>
            <a:off x="6477000" y="2895600"/>
            <a:ext cx="2667000" cy="276999"/>
          </a:xfrm>
          <a:prstGeom prst="rect">
            <a:avLst/>
          </a:prstGeom>
          <a:solidFill>
            <a:schemeClr val="bg1"/>
          </a:solidFill>
        </p:spPr>
        <p:txBody>
          <a:bodyPr wrap="square" rtlCol="0">
            <a:spAutoFit/>
          </a:bodyPr>
          <a:lstStyle/>
          <a:p>
            <a:pPr algn="ctr"/>
            <a:r>
              <a:rPr lang="en-US" sz="1200" dirty="0" smtClean="0"/>
              <a:t>3’ Measured (gauge maintenance)</a:t>
            </a:r>
            <a:endParaRPr lang="en-US" sz="1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a:xfrm>
            <a:off x="7010400" y="6381750"/>
            <a:ext cx="2133600" cy="476250"/>
          </a:xfrm>
          <a:prstGeom prst="rect">
            <a:avLst/>
          </a:prstGeom>
        </p:spPr>
        <p:txBody>
          <a:bodyPr/>
          <a:lstStyle/>
          <a:p>
            <a:fld id="{71F36A7B-C6A2-44A4-9BD3-5EBBA31AFC74}" type="slidenum">
              <a:rPr lang="en-US"/>
              <a:pPr/>
              <a:t>6</a:t>
            </a:fld>
            <a:endParaRPr lang="en-US"/>
          </a:p>
        </p:txBody>
      </p:sp>
      <p:sp>
        <p:nvSpPr>
          <p:cNvPr id="1446915" name="WordArt 3"/>
          <p:cNvSpPr>
            <a:spLocks noChangeArrowheads="1" noChangeShapeType="1" noTextEdit="1"/>
          </p:cNvSpPr>
          <p:nvPr/>
        </p:nvSpPr>
        <p:spPr bwMode="auto">
          <a:xfrm>
            <a:off x="2200005" y="544513"/>
            <a:ext cx="4097337" cy="1573212"/>
          </a:xfrm>
          <a:prstGeom prst="rect">
            <a:avLst/>
          </a:prstGeom>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kern="10" dirty="0">
                <a:ln w="50800"/>
                <a:solidFill>
                  <a:schemeClr val="bg1">
                    <a:shade val="50000"/>
                  </a:schemeClr>
                </a:solidFill>
                <a:latin typeface="Impact"/>
              </a:rPr>
              <a:t>Basic Geodesy</a:t>
            </a:r>
          </a:p>
        </p:txBody>
      </p:sp>
      <p:sp>
        <p:nvSpPr>
          <p:cNvPr id="1446916" name="Text Box 4"/>
          <p:cNvSpPr txBox="1">
            <a:spLocks noChangeArrowheads="1"/>
          </p:cNvSpPr>
          <p:nvPr/>
        </p:nvSpPr>
        <p:spPr bwMode="auto">
          <a:xfrm>
            <a:off x="328032" y="2784398"/>
            <a:ext cx="8450263" cy="3046988"/>
          </a:xfrm>
          <a:prstGeom prst="rect">
            <a:avLst/>
          </a:prstGeom>
          <a:noFill/>
          <a:ln w="9525">
            <a:noFill/>
            <a:miter lim="800000"/>
            <a:headEnd/>
            <a:tailEnd/>
          </a:ln>
          <a:effectLst/>
        </p:spPr>
        <p:txBody>
          <a:bodyPr>
            <a:spAutoFit/>
          </a:bodyPr>
          <a:lstStyle/>
          <a:p>
            <a:pPr algn="ctr" eaLnBrk="0" hangingPunct="0">
              <a:spcBef>
                <a:spcPct val="50000"/>
              </a:spcBef>
            </a:pPr>
            <a:r>
              <a:rPr lang="en-US" sz="3200" b="1" dirty="0">
                <a:solidFill>
                  <a:schemeClr val="bg1">
                    <a:lumMod val="50000"/>
                  </a:schemeClr>
                </a:solidFill>
              </a:rPr>
              <a:t>Merriam-Webster:  </a:t>
            </a:r>
            <a:r>
              <a:rPr lang="en-US" sz="3200" b="1" i="1" dirty="0">
                <a:solidFill>
                  <a:schemeClr val="bg1">
                    <a:lumMod val="50000"/>
                  </a:schemeClr>
                </a:solidFill>
              </a:rPr>
              <a:t>a branch of applied mathematics concerned with the determination of the size and shape of the earth and the exact positions of points on its surface and with the description of variations of its gravity field</a:t>
            </a:r>
          </a:p>
        </p:txBody>
      </p:sp>
      <p:pic>
        <p:nvPicPr>
          <p:cNvPr id="8" name="Picture 12"/>
          <p:cNvPicPr>
            <a:picLocks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516729" y="221708"/>
            <a:ext cx="2486025" cy="2395538"/>
          </a:xfrm>
          <a:prstGeom prst="rect">
            <a:avLst/>
          </a:prstGeom>
          <a:noFill/>
          <a:ln w="9525">
            <a:noFill/>
            <a:miter lim="800000"/>
            <a:headEnd/>
            <a:tailEnd/>
          </a:ln>
          <a:effectLst/>
        </p:spPr>
      </p:pic>
      <p:sp>
        <p:nvSpPr>
          <p:cNvPr id="9" name="Oval 13"/>
          <p:cNvSpPr>
            <a:spLocks noChangeArrowheads="1"/>
          </p:cNvSpPr>
          <p:nvPr/>
        </p:nvSpPr>
        <p:spPr bwMode="auto">
          <a:xfrm>
            <a:off x="6507204" y="224883"/>
            <a:ext cx="2482850" cy="2397125"/>
          </a:xfrm>
          <a:prstGeom prst="ellipse">
            <a:avLst/>
          </a:prstGeom>
          <a:solidFill>
            <a:schemeClr val="bg1">
              <a:alpha val="63000"/>
            </a:schemeClr>
          </a:solidFill>
          <a:ln w="19050">
            <a:solidFill>
              <a:schemeClr val="tx1"/>
            </a:solidFill>
            <a:round/>
            <a:headEnd/>
            <a:tailEnd/>
          </a:ln>
          <a:effectLst/>
        </p:spPr>
        <p:txBody>
          <a:bodyPr wrap="none" anchor="ctr"/>
          <a:lstStyle/>
          <a:p>
            <a:endParaRPr lang="en-US"/>
          </a:p>
        </p:txBody>
      </p:sp>
      <p:sp>
        <p:nvSpPr>
          <p:cNvPr id="10" name="Line 14"/>
          <p:cNvSpPr>
            <a:spLocks noChangeShapeType="1"/>
          </p:cNvSpPr>
          <p:nvPr/>
        </p:nvSpPr>
        <p:spPr bwMode="auto">
          <a:xfrm flipV="1">
            <a:off x="7802604" y="107408"/>
            <a:ext cx="0" cy="1285875"/>
          </a:xfrm>
          <a:prstGeom prst="line">
            <a:avLst/>
          </a:prstGeom>
          <a:noFill/>
          <a:ln w="28575">
            <a:solidFill>
              <a:schemeClr val="accent2"/>
            </a:solidFill>
            <a:round/>
            <a:headEnd/>
            <a:tailEnd type="triangle" w="med" len="med"/>
          </a:ln>
          <a:effectLst/>
        </p:spPr>
        <p:txBody>
          <a:bodyPr/>
          <a:lstStyle/>
          <a:p>
            <a:endParaRPr lang="en-US"/>
          </a:p>
        </p:txBody>
      </p:sp>
      <p:sp>
        <p:nvSpPr>
          <p:cNvPr id="11" name="Line 15"/>
          <p:cNvSpPr>
            <a:spLocks noChangeShapeType="1"/>
          </p:cNvSpPr>
          <p:nvPr/>
        </p:nvSpPr>
        <p:spPr bwMode="auto">
          <a:xfrm>
            <a:off x="7802604" y="1393283"/>
            <a:ext cx="1295400" cy="0"/>
          </a:xfrm>
          <a:prstGeom prst="line">
            <a:avLst/>
          </a:prstGeom>
          <a:noFill/>
          <a:ln w="28575">
            <a:solidFill>
              <a:schemeClr val="accent2"/>
            </a:solidFill>
            <a:round/>
            <a:headEnd/>
            <a:tailEnd type="triangle" w="med" len="med"/>
          </a:ln>
          <a:effectLst/>
        </p:spPr>
        <p:txBody>
          <a:bodyPr/>
          <a:lstStyle/>
          <a:p>
            <a:endParaRPr lang="en-US"/>
          </a:p>
        </p:txBody>
      </p:sp>
      <p:sp>
        <p:nvSpPr>
          <p:cNvPr id="12" name="Line 16"/>
          <p:cNvSpPr>
            <a:spLocks noChangeShapeType="1"/>
          </p:cNvSpPr>
          <p:nvPr/>
        </p:nvSpPr>
        <p:spPr bwMode="auto">
          <a:xfrm flipH="1">
            <a:off x="6777079" y="1393283"/>
            <a:ext cx="1025525" cy="936625"/>
          </a:xfrm>
          <a:prstGeom prst="line">
            <a:avLst/>
          </a:prstGeom>
          <a:noFill/>
          <a:ln w="28575">
            <a:solidFill>
              <a:schemeClr val="accent2"/>
            </a:solidFill>
            <a:round/>
            <a:headEnd/>
            <a:tailEnd type="triangle" w="med" len="med"/>
          </a:ln>
          <a:effectLst/>
        </p:spPr>
        <p:txBody>
          <a:bodyPr/>
          <a:lstStyle/>
          <a:p>
            <a:endParaRPr lang="en-US"/>
          </a:p>
        </p:txBody>
      </p:sp>
      <p:sp>
        <p:nvSpPr>
          <p:cNvPr id="13" name="Freeform 17"/>
          <p:cNvSpPr>
            <a:spLocks/>
          </p:cNvSpPr>
          <p:nvPr/>
        </p:nvSpPr>
        <p:spPr bwMode="auto">
          <a:xfrm>
            <a:off x="6507204" y="1393283"/>
            <a:ext cx="2482850" cy="477838"/>
          </a:xfrm>
          <a:custGeom>
            <a:avLst/>
            <a:gdLst/>
            <a:ahLst/>
            <a:cxnLst>
              <a:cxn ang="0">
                <a:pos x="0" y="48"/>
              </a:cxn>
              <a:cxn ang="0">
                <a:pos x="1152" y="384"/>
              </a:cxn>
              <a:cxn ang="0">
                <a:pos x="2208" y="0"/>
              </a:cxn>
            </a:cxnLst>
            <a:rect l="0" t="0" r="r" b="b"/>
            <a:pathLst>
              <a:path w="2208" h="392">
                <a:moveTo>
                  <a:pt x="0" y="48"/>
                </a:moveTo>
                <a:cubicBezTo>
                  <a:pt x="392" y="220"/>
                  <a:pt x="784" y="392"/>
                  <a:pt x="1152" y="384"/>
                </a:cubicBezTo>
                <a:cubicBezTo>
                  <a:pt x="1520" y="376"/>
                  <a:pt x="1864" y="188"/>
                  <a:pt x="2208" y="0"/>
                </a:cubicBezTo>
              </a:path>
            </a:pathLst>
          </a:custGeom>
          <a:noFill/>
          <a:ln w="28575" cap="rnd" cmpd="sng">
            <a:solidFill>
              <a:schemeClr val="tx1"/>
            </a:solidFill>
            <a:prstDash val="sysDot"/>
            <a:round/>
            <a:headEnd/>
            <a:tailEnd/>
          </a:ln>
          <a:effectLst/>
        </p:spPr>
        <p:txBody>
          <a:bodyPr/>
          <a:lstStyle/>
          <a:p>
            <a:endParaRPr lang="en-US"/>
          </a:p>
        </p:txBody>
      </p:sp>
      <p:sp>
        <p:nvSpPr>
          <p:cNvPr id="14" name="Line 18"/>
          <p:cNvSpPr>
            <a:spLocks noChangeShapeType="1"/>
          </p:cNvSpPr>
          <p:nvPr/>
        </p:nvSpPr>
        <p:spPr bwMode="auto">
          <a:xfrm flipV="1">
            <a:off x="7802604" y="516983"/>
            <a:ext cx="539750" cy="876300"/>
          </a:xfrm>
          <a:prstGeom prst="line">
            <a:avLst/>
          </a:prstGeom>
          <a:noFill/>
          <a:ln w="9525">
            <a:solidFill>
              <a:srgbClr val="C50707"/>
            </a:solidFill>
            <a:round/>
            <a:headEnd/>
            <a:tailEnd/>
          </a:ln>
          <a:effectLst/>
        </p:spPr>
        <p:txBody>
          <a:bodyPr/>
          <a:lstStyle/>
          <a:p>
            <a:endParaRPr lang="en-US"/>
          </a:p>
        </p:txBody>
      </p:sp>
      <p:sp>
        <p:nvSpPr>
          <p:cNvPr id="15" name="Line 19"/>
          <p:cNvSpPr>
            <a:spLocks noChangeShapeType="1"/>
          </p:cNvSpPr>
          <p:nvPr/>
        </p:nvSpPr>
        <p:spPr bwMode="auto">
          <a:xfrm>
            <a:off x="7802604" y="1393283"/>
            <a:ext cx="539750" cy="234950"/>
          </a:xfrm>
          <a:prstGeom prst="line">
            <a:avLst/>
          </a:prstGeom>
          <a:noFill/>
          <a:ln w="9525">
            <a:solidFill>
              <a:srgbClr val="C50707"/>
            </a:solidFill>
            <a:round/>
            <a:headEnd/>
            <a:tailEnd/>
          </a:ln>
          <a:effectLst/>
        </p:spPr>
        <p:txBody>
          <a:bodyPr/>
          <a:lstStyle/>
          <a:p>
            <a:endParaRPr lang="en-US"/>
          </a:p>
        </p:txBody>
      </p:sp>
      <p:sp>
        <p:nvSpPr>
          <p:cNvPr id="16" name="Line 20"/>
          <p:cNvSpPr>
            <a:spLocks noChangeShapeType="1"/>
          </p:cNvSpPr>
          <p:nvPr/>
        </p:nvSpPr>
        <p:spPr bwMode="auto">
          <a:xfrm>
            <a:off x="8342354" y="516983"/>
            <a:ext cx="0" cy="1111250"/>
          </a:xfrm>
          <a:prstGeom prst="line">
            <a:avLst/>
          </a:prstGeom>
          <a:noFill/>
          <a:ln w="9525">
            <a:solidFill>
              <a:srgbClr val="C50707"/>
            </a:solidFill>
            <a:round/>
            <a:headEnd/>
            <a:tailEnd/>
          </a:ln>
          <a:effectLst/>
        </p:spPr>
        <p:txBody>
          <a:bodyPr/>
          <a:lstStyle/>
          <a:p>
            <a:endParaRPr lang="en-US"/>
          </a:p>
        </p:txBody>
      </p:sp>
      <p:sp>
        <p:nvSpPr>
          <p:cNvPr id="17" name="Freeform 21"/>
          <p:cNvSpPr>
            <a:spLocks/>
          </p:cNvSpPr>
          <p:nvPr/>
        </p:nvSpPr>
        <p:spPr bwMode="auto">
          <a:xfrm>
            <a:off x="7715292" y="1490121"/>
            <a:ext cx="276225" cy="57150"/>
          </a:xfrm>
          <a:custGeom>
            <a:avLst/>
            <a:gdLst/>
            <a:ahLst/>
            <a:cxnLst>
              <a:cxn ang="0">
                <a:pos x="0" y="0"/>
              </a:cxn>
              <a:cxn ang="0">
                <a:pos x="192" y="48"/>
              </a:cxn>
              <a:cxn ang="0">
                <a:pos x="336" y="0"/>
              </a:cxn>
            </a:cxnLst>
            <a:rect l="0" t="0" r="r" b="b"/>
            <a:pathLst>
              <a:path w="336" h="48">
                <a:moveTo>
                  <a:pt x="0" y="0"/>
                </a:moveTo>
                <a:cubicBezTo>
                  <a:pt x="68" y="24"/>
                  <a:pt x="136" y="48"/>
                  <a:pt x="192" y="48"/>
                </a:cubicBezTo>
                <a:cubicBezTo>
                  <a:pt x="248" y="48"/>
                  <a:pt x="292" y="24"/>
                  <a:pt x="336" y="0"/>
                </a:cubicBezTo>
              </a:path>
            </a:pathLst>
          </a:custGeom>
          <a:noFill/>
          <a:ln w="9525">
            <a:solidFill>
              <a:schemeClr val="tx1"/>
            </a:solidFill>
            <a:round/>
            <a:headEnd/>
            <a:tailEnd/>
          </a:ln>
          <a:effectLst/>
        </p:spPr>
        <p:txBody>
          <a:bodyPr/>
          <a:lstStyle/>
          <a:p>
            <a:endParaRPr lang="en-US"/>
          </a:p>
        </p:txBody>
      </p:sp>
      <p:sp>
        <p:nvSpPr>
          <p:cNvPr id="18" name="Freeform 22"/>
          <p:cNvSpPr>
            <a:spLocks/>
          </p:cNvSpPr>
          <p:nvPr/>
        </p:nvSpPr>
        <p:spPr bwMode="auto">
          <a:xfrm>
            <a:off x="7958179" y="1115471"/>
            <a:ext cx="188913" cy="409575"/>
          </a:xfrm>
          <a:custGeom>
            <a:avLst/>
            <a:gdLst/>
            <a:ahLst/>
            <a:cxnLst>
              <a:cxn ang="0">
                <a:pos x="144" y="336"/>
              </a:cxn>
              <a:cxn ang="0">
                <a:pos x="144" y="144"/>
              </a:cxn>
              <a:cxn ang="0">
                <a:pos x="0" y="0"/>
              </a:cxn>
            </a:cxnLst>
            <a:rect l="0" t="0" r="r" b="b"/>
            <a:pathLst>
              <a:path w="168" h="336">
                <a:moveTo>
                  <a:pt x="144" y="336"/>
                </a:moveTo>
                <a:cubicBezTo>
                  <a:pt x="156" y="268"/>
                  <a:pt x="168" y="200"/>
                  <a:pt x="144" y="144"/>
                </a:cubicBezTo>
                <a:cubicBezTo>
                  <a:pt x="120" y="88"/>
                  <a:pt x="60" y="44"/>
                  <a:pt x="0" y="0"/>
                </a:cubicBezTo>
              </a:path>
            </a:pathLst>
          </a:custGeom>
          <a:noFill/>
          <a:ln w="9525">
            <a:solidFill>
              <a:schemeClr val="tx1"/>
            </a:solidFill>
            <a:round/>
            <a:headEnd/>
            <a:tailEnd/>
          </a:ln>
          <a:effectLst/>
        </p:spPr>
        <p:txBody>
          <a:bodyPr/>
          <a:lstStyle/>
          <a:p>
            <a:endParaRPr lang="en-US"/>
          </a:p>
        </p:txBody>
      </p:sp>
      <p:sp>
        <p:nvSpPr>
          <p:cNvPr id="19" name="Line 23"/>
          <p:cNvSpPr>
            <a:spLocks noChangeShapeType="1"/>
          </p:cNvSpPr>
          <p:nvPr/>
        </p:nvSpPr>
        <p:spPr bwMode="auto">
          <a:xfrm flipH="1" flipV="1">
            <a:off x="8126454" y="340771"/>
            <a:ext cx="215900" cy="176212"/>
          </a:xfrm>
          <a:prstGeom prst="line">
            <a:avLst/>
          </a:prstGeom>
          <a:noFill/>
          <a:ln w="28575">
            <a:solidFill>
              <a:schemeClr val="hlink"/>
            </a:solidFill>
            <a:round/>
            <a:headEnd/>
            <a:tailEnd type="triangle" w="med" len="med"/>
          </a:ln>
          <a:effectLst/>
        </p:spPr>
        <p:txBody>
          <a:bodyPr/>
          <a:lstStyle/>
          <a:p>
            <a:endParaRPr lang="en-US"/>
          </a:p>
        </p:txBody>
      </p:sp>
      <p:sp>
        <p:nvSpPr>
          <p:cNvPr id="20" name="Line 24"/>
          <p:cNvSpPr>
            <a:spLocks noChangeShapeType="1"/>
          </p:cNvSpPr>
          <p:nvPr/>
        </p:nvSpPr>
        <p:spPr bwMode="auto">
          <a:xfrm flipV="1">
            <a:off x="8342354" y="283621"/>
            <a:ext cx="161925" cy="233362"/>
          </a:xfrm>
          <a:prstGeom prst="line">
            <a:avLst/>
          </a:prstGeom>
          <a:noFill/>
          <a:ln w="28575">
            <a:solidFill>
              <a:schemeClr val="hlink"/>
            </a:solidFill>
            <a:round/>
            <a:headEnd/>
            <a:tailEnd type="triangle" w="med" len="med"/>
          </a:ln>
          <a:effectLst/>
        </p:spPr>
        <p:txBody>
          <a:bodyPr/>
          <a:lstStyle/>
          <a:p>
            <a:endParaRPr lang="en-US"/>
          </a:p>
        </p:txBody>
      </p:sp>
      <p:sp>
        <p:nvSpPr>
          <p:cNvPr id="21" name="Line 25"/>
          <p:cNvSpPr>
            <a:spLocks noChangeShapeType="1"/>
          </p:cNvSpPr>
          <p:nvPr/>
        </p:nvSpPr>
        <p:spPr bwMode="auto">
          <a:xfrm flipV="1">
            <a:off x="8342354" y="340771"/>
            <a:ext cx="323850" cy="176212"/>
          </a:xfrm>
          <a:prstGeom prst="line">
            <a:avLst/>
          </a:prstGeom>
          <a:noFill/>
          <a:ln w="28575">
            <a:solidFill>
              <a:schemeClr val="hlink"/>
            </a:solidFill>
            <a:round/>
            <a:headEnd/>
            <a:tailEnd type="triangle" w="med" len="med"/>
          </a:ln>
          <a:effectLst/>
        </p:spPr>
        <p:txBody>
          <a:bodyPr/>
          <a:lstStyle/>
          <a:p>
            <a:endParaRPr lang="en-US"/>
          </a:p>
        </p:txBody>
      </p:sp>
      <p:sp>
        <p:nvSpPr>
          <p:cNvPr id="22" name="Text Box 26"/>
          <p:cNvSpPr txBox="1">
            <a:spLocks noChangeArrowheads="1"/>
          </p:cNvSpPr>
          <p:nvPr/>
        </p:nvSpPr>
        <p:spPr bwMode="auto">
          <a:xfrm>
            <a:off x="7964529" y="224883"/>
            <a:ext cx="269875" cy="228600"/>
          </a:xfrm>
          <a:prstGeom prst="rect">
            <a:avLst/>
          </a:prstGeom>
          <a:noFill/>
          <a:ln w="9525">
            <a:noFill/>
            <a:miter lim="800000"/>
            <a:headEnd/>
            <a:tailEnd/>
          </a:ln>
          <a:effectLst/>
        </p:spPr>
        <p:txBody>
          <a:bodyPr>
            <a:spAutoFit/>
          </a:bodyPr>
          <a:lstStyle/>
          <a:p>
            <a:pPr>
              <a:spcBef>
                <a:spcPct val="50000"/>
              </a:spcBef>
            </a:pPr>
            <a:r>
              <a:rPr lang="en-US" sz="900"/>
              <a:t>n</a:t>
            </a:r>
          </a:p>
        </p:txBody>
      </p:sp>
      <p:sp>
        <p:nvSpPr>
          <p:cNvPr id="23" name="Text Box 27"/>
          <p:cNvSpPr txBox="1">
            <a:spLocks noChangeArrowheads="1"/>
          </p:cNvSpPr>
          <p:nvPr/>
        </p:nvSpPr>
        <p:spPr bwMode="auto">
          <a:xfrm>
            <a:off x="8288379" y="118521"/>
            <a:ext cx="269875" cy="228600"/>
          </a:xfrm>
          <a:prstGeom prst="rect">
            <a:avLst/>
          </a:prstGeom>
          <a:noFill/>
          <a:ln w="9525">
            <a:noFill/>
            <a:miter lim="800000"/>
            <a:headEnd/>
            <a:tailEnd/>
          </a:ln>
          <a:effectLst/>
        </p:spPr>
        <p:txBody>
          <a:bodyPr>
            <a:spAutoFit/>
          </a:bodyPr>
          <a:lstStyle/>
          <a:p>
            <a:pPr>
              <a:spcBef>
                <a:spcPct val="50000"/>
              </a:spcBef>
            </a:pPr>
            <a:r>
              <a:rPr lang="en-US" sz="900"/>
              <a:t>e</a:t>
            </a:r>
          </a:p>
        </p:txBody>
      </p:sp>
      <p:sp>
        <p:nvSpPr>
          <p:cNvPr id="24" name="Text Box 28"/>
          <p:cNvSpPr txBox="1">
            <a:spLocks noChangeArrowheads="1"/>
          </p:cNvSpPr>
          <p:nvPr/>
        </p:nvSpPr>
        <p:spPr bwMode="auto">
          <a:xfrm>
            <a:off x="8504279" y="351883"/>
            <a:ext cx="269875" cy="228600"/>
          </a:xfrm>
          <a:prstGeom prst="rect">
            <a:avLst/>
          </a:prstGeom>
          <a:noFill/>
          <a:ln w="9525">
            <a:noFill/>
            <a:miter lim="800000"/>
            <a:headEnd/>
            <a:tailEnd/>
          </a:ln>
          <a:effectLst/>
        </p:spPr>
        <p:txBody>
          <a:bodyPr>
            <a:spAutoFit/>
          </a:bodyPr>
          <a:lstStyle/>
          <a:p>
            <a:pPr>
              <a:spcBef>
                <a:spcPct val="50000"/>
              </a:spcBef>
            </a:pPr>
            <a:r>
              <a:rPr lang="en-US" sz="900"/>
              <a:t>H</a:t>
            </a:r>
          </a:p>
        </p:txBody>
      </p:sp>
      <p:sp>
        <p:nvSpPr>
          <p:cNvPr id="25" name="Text Box 29"/>
          <p:cNvSpPr txBox="1">
            <a:spLocks noChangeArrowheads="1"/>
          </p:cNvSpPr>
          <p:nvPr/>
        </p:nvSpPr>
        <p:spPr bwMode="auto">
          <a:xfrm>
            <a:off x="7586704" y="224883"/>
            <a:ext cx="269875" cy="228600"/>
          </a:xfrm>
          <a:prstGeom prst="rect">
            <a:avLst/>
          </a:prstGeom>
          <a:noFill/>
          <a:ln w="9525">
            <a:noFill/>
            <a:miter lim="800000"/>
            <a:headEnd/>
            <a:tailEnd/>
          </a:ln>
          <a:effectLst/>
        </p:spPr>
        <p:txBody>
          <a:bodyPr>
            <a:spAutoFit/>
          </a:bodyPr>
          <a:lstStyle/>
          <a:p>
            <a:pPr>
              <a:spcBef>
                <a:spcPct val="50000"/>
              </a:spcBef>
            </a:pPr>
            <a:r>
              <a:rPr lang="en-US" sz="900"/>
              <a:t>Z</a:t>
            </a:r>
          </a:p>
        </p:txBody>
      </p:sp>
      <p:sp>
        <p:nvSpPr>
          <p:cNvPr id="26" name="Text Box 30"/>
          <p:cNvSpPr txBox="1">
            <a:spLocks noChangeArrowheads="1"/>
          </p:cNvSpPr>
          <p:nvPr/>
        </p:nvSpPr>
        <p:spPr bwMode="auto">
          <a:xfrm>
            <a:off x="6831054" y="1861596"/>
            <a:ext cx="269875" cy="228600"/>
          </a:xfrm>
          <a:prstGeom prst="rect">
            <a:avLst/>
          </a:prstGeom>
          <a:noFill/>
          <a:ln w="9525">
            <a:noFill/>
            <a:miter lim="800000"/>
            <a:headEnd/>
            <a:tailEnd/>
          </a:ln>
          <a:effectLst/>
        </p:spPr>
        <p:txBody>
          <a:bodyPr>
            <a:spAutoFit/>
          </a:bodyPr>
          <a:lstStyle/>
          <a:p>
            <a:pPr>
              <a:spcBef>
                <a:spcPct val="50000"/>
              </a:spcBef>
            </a:pPr>
            <a:r>
              <a:rPr lang="en-US" sz="900"/>
              <a:t>X</a:t>
            </a:r>
          </a:p>
        </p:txBody>
      </p:sp>
      <p:sp>
        <p:nvSpPr>
          <p:cNvPr id="27" name="Text Box 31"/>
          <p:cNvSpPr txBox="1">
            <a:spLocks noChangeArrowheads="1"/>
          </p:cNvSpPr>
          <p:nvPr/>
        </p:nvSpPr>
        <p:spPr bwMode="auto">
          <a:xfrm>
            <a:off x="8720179" y="1159921"/>
            <a:ext cx="269875" cy="228600"/>
          </a:xfrm>
          <a:prstGeom prst="rect">
            <a:avLst/>
          </a:prstGeom>
          <a:noFill/>
          <a:ln w="9525">
            <a:noFill/>
            <a:miter lim="800000"/>
            <a:headEnd/>
            <a:tailEnd/>
          </a:ln>
          <a:effectLst/>
        </p:spPr>
        <p:txBody>
          <a:bodyPr>
            <a:spAutoFit/>
          </a:bodyPr>
          <a:lstStyle/>
          <a:p>
            <a:pPr>
              <a:spcBef>
                <a:spcPct val="50000"/>
              </a:spcBef>
            </a:pPr>
            <a:r>
              <a:rPr lang="en-US" sz="900"/>
              <a:t>Y</a:t>
            </a:r>
          </a:p>
        </p:txBody>
      </p:sp>
      <p:sp>
        <p:nvSpPr>
          <p:cNvPr id="28" name="Text Box 30"/>
          <p:cNvSpPr txBox="1">
            <a:spLocks noChangeArrowheads="1"/>
          </p:cNvSpPr>
          <p:nvPr/>
        </p:nvSpPr>
        <p:spPr bwMode="auto">
          <a:xfrm>
            <a:off x="7696200" y="1507058"/>
            <a:ext cx="457200" cy="230832"/>
          </a:xfrm>
          <a:prstGeom prst="rect">
            <a:avLst/>
          </a:prstGeom>
          <a:noFill/>
          <a:ln w="9525">
            <a:noFill/>
            <a:miter lim="800000"/>
            <a:headEnd/>
            <a:tailEnd/>
          </a:ln>
          <a:effectLst/>
        </p:spPr>
        <p:txBody>
          <a:bodyPr wrap="square">
            <a:spAutoFit/>
          </a:bodyPr>
          <a:lstStyle/>
          <a:p>
            <a:pPr>
              <a:spcBef>
                <a:spcPct val="50000"/>
              </a:spcBef>
            </a:pPr>
            <a:r>
              <a:rPr lang="el-GR" sz="900" dirty="0" smtClean="0">
                <a:latin typeface="Times New Roman"/>
                <a:cs typeface="Times New Roman"/>
                <a:sym typeface="Symbol"/>
              </a:rPr>
              <a:t>λ</a:t>
            </a:r>
            <a:endParaRPr lang="en-US" sz="900" dirty="0">
              <a:latin typeface="GreekMathSymbols" pitchFamily="34" charset="2"/>
            </a:endParaRPr>
          </a:p>
        </p:txBody>
      </p:sp>
      <p:sp>
        <p:nvSpPr>
          <p:cNvPr id="29" name="Text Box 30"/>
          <p:cNvSpPr txBox="1">
            <a:spLocks noChangeArrowheads="1"/>
          </p:cNvSpPr>
          <p:nvPr/>
        </p:nvSpPr>
        <p:spPr bwMode="auto">
          <a:xfrm>
            <a:off x="7992536" y="999063"/>
            <a:ext cx="457200" cy="230832"/>
          </a:xfrm>
          <a:prstGeom prst="rect">
            <a:avLst/>
          </a:prstGeom>
          <a:noFill/>
          <a:ln w="9525">
            <a:noFill/>
            <a:miter lim="800000"/>
            <a:headEnd/>
            <a:tailEnd/>
          </a:ln>
          <a:effectLst/>
        </p:spPr>
        <p:txBody>
          <a:bodyPr wrap="square">
            <a:spAutoFit/>
          </a:bodyPr>
          <a:lstStyle/>
          <a:p>
            <a:pPr>
              <a:spcBef>
                <a:spcPct val="50000"/>
              </a:spcBef>
            </a:pPr>
            <a:r>
              <a:rPr lang="az-Cyrl-AZ" sz="900" dirty="0" smtClean="0">
                <a:latin typeface="Times New Roman"/>
                <a:cs typeface="Times New Roman"/>
                <a:sym typeface="Symbol"/>
              </a:rPr>
              <a:t>ф</a:t>
            </a:r>
            <a:endParaRPr lang="en-US" sz="900" dirty="0">
              <a:latin typeface="GreekMathSymbols"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ctangle 40"/>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4"/>
          <p:cNvGrpSpPr/>
          <p:nvPr/>
        </p:nvGrpSpPr>
        <p:grpSpPr>
          <a:xfrm>
            <a:off x="0" y="3048000"/>
            <a:ext cx="9192126" cy="307777"/>
            <a:chOff x="0" y="3273623"/>
            <a:chExt cx="9192126" cy="307777"/>
          </a:xfrm>
        </p:grpSpPr>
        <p:sp>
          <p:nvSpPr>
            <p:cNvPr id="56" name="Freeform 55"/>
            <p:cNvSpPr/>
            <p:nvPr/>
          </p:nvSpPr>
          <p:spPr>
            <a:xfrm>
              <a:off x="0" y="3429000"/>
              <a:ext cx="9192126" cy="152400"/>
            </a:xfrm>
            <a:custGeom>
              <a:avLst/>
              <a:gdLst>
                <a:gd name="connsiteX0" fmla="*/ 0 w 9066998"/>
                <a:gd name="connsiteY0" fmla="*/ 0 h 132446"/>
                <a:gd name="connsiteX1" fmla="*/ 404261 w 9066998"/>
                <a:gd name="connsiteY1" fmla="*/ 9625 h 132446"/>
                <a:gd name="connsiteX2" fmla="*/ 4254367 w 9066998"/>
                <a:gd name="connsiteY2" fmla="*/ 9625 h 132446"/>
                <a:gd name="connsiteX3" fmla="*/ 6112043 w 9066998"/>
                <a:gd name="connsiteY3" fmla="*/ 28876 h 132446"/>
                <a:gd name="connsiteX4" fmla="*/ 7132320 w 9066998"/>
                <a:gd name="connsiteY4" fmla="*/ 57752 h 132446"/>
                <a:gd name="connsiteX5" fmla="*/ 7180447 w 9066998"/>
                <a:gd name="connsiteY5" fmla="*/ 67377 h 132446"/>
                <a:gd name="connsiteX6" fmla="*/ 7218948 w 9066998"/>
                <a:gd name="connsiteY6" fmla="*/ 77002 h 132446"/>
                <a:gd name="connsiteX7" fmla="*/ 7738712 w 9066998"/>
                <a:gd name="connsiteY7" fmla="*/ 96253 h 132446"/>
                <a:gd name="connsiteX8" fmla="*/ 8008219 w 9066998"/>
                <a:gd name="connsiteY8" fmla="*/ 105878 h 132446"/>
                <a:gd name="connsiteX9" fmla="*/ 8037095 w 9066998"/>
                <a:gd name="connsiteY9" fmla="*/ 115503 h 132446"/>
                <a:gd name="connsiteX10" fmla="*/ 8364354 w 9066998"/>
                <a:gd name="connsiteY10" fmla="*/ 115503 h 132446"/>
                <a:gd name="connsiteX11" fmla="*/ 9066998 w 9066998"/>
                <a:gd name="connsiteY11" fmla="*/ 105878 h 13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66998" h="132446">
                  <a:moveTo>
                    <a:pt x="0" y="0"/>
                  </a:moveTo>
                  <a:lnTo>
                    <a:pt x="404261" y="9625"/>
                  </a:lnTo>
                  <a:lnTo>
                    <a:pt x="4254367" y="9625"/>
                  </a:lnTo>
                  <a:lnTo>
                    <a:pt x="6112043" y="28876"/>
                  </a:lnTo>
                  <a:cubicBezTo>
                    <a:pt x="6816592" y="37005"/>
                    <a:pt x="6580473" y="29451"/>
                    <a:pt x="7132320" y="57752"/>
                  </a:cubicBezTo>
                  <a:cubicBezTo>
                    <a:pt x="7148362" y="60960"/>
                    <a:pt x="7164477" y="63828"/>
                    <a:pt x="7180447" y="67377"/>
                  </a:cubicBezTo>
                  <a:cubicBezTo>
                    <a:pt x="7193361" y="70247"/>
                    <a:pt x="7205800" y="75541"/>
                    <a:pt x="7218948" y="77002"/>
                  </a:cubicBezTo>
                  <a:cubicBezTo>
                    <a:pt x="7362246" y="92924"/>
                    <a:pt x="7649369" y="93625"/>
                    <a:pt x="7738712" y="96253"/>
                  </a:cubicBezTo>
                  <a:lnTo>
                    <a:pt x="8008219" y="105878"/>
                  </a:lnTo>
                  <a:cubicBezTo>
                    <a:pt x="8017844" y="109086"/>
                    <a:pt x="8027019" y="114318"/>
                    <a:pt x="8037095" y="115503"/>
                  </a:cubicBezTo>
                  <a:cubicBezTo>
                    <a:pt x="8181117" y="132446"/>
                    <a:pt x="8205082" y="123466"/>
                    <a:pt x="8364354" y="115503"/>
                  </a:cubicBezTo>
                  <a:cubicBezTo>
                    <a:pt x="8634145" y="70539"/>
                    <a:pt x="8402590" y="105878"/>
                    <a:pt x="9066998" y="105878"/>
                  </a:cubicBezTo>
                </a:path>
              </a:pathLst>
            </a:custGeom>
            <a:solidFill>
              <a:srgbClr val="0070C0"/>
            </a:solid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381000" y="3273623"/>
              <a:ext cx="709246" cy="307777"/>
            </a:xfrm>
            <a:prstGeom prst="rect">
              <a:avLst/>
            </a:prstGeom>
            <a:solidFill>
              <a:schemeClr val="bg1"/>
            </a:solidFill>
          </p:spPr>
          <p:txBody>
            <a:bodyPr wrap="square" rtlCol="0">
              <a:spAutoFit/>
            </a:bodyPr>
            <a:lstStyle/>
            <a:p>
              <a:pPr algn="ctr"/>
              <a:r>
                <a:rPr lang="en-US" sz="1400" dirty="0" smtClean="0"/>
                <a:t>LMSL</a:t>
              </a:r>
              <a:endParaRPr lang="en-US" sz="1400" dirty="0"/>
            </a:p>
          </p:txBody>
        </p:sp>
      </p:grpSp>
      <p:sp>
        <p:nvSpPr>
          <p:cNvPr id="8" name="Freeform 7"/>
          <p:cNvSpPr/>
          <p:nvPr/>
        </p:nvSpPr>
        <p:spPr>
          <a:xfrm>
            <a:off x="0" y="4196615"/>
            <a:ext cx="9307629" cy="115503"/>
          </a:xfrm>
          <a:custGeom>
            <a:avLst/>
            <a:gdLst>
              <a:gd name="connsiteX0" fmla="*/ 0 w 9307629"/>
              <a:gd name="connsiteY0" fmla="*/ 38501 h 115503"/>
              <a:gd name="connsiteX1" fmla="*/ 4706754 w 9307629"/>
              <a:gd name="connsiteY1" fmla="*/ 57751 h 115503"/>
              <a:gd name="connsiteX2" fmla="*/ 5168766 w 9307629"/>
              <a:gd name="connsiteY2" fmla="*/ 86627 h 115503"/>
              <a:gd name="connsiteX3" fmla="*/ 5582653 w 9307629"/>
              <a:gd name="connsiteY3" fmla="*/ 96252 h 115503"/>
              <a:gd name="connsiteX4" fmla="*/ 5813659 w 9307629"/>
              <a:gd name="connsiteY4" fmla="*/ 115503 h 115503"/>
              <a:gd name="connsiteX5" fmla="*/ 6862813 w 9307629"/>
              <a:gd name="connsiteY5" fmla="*/ 105878 h 115503"/>
              <a:gd name="connsiteX6" fmla="*/ 6968691 w 9307629"/>
              <a:gd name="connsiteY6" fmla="*/ 86627 h 115503"/>
              <a:gd name="connsiteX7" fmla="*/ 7016817 w 9307629"/>
              <a:gd name="connsiteY7" fmla="*/ 67377 h 115503"/>
              <a:gd name="connsiteX8" fmla="*/ 7315200 w 9307629"/>
              <a:gd name="connsiteY8" fmla="*/ 48126 h 115503"/>
              <a:gd name="connsiteX9" fmla="*/ 8056345 w 9307629"/>
              <a:gd name="connsiteY9" fmla="*/ 28876 h 115503"/>
              <a:gd name="connsiteX10" fmla="*/ 8114097 w 9307629"/>
              <a:gd name="connsiteY10" fmla="*/ 19250 h 115503"/>
              <a:gd name="connsiteX11" fmla="*/ 8393229 w 9307629"/>
              <a:gd name="connsiteY11" fmla="*/ 0 h 115503"/>
              <a:gd name="connsiteX12" fmla="*/ 8893743 w 9307629"/>
              <a:gd name="connsiteY12" fmla="*/ 9625 h 115503"/>
              <a:gd name="connsiteX13" fmla="*/ 8932244 w 9307629"/>
              <a:gd name="connsiteY13" fmla="*/ 19250 h 115503"/>
              <a:gd name="connsiteX14" fmla="*/ 9009246 w 9307629"/>
              <a:gd name="connsiteY14" fmla="*/ 28876 h 115503"/>
              <a:gd name="connsiteX15" fmla="*/ 9057373 w 9307629"/>
              <a:gd name="connsiteY15" fmla="*/ 38501 h 115503"/>
              <a:gd name="connsiteX16" fmla="*/ 9307629 w 9307629"/>
              <a:gd name="connsiteY16" fmla="*/ 38501 h 1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07629" h="115503">
                <a:moveTo>
                  <a:pt x="0" y="38501"/>
                </a:moveTo>
                <a:lnTo>
                  <a:pt x="4706754" y="57751"/>
                </a:lnTo>
                <a:cubicBezTo>
                  <a:pt x="5168111" y="61280"/>
                  <a:pt x="4888280" y="76786"/>
                  <a:pt x="5168766" y="86627"/>
                </a:cubicBezTo>
                <a:cubicBezTo>
                  <a:pt x="5306681" y="91466"/>
                  <a:pt x="5444691" y="93044"/>
                  <a:pt x="5582653" y="96252"/>
                </a:cubicBezTo>
                <a:cubicBezTo>
                  <a:pt x="5638356" y="101823"/>
                  <a:pt x="5765955" y="115503"/>
                  <a:pt x="5813659" y="115503"/>
                </a:cubicBezTo>
                <a:lnTo>
                  <a:pt x="6862813" y="105878"/>
                </a:lnTo>
                <a:cubicBezTo>
                  <a:pt x="6876512" y="103595"/>
                  <a:pt x="6951883" y="91669"/>
                  <a:pt x="6968691" y="86627"/>
                </a:cubicBezTo>
                <a:cubicBezTo>
                  <a:pt x="6985240" y="81662"/>
                  <a:pt x="6999751" y="70072"/>
                  <a:pt x="7016817" y="67377"/>
                </a:cubicBezTo>
                <a:cubicBezTo>
                  <a:pt x="7040002" y="63716"/>
                  <a:pt x="7308103" y="48435"/>
                  <a:pt x="7315200" y="48126"/>
                </a:cubicBezTo>
                <a:cubicBezTo>
                  <a:pt x="7576241" y="36777"/>
                  <a:pt x="7785898" y="34510"/>
                  <a:pt x="8056345" y="28876"/>
                </a:cubicBezTo>
                <a:cubicBezTo>
                  <a:pt x="8075596" y="25667"/>
                  <a:pt x="8094688" y="21293"/>
                  <a:pt x="8114097" y="19250"/>
                </a:cubicBezTo>
                <a:cubicBezTo>
                  <a:pt x="8173590" y="12987"/>
                  <a:pt x="8341230" y="3250"/>
                  <a:pt x="8393229" y="0"/>
                </a:cubicBezTo>
                <a:lnTo>
                  <a:pt x="8893743" y="9625"/>
                </a:lnTo>
                <a:cubicBezTo>
                  <a:pt x="8906963" y="10097"/>
                  <a:pt x="8919195" y="17075"/>
                  <a:pt x="8932244" y="19250"/>
                </a:cubicBezTo>
                <a:cubicBezTo>
                  <a:pt x="8957759" y="23503"/>
                  <a:pt x="8983680" y="24943"/>
                  <a:pt x="9009246" y="28876"/>
                </a:cubicBezTo>
                <a:cubicBezTo>
                  <a:pt x="9025416" y="31364"/>
                  <a:pt x="9041021" y="37974"/>
                  <a:pt x="9057373" y="38501"/>
                </a:cubicBezTo>
                <a:cubicBezTo>
                  <a:pt x="9140748" y="41190"/>
                  <a:pt x="9224210" y="38501"/>
                  <a:pt x="9307629" y="38501"/>
                </a:cubicBez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0"/>
          <p:cNvGrpSpPr/>
          <p:nvPr/>
        </p:nvGrpSpPr>
        <p:grpSpPr>
          <a:xfrm>
            <a:off x="0" y="682823"/>
            <a:ext cx="9144000" cy="307777"/>
            <a:chOff x="0" y="682823"/>
            <a:chExt cx="9144000" cy="307777"/>
          </a:xfrm>
        </p:grpSpPr>
        <p:cxnSp>
          <p:nvCxnSpPr>
            <p:cNvPr id="7" name="Straight Connector 6"/>
            <p:cNvCxnSpPr/>
            <p:nvPr/>
          </p:nvCxnSpPr>
          <p:spPr>
            <a:xfrm>
              <a:off x="0" y="838200"/>
              <a:ext cx="9144000" cy="762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1000" y="682823"/>
              <a:ext cx="709246" cy="307777"/>
            </a:xfrm>
            <a:prstGeom prst="rect">
              <a:avLst/>
            </a:prstGeom>
            <a:solidFill>
              <a:schemeClr val="bg1"/>
            </a:solidFill>
          </p:spPr>
          <p:txBody>
            <a:bodyPr wrap="square" rtlCol="0">
              <a:spAutoFit/>
            </a:bodyPr>
            <a:lstStyle/>
            <a:p>
              <a:pPr algn="ctr"/>
              <a:r>
                <a:rPr lang="en-US" sz="1400" dirty="0" smtClean="0"/>
                <a:t>Levee</a:t>
              </a:r>
              <a:endParaRPr lang="en-US" sz="1400" dirty="0"/>
            </a:p>
          </p:txBody>
        </p:sp>
      </p:grpSp>
      <p:sp>
        <p:nvSpPr>
          <p:cNvPr id="11" name="TextBox 10"/>
          <p:cNvSpPr txBox="1"/>
          <p:nvPr/>
        </p:nvSpPr>
        <p:spPr>
          <a:xfrm>
            <a:off x="304800" y="4038600"/>
            <a:ext cx="914400" cy="307777"/>
          </a:xfrm>
          <a:prstGeom prst="rect">
            <a:avLst/>
          </a:prstGeom>
          <a:solidFill>
            <a:schemeClr val="bg1"/>
          </a:solidFill>
        </p:spPr>
        <p:txBody>
          <a:bodyPr wrap="square" rtlCol="0">
            <a:spAutoFit/>
          </a:bodyPr>
          <a:lstStyle/>
          <a:p>
            <a:pPr algn="ctr"/>
            <a:r>
              <a:rPr lang="en-US" sz="1400" dirty="0" smtClean="0"/>
              <a:t>NAVD88</a:t>
            </a:r>
            <a:endParaRPr lang="en-US" sz="1400" dirty="0"/>
          </a:p>
        </p:txBody>
      </p:sp>
      <p:cxnSp>
        <p:nvCxnSpPr>
          <p:cNvPr id="13" name="Straight Arrow Connector 12"/>
          <p:cNvCxnSpPr/>
          <p:nvPr/>
        </p:nvCxnSpPr>
        <p:spPr>
          <a:xfrm flipV="1">
            <a:off x="1752600" y="914400"/>
            <a:ext cx="0" cy="2286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0" y="1524000"/>
            <a:ext cx="1981200" cy="276999"/>
          </a:xfrm>
          <a:prstGeom prst="rect">
            <a:avLst/>
          </a:prstGeom>
          <a:solidFill>
            <a:schemeClr val="bg1"/>
          </a:solidFill>
        </p:spPr>
        <p:txBody>
          <a:bodyPr wrap="square" rtlCol="0">
            <a:spAutoFit/>
          </a:bodyPr>
          <a:lstStyle/>
          <a:p>
            <a:pPr algn="ctr"/>
            <a:r>
              <a:rPr lang="en-US" sz="1200" dirty="0" smtClean="0"/>
              <a:t>13.5’ MSL (Design Height)</a:t>
            </a:r>
            <a:endParaRPr lang="en-US" sz="1200" dirty="0"/>
          </a:p>
        </p:txBody>
      </p:sp>
      <p:pic>
        <p:nvPicPr>
          <p:cNvPr id="15" name="Picture 12" descr="69883">
            <a:hlinkClick r:id="rId2" action="ppaction://hlinkfile"/>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15200" y="2514600"/>
            <a:ext cx="641350" cy="253291"/>
          </a:xfrm>
          <a:prstGeom prst="rect">
            <a:avLst/>
          </a:prstGeom>
          <a:noFill/>
        </p:spPr>
      </p:pic>
      <p:cxnSp>
        <p:nvCxnSpPr>
          <p:cNvPr id="18" name="Straight Arrow Connector 17"/>
          <p:cNvCxnSpPr/>
          <p:nvPr/>
        </p:nvCxnSpPr>
        <p:spPr>
          <a:xfrm flipV="1">
            <a:off x="7239000" y="914400"/>
            <a:ext cx="0" cy="1752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638800" y="2650562"/>
            <a:ext cx="1676687" cy="16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010400" y="2743200"/>
            <a:ext cx="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41"/>
          <p:cNvGrpSpPr/>
          <p:nvPr/>
        </p:nvGrpSpPr>
        <p:grpSpPr>
          <a:xfrm>
            <a:off x="1752600" y="3275112"/>
            <a:ext cx="609600" cy="992088"/>
            <a:chOff x="1752600" y="3429000"/>
            <a:chExt cx="609600" cy="763488"/>
          </a:xfrm>
        </p:grpSpPr>
        <p:cxnSp>
          <p:nvCxnSpPr>
            <p:cNvPr id="30" name="Straight Arrow Connector 29"/>
            <p:cNvCxnSpPr/>
            <p:nvPr/>
          </p:nvCxnSpPr>
          <p:spPr>
            <a:xfrm flipH="1">
              <a:off x="2057400" y="3429000"/>
              <a:ext cx="8248" cy="7634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52600" y="3581400"/>
              <a:ext cx="609600" cy="213172"/>
            </a:xfrm>
            <a:prstGeom prst="rect">
              <a:avLst/>
            </a:prstGeom>
            <a:solidFill>
              <a:schemeClr val="bg1"/>
            </a:solidFill>
            <a:ln>
              <a:noFill/>
            </a:ln>
          </p:spPr>
          <p:txBody>
            <a:bodyPr wrap="square" rtlCol="0">
              <a:spAutoFit/>
            </a:bodyPr>
            <a:lstStyle/>
            <a:p>
              <a:pPr algn="ctr"/>
              <a:r>
                <a:rPr lang="en-US" sz="1200" dirty="0" smtClean="0"/>
                <a:t>1.0’ </a:t>
              </a:r>
              <a:endParaRPr lang="en-US" sz="1200" dirty="0"/>
            </a:p>
          </p:txBody>
        </p:sp>
      </p:grpSp>
      <p:sp>
        <p:nvSpPr>
          <p:cNvPr id="32" name="TextBox 31"/>
          <p:cNvSpPr txBox="1"/>
          <p:nvPr/>
        </p:nvSpPr>
        <p:spPr>
          <a:xfrm>
            <a:off x="7924800" y="2133600"/>
            <a:ext cx="1219200" cy="461665"/>
          </a:xfrm>
          <a:prstGeom prst="rect">
            <a:avLst/>
          </a:prstGeom>
          <a:solidFill>
            <a:schemeClr val="bg1"/>
          </a:solidFill>
        </p:spPr>
        <p:txBody>
          <a:bodyPr wrap="square" rtlCol="0">
            <a:spAutoFit/>
          </a:bodyPr>
          <a:lstStyle/>
          <a:p>
            <a:r>
              <a:rPr lang="en-US" sz="1200" dirty="0" smtClean="0"/>
              <a:t>BM</a:t>
            </a:r>
          </a:p>
          <a:p>
            <a:r>
              <a:rPr lang="en-US" sz="1200" dirty="0" smtClean="0"/>
              <a:t>2.5’ MSL</a:t>
            </a:r>
          </a:p>
        </p:txBody>
      </p:sp>
      <p:sp>
        <p:nvSpPr>
          <p:cNvPr id="37" name="TextBox 36"/>
          <p:cNvSpPr txBox="1"/>
          <p:nvPr/>
        </p:nvSpPr>
        <p:spPr>
          <a:xfrm>
            <a:off x="2895600" y="3051381"/>
            <a:ext cx="2133600" cy="276999"/>
          </a:xfrm>
          <a:prstGeom prst="rect">
            <a:avLst/>
          </a:prstGeom>
          <a:solidFill>
            <a:schemeClr val="bg1"/>
          </a:solidFill>
        </p:spPr>
        <p:txBody>
          <a:bodyPr wrap="square" rtlCol="0">
            <a:spAutoFit/>
          </a:bodyPr>
          <a:lstStyle/>
          <a:p>
            <a:pPr algn="ctr"/>
            <a:r>
              <a:rPr lang="en-US" sz="1200" dirty="0" smtClean="0"/>
              <a:t>Measured by </a:t>
            </a:r>
            <a:r>
              <a:rPr lang="en-US" sz="1200" b="1" u="sng" dirty="0" smtClean="0"/>
              <a:t>local</a:t>
            </a:r>
            <a:r>
              <a:rPr lang="en-US" sz="1200" dirty="0" smtClean="0"/>
              <a:t> gauge</a:t>
            </a:r>
            <a:endParaRPr lang="en-US" sz="1200" dirty="0"/>
          </a:p>
        </p:txBody>
      </p:sp>
      <p:sp>
        <p:nvSpPr>
          <p:cNvPr id="46" name="TextBox 45"/>
          <p:cNvSpPr txBox="1"/>
          <p:nvPr/>
        </p:nvSpPr>
        <p:spPr>
          <a:xfrm>
            <a:off x="7067350" y="1447800"/>
            <a:ext cx="381000" cy="276999"/>
          </a:xfrm>
          <a:prstGeom prst="rect">
            <a:avLst/>
          </a:prstGeom>
          <a:solidFill>
            <a:schemeClr val="bg1"/>
          </a:solidFill>
        </p:spPr>
        <p:txBody>
          <a:bodyPr wrap="square" rtlCol="0">
            <a:spAutoFit/>
          </a:bodyPr>
          <a:lstStyle/>
          <a:p>
            <a:pPr algn="ctr"/>
            <a:r>
              <a:rPr lang="en-US" sz="1200" dirty="0" smtClean="0"/>
              <a:t>11’</a:t>
            </a:r>
            <a:endParaRPr lang="en-US" sz="1200" dirty="0"/>
          </a:p>
        </p:txBody>
      </p:sp>
      <p:sp>
        <p:nvSpPr>
          <p:cNvPr id="43" name="TextBox 42"/>
          <p:cNvSpPr txBox="1"/>
          <p:nvPr/>
        </p:nvSpPr>
        <p:spPr>
          <a:xfrm>
            <a:off x="6400800" y="2895600"/>
            <a:ext cx="2743200" cy="276999"/>
          </a:xfrm>
          <a:prstGeom prst="rect">
            <a:avLst/>
          </a:prstGeom>
          <a:solidFill>
            <a:schemeClr val="bg1"/>
          </a:solidFill>
        </p:spPr>
        <p:txBody>
          <a:bodyPr wrap="square" rtlCol="0">
            <a:spAutoFit/>
          </a:bodyPr>
          <a:lstStyle/>
          <a:p>
            <a:pPr algn="ctr"/>
            <a:r>
              <a:rPr lang="en-US" sz="1200" dirty="0" smtClean="0"/>
              <a:t>2.5’ Measured (gauge maintenance)</a:t>
            </a:r>
            <a:endParaRPr lang="en-US" sz="1200" dirty="0"/>
          </a:p>
        </p:txBody>
      </p:sp>
      <p:sp>
        <p:nvSpPr>
          <p:cNvPr id="52" name="TextBox 51"/>
          <p:cNvSpPr txBox="1">
            <a:spLocks/>
          </p:cNvSpPr>
          <p:nvPr/>
        </p:nvSpPr>
        <p:spPr>
          <a:xfrm>
            <a:off x="3200400" y="304800"/>
            <a:ext cx="2743200" cy="400110"/>
          </a:xfrm>
          <a:prstGeom prst="rect">
            <a:avLst/>
          </a:prstGeom>
          <a:noFill/>
        </p:spPr>
        <p:txBody>
          <a:bodyPr wrap="square" rtlCol="0">
            <a:spAutoFit/>
          </a:bodyPr>
          <a:lstStyle/>
          <a:p>
            <a:pPr algn="ctr"/>
            <a:r>
              <a:rPr lang="en-US" sz="2000" dirty="0" smtClean="0"/>
              <a:t>Sea Level Change</a:t>
            </a:r>
            <a:endParaRPr lang="en-US" sz="2000"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3429000"/>
            <a:ext cx="9144000" cy="3429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dirty="0" smtClean="0"/>
              <a:t>Tidal datum at project</a:t>
            </a:r>
            <a:endParaRPr lang="en-US" dirty="0"/>
          </a:p>
        </p:txBody>
      </p:sp>
      <p:sp>
        <p:nvSpPr>
          <p:cNvPr id="3" name="Content Placeholder 2"/>
          <p:cNvSpPr>
            <a:spLocks noGrp="1"/>
          </p:cNvSpPr>
          <p:nvPr>
            <p:ph idx="1"/>
          </p:nvPr>
        </p:nvSpPr>
        <p:spPr>
          <a:xfrm>
            <a:off x="685800" y="990600"/>
            <a:ext cx="8229600" cy="2514600"/>
          </a:xfrm>
        </p:spPr>
        <p:txBody>
          <a:bodyPr/>
          <a:lstStyle/>
          <a:p>
            <a:r>
              <a:rPr lang="en-US" dirty="0" smtClean="0"/>
              <a:t>$30k to establish datum at project</a:t>
            </a:r>
          </a:p>
          <a:p>
            <a:r>
              <a:rPr lang="en-US" dirty="0" smtClean="0"/>
              <a:t>$85k to install permanent gauge</a:t>
            </a:r>
          </a:p>
          <a:p>
            <a:r>
              <a:rPr lang="en-US" dirty="0" smtClean="0"/>
              <a:t>$10k/yr for maintenance</a:t>
            </a:r>
          </a:p>
          <a:p>
            <a:r>
              <a:rPr lang="en-US" dirty="0" smtClean="0"/>
              <a:t>Several agencies can share cost</a:t>
            </a:r>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9"/>
          <p:cNvSpPr>
            <a:spLocks noChangeArrowheads="1"/>
          </p:cNvSpPr>
          <p:nvPr/>
        </p:nvSpPr>
        <p:spPr bwMode="auto">
          <a:xfrm>
            <a:off x="2078038" y="822325"/>
            <a:ext cx="4930775" cy="552450"/>
          </a:xfrm>
          <a:prstGeom prst="rect">
            <a:avLst/>
          </a:prstGeom>
          <a:noFill/>
          <a:ln w="9525">
            <a:noFill/>
            <a:miter lim="800000"/>
            <a:headEnd/>
            <a:tailEnd/>
          </a:ln>
        </p:spPr>
        <p:txBody>
          <a:bodyPr/>
          <a:lstStyle/>
          <a:p>
            <a:pPr algn="ctr"/>
            <a:r>
              <a:rPr lang="en-US" sz="3600" dirty="0">
                <a:solidFill>
                  <a:schemeClr val="tx2"/>
                </a:solidFill>
              </a:rPr>
              <a:t>In-A-Nutshell</a:t>
            </a:r>
          </a:p>
        </p:txBody>
      </p:sp>
      <p:sp>
        <p:nvSpPr>
          <p:cNvPr id="27652" name="Text Box 10"/>
          <p:cNvSpPr txBox="1">
            <a:spLocks noChangeArrowheads="1"/>
          </p:cNvSpPr>
          <p:nvPr/>
        </p:nvSpPr>
        <p:spPr bwMode="auto">
          <a:xfrm>
            <a:off x="0" y="152400"/>
            <a:ext cx="9143999" cy="769441"/>
          </a:xfrm>
          <a:prstGeom prst="rect">
            <a:avLst/>
          </a:prstGeom>
          <a:noFill/>
          <a:ln w="9525">
            <a:noFill/>
            <a:miter lim="800000"/>
            <a:headEnd/>
            <a:tailEnd/>
          </a:ln>
        </p:spPr>
        <p:txBody>
          <a:bodyPr wrap="square">
            <a:spAutoFit/>
          </a:bodyPr>
          <a:lstStyle/>
          <a:p>
            <a:pPr algn="ctr" eaLnBrk="0" hangingPunct="0">
              <a:spcBef>
                <a:spcPct val="50000"/>
              </a:spcBef>
            </a:pPr>
            <a:r>
              <a:rPr lang="en-US" sz="4400" b="1" dirty="0" smtClean="0"/>
              <a:t>Current USACE Policy</a:t>
            </a:r>
            <a:endParaRPr lang="en-US" sz="4400" b="1" dirty="0"/>
          </a:p>
        </p:txBody>
      </p:sp>
      <p:sp>
        <p:nvSpPr>
          <p:cNvPr id="27653" name="Rectangle 11"/>
          <p:cNvSpPr>
            <a:spLocks noGrp="1" noChangeArrowheads="1"/>
          </p:cNvSpPr>
          <p:nvPr>
            <p:ph type="body" idx="1"/>
          </p:nvPr>
        </p:nvSpPr>
        <p:spPr>
          <a:xfrm>
            <a:off x="600075" y="1497013"/>
            <a:ext cx="8229600" cy="4525962"/>
          </a:xfrm>
          <a:noFill/>
        </p:spPr>
        <p:txBody>
          <a:bodyPr/>
          <a:lstStyle/>
          <a:p>
            <a:pPr eaLnBrk="1" hangingPunct="1"/>
            <a:r>
              <a:rPr lang="en-US" dirty="0" smtClean="0"/>
              <a:t>Projects Tied to NSRS </a:t>
            </a:r>
            <a:r>
              <a:rPr lang="en-US" sz="2400" dirty="0" smtClean="0"/>
              <a:t>(horizontal, orthometric, and ellipsoid height)</a:t>
            </a:r>
          </a:p>
          <a:p>
            <a:pPr eaLnBrk="1" hangingPunct="1">
              <a:buFont typeface="Wingdings" pitchFamily="2" charset="2"/>
              <a:buNone/>
            </a:pPr>
            <a:endParaRPr lang="en-US" sz="2800" dirty="0" smtClean="0"/>
          </a:p>
          <a:p>
            <a:pPr eaLnBrk="1" hangingPunct="1"/>
            <a:r>
              <a:rPr lang="en-US" dirty="0" smtClean="0"/>
              <a:t>Projects Have Minimum 3 PBMs</a:t>
            </a:r>
          </a:p>
          <a:p>
            <a:pPr eaLnBrk="1" hangingPunct="1"/>
            <a:endParaRPr lang="en-US" dirty="0" smtClean="0"/>
          </a:p>
          <a:p>
            <a:pPr eaLnBrk="1" hangingPunct="1"/>
            <a:r>
              <a:rPr lang="en-US" dirty="0" smtClean="0"/>
              <a:t>Projects Tied to Reliable Gage Network</a:t>
            </a:r>
          </a:p>
          <a:p>
            <a:pPr eaLnBrk="1" hangingPunct="1"/>
            <a:endParaRPr lang="en-US" dirty="0" smtClean="0"/>
          </a:p>
          <a:p>
            <a:pPr eaLnBrk="1" hangingPunct="1"/>
            <a:r>
              <a:rPr lang="en-US" dirty="0" smtClean="0"/>
              <a:t>Project Documents Reflect Datum Relationships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ell Beach 8761305 prob BM 1305G 1982"/>
          <p:cNvPicPr>
            <a:picLocks noChangeAspect="1" noChangeArrowheads="1"/>
          </p:cNvPicPr>
          <p:nvPr/>
        </p:nvPicPr>
        <p:blipFill>
          <a:blip r:embed="rId3" cstate="screen"/>
          <a:srcRect/>
          <a:stretch>
            <a:fillRect/>
          </a:stretch>
        </p:blipFill>
        <p:spPr bwMode="auto">
          <a:xfrm>
            <a:off x="-1" y="-17517"/>
            <a:ext cx="9167355" cy="6875517"/>
          </a:xfrm>
          <a:prstGeom prst="rect">
            <a:avLst/>
          </a:prstGeom>
          <a:noFill/>
        </p:spPr>
      </p:pic>
      <p:sp>
        <p:nvSpPr>
          <p:cNvPr id="28674" name="Rectangle 2"/>
          <p:cNvSpPr>
            <a:spLocks noGrp="1" noChangeArrowheads="1"/>
          </p:cNvSpPr>
          <p:nvPr>
            <p:ph type="title"/>
          </p:nvPr>
        </p:nvSpPr>
        <p:spPr bwMode="auto">
          <a:xfrm>
            <a:off x="533400" y="381000"/>
            <a:ext cx="8229600" cy="17526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000" dirty="0">
                <a:solidFill>
                  <a:schemeClr val="bg1"/>
                </a:solidFill>
              </a:rPr>
              <a:t/>
            </a:r>
            <a:br>
              <a:rPr lang="en-US" sz="2000" dirty="0">
                <a:solidFill>
                  <a:schemeClr val="bg1"/>
                </a:solidFill>
              </a:rPr>
            </a:br>
            <a:r>
              <a:rPr lang="en-US" sz="7200" dirty="0">
                <a:solidFill>
                  <a:schemeClr val="bg1"/>
                </a:solidFill>
              </a:rPr>
              <a:t>Questions?</a:t>
            </a:r>
          </a:p>
        </p:txBody>
      </p:sp>
      <p:sp>
        <p:nvSpPr>
          <p:cNvPr id="28676" name="Text Box 4"/>
          <p:cNvSpPr txBox="1">
            <a:spLocks noChangeArrowheads="1"/>
          </p:cNvSpPr>
          <p:nvPr/>
        </p:nvSpPr>
        <p:spPr bwMode="auto">
          <a:xfrm>
            <a:off x="304800" y="2057400"/>
            <a:ext cx="8534400" cy="1077218"/>
          </a:xfrm>
          <a:prstGeom prst="rect">
            <a:avLst/>
          </a:prstGeom>
          <a:noFill/>
          <a:ln w="9525">
            <a:noFill/>
            <a:miter lim="800000"/>
            <a:headEnd/>
            <a:tailEnd/>
          </a:ln>
          <a:effectLst/>
        </p:spPr>
        <p:txBody>
          <a:bodyPr wrap="square">
            <a:spAutoFit/>
          </a:bodyPr>
          <a:lstStyle/>
          <a:p>
            <a:pPr algn="ctr" eaLnBrk="0" hangingPunct="0">
              <a:spcBef>
                <a:spcPct val="50000"/>
              </a:spcBef>
            </a:pPr>
            <a:r>
              <a:rPr lang="en-US" sz="1600" b="1" dirty="0">
                <a:solidFill>
                  <a:schemeClr val="bg1"/>
                </a:solidFill>
              </a:rPr>
              <a:t>Additional Information Available at:</a:t>
            </a:r>
          </a:p>
          <a:p>
            <a:pPr algn="ctr" eaLnBrk="0" hangingPunct="0">
              <a:spcBef>
                <a:spcPct val="50000"/>
              </a:spcBef>
            </a:pPr>
            <a:r>
              <a:rPr lang="en-US" sz="1600" b="1" dirty="0" smtClean="0">
                <a:solidFill>
                  <a:schemeClr val="bg1"/>
                </a:solidFill>
              </a:rPr>
              <a:t>http://www.agc.army.mil/Missions/NationalDatumsandSubsidenceProgram.aspx</a:t>
            </a:r>
          </a:p>
          <a:p>
            <a:pPr algn="ctr" eaLnBrk="0" hangingPunct="0">
              <a:spcBef>
                <a:spcPct val="50000"/>
              </a:spcBef>
            </a:pPr>
            <a:r>
              <a:rPr lang="en-US" sz="1600" b="1" dirty="0" smtClean="0">
                <a:solidFill>
                  <a:schemeClr val="bg1"/>
                </a:solidFill>
              </a:rPr>
              <a:t>Mark.W.Huber@usace.army.mil</a:t>
            </a:r>
            <a:endParaRPr lang="en-US" sz="1600" b="1" dirty="0">
              <a:solidFill>
                <a:schemeClr val="bg1"/>
              </a:solidFill>
            </a:endParaRPr>
          </a:p>
        </p:txBody>
      </p:sp>
      <p:pic>
        <p:nvPicPr>
          <p:cNvPr id="28677" name="Picture 5" descr="AGC_logo_small">
            <a:hlinkClick r:id="" action="ppaction://hlinkshowjump?jump=nextslide"/>
          </p:cNvPr>
          <p:cNvPicPr>
            <a:picLocks noChangeAspect="1" noChangeArrowheads="1"/>
          </p:cNvPicPr>
          <p:nvPr/>
        </p:nvPicPr>
        <p:blipFill>
          <a:blip r:embed="rId4" cstate="screen"/>
          <a:srcRect/>
          <a:stretch>
            <a:fillRect/>
          </a:stretch>
        </p:blipFill>
        <p:spPr bwMode="auto">
          <a:xfrm>
            <a:off x="8202612" y="0"/>
            <a:ext cx="941388" cy="941388"/>
          </a:xfrm>
          <a:prstGeom prst="rect">
            <a:avLst/>
          </a:prstGeom>
          <a:noFill/>
        </p:spPr>
      </p:pic>
      <p:pic>
        <p:nvPicPr>
          <p:cNvPr id="8" name="Picture 9" descr="USACE_logo"/>
          <p:cNvPicPr>
            <a:picLocks noChangeAspect="1" noChangeArrowheads="1"/>
          </p:cNvPicPr>
          <p:nvPr/>
        </p:nvPicPr>
        <p:blipFill>
          <a:blip r:embed="rId5" cstate="screen"/>
          <a:srcRect/>
          <a:stretch>
            <a:fillRect/>
          </a:stretch>
        </p:blipFill>
        <p:spPr bwMode="auto">
          <a:xfrm>
            <a:off x="0" y="0"/>
            <a:ext cx="1295400" cy="886090"/>
          </a:xfrm>
          <a:prstGeom prst="rect">
            <a:avLst/>
          </a:prstGeom>
          <a:noFill/>
        </p:spPr>
      </p:pic>
      <p:sp>
        <p:nvSpPr>
          <p:cNvPr id="9" name="Rectangle 8"/>
          <p:cNvSpPr>
            <a:spLocks noChangeArrowheads="1"/>
          </p:cNvSpPr>
          <p:nvPr/>
        </p:nvSpPr>
        <p:spPr bwMode="auto">
          <a:xfrm>
            <a:off x="990600" y="5715000"/>
            <a:ext cx="6590806" cy="468086"/>
          </a:xfrm>
          <a:prstGeom prst="rect">
            <a:avLst/>
          </a:prstGeom>
          <a:noFill/>
          <a:ln w="9525">
            <a:noFill/>
            <a:miter lim="800000"/>
            <a:headEnd/>
            <a:tailEnd/>
          </a:ln>
          <a:effectLst/>
        </p:spPr>
        <p:txBody>
          <a:bodyPr anchor="b" anchorCtr="1"/>
          <a:lstStyle/>
          <a:p>
            <a:pPr algn="ctr"/>
            <a:r>
              <a:rPr lang="en-US" sz="1100" b="1" dirty="0">
                <a:solidFill>
                  <a:schemeClr val="bg1"/>
                </a:solidFill>
                <a:latin typeface="Tahoma" pitchFamily="34" charset="0"/>
              </a:rPr>
              <a:t>Sea Level Rise </a:t>
            </a:r>
            <a:r>
              <a:rPr lang="en-US" sz="1100" b="1" dirty="0" smtClean="0">
                <a:solidFill>
                  <a:schemeClr val="bg1"/>
                </a:solidFill>
                <a:latin typeface="Tahoma" pitchFamily="34" charset="0"/>
              </a:rPr>
              <a:t>and Land Subsidence on a NOAA </a:t>
            </a:r>
            <a:r>
              <a:rPr lang="en-US" sz="1100" b="1" dirty="0">
                <a:solidFill>
                  <a:schemeClr val="bg1"/>
                </a:solidFill>
                <a:latin typeface="Tahoma" pitchFamily="34" charset="0"/>
              </a:rPr>
              <a:t>Tidal Benchmark</a:t>
            </a:r>
            <a:br>
              <a:rPr lang="en-US" sz="1100" b="1" dirty="0">
                <a:solidFill>
                  <a:schemeClr val="bg1"/>
                </a:solidFill>
                <a:latin typeface="Tahoma" pitchFamily="34" charset="0"/>
              </a:rPr>
            </a:br>
            <a:r>
              <a:rPr lang="en-US" sz="1100" b="1" dirty="0">
                <a:solidFill>
                  <a:schemeClr val="bg1"/>
                </a:solidFill>
                <a:latin typeface="Tahoma" pitchFamily="34" charset="0"/>
              </a:rPr>
              <a:t>(set on hard ground in 1980s)</a:t>
            </a:r>
          </a:p>
        </p:txBody>
      </p:sp>
      <p:pic>
        <p:nvPicPr>
          <p:cNvPr id="1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4333875"/>
            <a:ext cx="2447925" cy="2524125"/>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clrChange>
              <a:clrFrom>
                <a:srgbClr val="27EE00"/>
              </a:clrFrom>
              <a:clrTo>
                <a:srgbClr val="27EE00">
                  <a:alpha val="0"/>
                </a:srgbClr>
              </a:clrTo>
            </a:clrChange>
          </a:blip>
          <a:srcRect/>
          <a:stretch>
            <a:fillRect/>
          </a:stretch>
        </p:blipFill>
        <p:spPr bwMode="auto">
          <a:xfrm>
            <a:off x="6589713" y="4465638"/>
            <a:ext cx="2554287" cy="2392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a:xfrm>
            <a:off x="7010400" y="6381750"/>
            <a:ext cx="2133600" cy="476250"/>
          </a:xfrm>
          <a:prstGeom prst="rect">
            <a:avLst/>
          </a:prstGeom>
        </p:spPr>
        <p:txBody>
          <a:bodyPr/>
          <a:lstStyle/>
          <a:p>
            <a:fld id="{227DBA32-78E2-4E7A-90E3-C02A2ED2676A}" type="slidenum">
              <a:rPr lang="en-US"/>
              <a:pPr/>
              <a:t>7</a:t>
            </a:fld>
            <a:endParaRPr lang="en-US"/>
          </a:p>
        </p:txBody>
      </p:sp>
      <p:sp>
        <p:nvSpPr>
          <p:cNvPr id="1448967" name="Text Box 7"/>
          <p:cNvSpPr txBox="1">
            <a:spLocks noChangeArrowheads="1"/>
          </p:cNvSpPr>
          <p:nvPr/>
        </p:nvSpPr>
        <p:spPr bwMode="auto">
          <a:xfrm>
            <a:off x="710116" y="2668201"/>
            <a:ext cx="7650163" cy="3046988"/>
          </a:xfrm>
          <a:prstGeom prst="rect">
            <a:avLst/>
          </a:prstGeom>
          <a:noFill/>
          <a:ln w="9525">
            <a:noFill/>
            <a:miter lim="800000"/>
            <a:headEnd/>
            <a:tailEnd/>
          </a:ln>
          <a:effectLst/>
        </p:spPr>
        <p:txBody>
          <a:bodyPr>
            <a:spAutoFit/>
          </a:bodyPr>
          <a:lstStyle/>
          <a:p>
            <a:pPr algn="ctr" eaLnBrk="0" hangingPunct="0">
              <a:spcBef>
                <a:spcPct val="50000"/>
              </a:spcBef>
            </a:pPr>
            <a:r>
              <a:rPr lang="en-US" sz="3200" b="1" i="1" dirty="0">
                <a:solidFill>
                  <a:schemeClr val="bg1">
                    <a:lumMod val="50000"/>
                  </a:schemeClr>
                </a:solidFill>
              </a:rPr>
              <a:t>Basically it is what we use to geo-reference or position our civil works projects with respect to other related projects such as SLOSH models, historical high water marks, ADCIRC models, DFIRMS, etc.</a:t>
            </a:r>
          </a:p>
        </p:txBody>
      </p:sp>
      <p:pic>
        <p:nvPicPr>
          <p:cNvPr id="54" name="Picture 12"/>
          <p:cNvPicPr>
            <a:picLocks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516729" y="221708"/>
            <a:ext cx="2486025" cy="2395538"/>
          </a:xfrm>
          <a:prstGeom prst="rect">
            <a:avLst/>
          </a:prstGeom>
          <a:noFill/>
          <a:ln w="9525">
            <a:noFill/>
            <a:miter lim="800000"/>
            <a:headEnd/>
            <a:tailEnd/>
          </a:ln>
          <a:effectLst/>
        </p:spPr>
      </p:pic>
      <p:sp>
        <p:nvSpPr>
          <p:cNvPr id="55" name="Oval 13"/>
          <p:cNvSpPr>
            <a:spLocks noChangeArrowheads="1"/>
          </p:cNvSpPr>
          <p:nvPr/>
        </p:nvSpPr>
        <p:spPr bwMode="auto">
          <a:xfrm>
            <a:off x="6507204" y="224883"/>
            <a:ext cx="2482850" cy="2397125"/>
          </a:xfrm>
          <a:prstGeom prst="ellipse">
            <a:avLst/>
          </a:prstGeom>
          <a:solidFill>
            <a:schemeClr val="bg1">
              <a:alpha val="63000"/>
            </a:schemeClr>
          </a:solidFill>
          <a:ln w="19050">
            <a:solidFill>
              <a:schemeClr val="tx1"/>
            </a:solidFill>
            <a:round/>
            <a:headEnd/>
            <a:tailEnd/>
          </a:ln>
          <a:effectLst/>
        </p:spPr>
        <p:txBody>
          <a:bodyPr wrap="none" anchor="ctr"/>
          <a:lstStyle/>
          <a:p>
            <a:endParaRPr lang="en-US"/>
          </a:p>
        </p:txBody>
      </p:sp>
      <p:sp>
        <p:nvSpPr>
          <p:cNvPr id="56" name="Line 14"/>
          <p:cNvSpPr>
            <a:spLocks noChangeShapeType="1"/>
          </p:cNvSpPr>
          <p:nvPr/>
        </p:nvSpPr>
        <p:spPr bwMode="auto">
          <a:xfrm flipV="1">
            <a:off x="7802604" y="107408"/>
            <a:ext cx="0" cy="1285875"/>
          </a:xfrm>
          <a:prstGeom prst="line">
            <a:avLst/>
          </a:prstGeom>
          <a:noFill/>
          <a:ln w="28575">
            <a:solidFill>
              <a:schemeClr val="accent2"/>
            </a:solidFill>
            <a:round/>
            <a:headEnd/>
            <a:tailEnd type="triangle" w="med" len="med"/>
          </a:ln>
          <a:effectLst/>
        </p:spPr>
        <p:txBody>
          <a:bodyPr/>
          <a:lstStyle/>
          <a:p>
            <a:endParaRPr lang="en-US"/>
          </a:p>
        </p:txBody>
      </p:sp>
      <p:sp>
        <p:nvSpPr>
          <p:cNvPr id="57" name="Line 15"/>
          <p:cNvSpPr>
            <a:spLocks noChangeShapeType="1"/>
          </p:cNvSpPr>
          <p:nvPr/>
        </p:nvSpPr>
        <p:spPr bwMode="auto">
          <a:xfrm>
            <a:off x="7802604" y="1393283"/>
            <a:ext cx="1295400" cy="0"/>
          </a:xfrm>
          <a:prstGeom prst="line">
            <a:avLst/>
          </a:prstGeom>
          <a:noFill/>
          <a:ln w="28575">
            <a:solidFill>
              <a:schemeClr val="accent2"/>
            </a:solidFill>
            <a:round/>
            <a:headEnd/>
            <a:tailEnd type="triangle" w="med" len="med"/>
          </a:ln>
          <a:effectLst/>
        </p:spPr>
        <p:txBody>
          <a:bodyPr/>
          <a:lstStyle/>
          <a:p>
            <a:endParaRPr lang="en-US"/>
          </a:p>
        </p:txBody>
      </p:sp>
      <p:sp>
        <p:nvSpPr>
          <p:cNvPr id="58" name="Line 16"/>
          <p:cNvSpPr>
            <a:spLocks noChangeShapeType="1"/>
          </p:cNvSpPr>
          <p:nvPr/>
        </p:nvSpPr>
        <p:spPr bwMode="auto">
          <a:xfrm flipH="1">
            <a:off x="6777079" y="1393283"/>
            <a:ext cx="1025525" cy="936625"/>
          </a:xfrm>
          <a:prstGeom prst="line">
            <a:avLst/>
          </a:prstGeom>
          <a:noFill/>
          <a:ln w="28575">
            <a:solidFill>
              <a:schemeClr val="accent2"/>
            </a:solidFill>
            <a:round/>
            <a:headEnd/>
            <a:tailEnd type="triangle" w="med" len="med"/>
          </a:ln>
          <a:effectLst/>
        </p:spPr>
        <p:txBody>
          <a:bodyPr/>
          <a:lstStyle/>
          <a:p>
            <a:endParaRPr lang="en-US"/>
          </a:p>
        </p:txBody>
      </p:sp>
      <p:sp>
        <p:nvSpPr>
          <p:cNvPr id="59" name="Freeform 17"/>
          <p:cNvSpPr>
            <a:spLocks/>
          </p:cNvSpPr>
          <p:nvPr/>
        </p:nvSpPr>
        <p:spPr bwMode="auto">
          <a:xfrm>
            <a:off x="6507204" y="1393283"/>
            <a:ext cx="2482850" cy="477838"/>
          </a:xfrm>
          <a:custGeom>
            <a:avLst/>
            <a:gdLst/>
            <a:ahLst/>
            <a:cxnLst>
              <a:cxn ang="0">
                <a:pos x="0" y="48"/>
              </a:cxn>
              <a:cxn ang="0">
                <a:pos x="1152" y="384"/>
              </a:cxn>
              <a:cxn ang="0">
                <a:pos x="2208" y="0"/>
              </a:cxn>
            </a:cxnLst>
            <a:rect l="0" t="0" r="r" b="b"/>
            <a:pathLst>
              <a:path w="2208" h="392">
                <a:moveTo>
                  <a:pt x="0" y="48"/>
                </a:moveTo>
                <a:cubicBezTo>
                  <a:pt x="392" y="220"/>
                  <a:pt x="784" y="392"/>
                  <a:pt x="1152" y="384"/>
                </a:cubicBezTo>
                <a:cubicBezTo>
                  <a:pt x="1520" y="376"/>
                  <a:pt x="1864" y="188"/>
                  <a:pt x="2208" y="0"/>
                </a:cubicBezTo>
              </a:path>
            </a:pathLst>
          </a:custGeom>
          <a:noFill/>
          <a:ln w="28575" cap="rnd" cmpd="sng">
            <a:solidFill>
              <a:schemeClr val="tx1"/>
            </a:solidFill>
            <a:prstDash val="sysDot"/>
            <a:round/>
            <a:headEnd/>
            <a:tailEnd/>
          </a:ln>
          <a:effectLst/>
        </p:spPr>
        <p:txBody>
          <a:bodyPr/>
          <a:lstStyle/>
          <a:p>
            <a:endParaRPr lang="en-US"/>
          </a:p>
        </p:txBody>
      </p:sp>
      <p:sp>
        <p:nvSpPr>
          <p:cNvPr id="60" name="Line 18"/>
          <p:cNvSpPr>
            <a:spLocks noChangeShapeType="1"/>
          </p:cNvSpPr>
          <p:nvPr/>
        </p:nvSpPr>
        <p:spPr bwMode="auto">
          <a:xfrm flipV="1">
            <a:off x="7802604" y="516983"/>
            <a:ext cx="539750" cy="876300"/>
          </a:xfrm>
          <a:prstGeom prst="line">
            <a:avLst/>
          </a:prstGeom>
          <a:noFill/>
          <a:ln w="9525">
            <a:solidFill>
              <a:srgbClr val="C50707"/>
            </a:solidFill>
            <a:round/>
            <a:headEnd/>
            <a:tailEnd/>
          </a:ln>
          <a:effectLst/>
        </p:spPr>
        <p:txBody>
          <a:bodyPr/>
          <a:lstStyle/>
          <a:p>
            <a:endParaRPr lang="en-US"/>
          </a:p>
        </p:txBody>
      </p:sp>
      <p:sp>
        <p:nvSpPr>
          <p:cNvPr id="61" name="Line 19"/>
          <p:cNvSpPr>
            <a:spLocks noChangeShapeType="1"/>
          </p:cNvSpPr>
          <p:nvPr/>
        </p:nvSpPr>
        <p:spPr bwMode="auto">
          <a:xfrm>
            <a:off x="7802604" y="1393283"/>
            <a:ext cx="539750" cy="234950"/>
          </a:xfrm>
          <a:prstGeom prst="line">
            <a:avLst/>
          </a:prstGeom>
          <a:noFill/>
          <a:ln w="9525">
            <a:solidFill>
              <a:srgbClr val="C50707"/>
            </a:solidFill>
            <a:round/>
            <a:headEnd/>
            <a:tailEnd/>
          </a:ln>
          <a:effectLst/>
        </p:spPr>
        <p:txBody>
          <a:bodyPr/>
          <a:lstStyle/>
          <a:p>
            <a:endParaRPr lang="en-US"/>
          </a:p>
        </p:txBody>
      </p:sp>
      <p:sp>
        <p:nvSpPr>
          <p:cNvPr id="62" name="Line 20"/>
          <p:cNvSpPr>
            <a:spLocks noChangeShapeType="1"/>
          </p:cNvSpPr>
          <p:nvPr/>
        </p:nvSpPr>
        <p:spPr bwMode="auto">
          <a:xfrm>
            <a:off x="8342354" y="516983"/>
            <a:ext cx="0" cy="1111250"/>
          </a:xfrm>
          <a:prstGeom prst="line">
            <a:avLst/>
          </a:prstGeom>
          <a:noFill/>
          <a:ln w="9525">
            <a:solidFill>
              <a:srgbClr val="C50707"/>
            </a:solidFill>
            <a:round/>
            <a:headEnd/>
            <a:tailEnd/>
          </a:ln>
          <a:effectLst/>
        </p:spPr>
        <p:txBody>
          <a:bodyPr/>
          <a:lstStyle/>
          <a:p>
            <a:endParaRPr lang="en-US"/>
          </a:p>
        </p:txBody>
      </p:sp>
      <p:sp>
        <p:nvSpPr>
          <p:cNvPr id="63" name="Freeform 21"/>
          <p:cNvSpPr>
            <a:spLocks/>
          </p:cNvSpPr>
          <p:nvPr/>
        </p:nvSpPr>
        <p:spPr bwMode="auto">
          <a:xfrm>
            <a:off x="7715292" y="1490121"/>
            <a:ext cx="276225" cy="57150"/>
          </a:xfrm>
          <a:custGeom>
            <a:avLst/>
            <a:gdLst/>
            <a:ahLst/>
            <a:cxnLst>
              <a:cxn ang="0">
                <a:pos x="0" y="0"/>
              </a:cxn>
              <a:cxn ang="0">
                <a:pos x="192" y="48"/>
              </a:cxn>
              <a:cxn ang="0">
                <a:pos x="336" y="0"/>
              </a:cxn>
            </a:cxnLst>
            <a:rect l="0" t="0" r="r" b="b"/>
            <a:pathLst>
              <a:path w="336" h="48">
                <a:moveTo>
                  <a:pt x="0" y="0"/>
                </a:moveTo>
                <a:cubicBezTo>
                  <a:pt x="68" y="24"/>
                  <a:pt x="136" y="48"/>
                  <a:pt x="192" y="48"/>
                </a:cubicBezTo>
                <a:cubicBezTo>
                  <a:pt x="248" y="48"/>
                  <a:pt x="292" y="24"/>
                  <a:pt x="336" y="0"/>
                </a:cubicBezTo>
              </a:path>
            </a:pathLst>
          </a:custGeom>
          <a:noFill/>
          <a:ln w="9525">
            <a:solidFill>
              <a:schemeClr val="tx1"/>
            </a:solidFill>
            <a:round/>
            <a:headEnd/>
            <a:tailEnd/>
          </a:ln>
          <a:effectLst/>
        </p:spPr>
        <p:txBody>
          <a:bodyPr/>
          <a:lstStyle/>
          <a:p>
            <a:endParaRPr lang="en-US"/>
          </a:p>
        </p:txBody>
      </p:sp>
      <p:sp>
        <p:nvSpPr>
          <p:cNvPr id="64" name="Freeform 22"/>
          <p:cNvSpPr>
            <a:spLocks/>
          </p:cNvSpPr>
          <p:nvPr/>
        </p:nvSpPr>
        <p:spPr bwMode="auto">
          <a:xfrm>
            <a:off x="7958179" y="1115471"/>
            <a:ext cx="188913" cy="409575"/>
          </a:xfrm>
          <a:custGeom>
            <a:avLst/>
            <a:gdLst/>
            <a:ahLst/>
            <a:cxnLst>
              <a:cxn ang="0">
                <a:pos x="144" y="336"/>
              </a:cxn>
              <a:cxn ang="0">
                <a:pos x="144" y="144"/>
              </a:cxn>
              <a:cxn ang="0">
                <a:pos x="0" y="0"/>
              </a:cxn>
            </a:cxnLst>
            <a:rect l="0" t="0" r="r" b="b"/>
            <a:pathLst>
              <a:path w="168" h="336">
                <a:moveTo>
                  <a:pt x="144" y="336"/>
                </a:moveTo>
                <a:cubicBezTo>
                  <a:pt x="156" y="268"/>
                  <a:pt x="168" y="200"/>
                  <a:pt x="144" y="144"/>
                </a:cubicBezTo>
                <a:cubicBezTo>
                  <a:pt x="120" y="88"/>
                  <a:pt x="60" y="44"/>
                  <a:pt x="0" y="0"/>
                </a:cubicBezTo>
              </a:path>
            </a:pathLst>
          </a:custGeom>
          <a:noFill/>
          <a:ln w="9525">
            <a:solidFill>
              <a:schemeClr val="tx1"/>
            </a:solidFill>
            <a:round/>
            <a:headEnd/>
            <a:tailEnd/>
          </a:ln>
          <a:effectLst/>
        </p:spPr>
        <p:txBody>
          <a:bodyPr/>
          <a:lstStyle/>
          <a:p>
            <a:endParaRPr lang="en-US"/>
          </a:p>
        </p:txBody>
      </p:sp>
      <p:sp>
        <p:nvSpPr>
          <p:cNvPr id="65" name="Line 23"/>
          <p:cNvSpPr>
            <a:spLocks noChangeShapeType="1"/>
          </p:cNvSpPr>
          <p:nvPr/>
        </p:nvSpPr>
        <p:spPr bwMode="auto">
          <a:xfrm flipH="1" flipV="1">
            <a:off x="8126454" y="340771"/>
            <a:ext cx="215900" cy="176212"/>
          </a:xfrm>
          <a:prstGeom prst="line">
            <a:avLst/>
          </a:prstGeom>
          <a:noFill/>
          <a:ln w="28575">
            <a:solidFill>
              <a:schemeClr val="hlink"/>
            </a:solidFill>
            <a:round/>
            <a:headEnd/>
            <a:tailEnd type="triangle" w="med" len="med"/>
          </a:ln>
          <a:effectLst/>
        </p:spPr>
        <p:txBody>
          <a:bodyPr/>
          <a:lstStyle/>
          <a:p>
            <a:endParaRPr lang="en-US"/>
          </a:p>
        </p:txBody>
      </p:sp>
      <p:sp>
        <p:nvSpPr>
          <p:cNvPr id="66" name="Line 24"/>
          <p:cNvSpPr>
            <a:spLocks noChangeShapeType="1"/>
          </p:cNvSpPr>
          <p:nvPr/>
        </p:nvSpPr>
        <p:spPr bwMode="auto">
          <a:xfrm flipV="1">
            <a:off x="8342354" y="283621"/>
            <a:ext cx="161925" cy="233362"/>
          </a:xfrm>
          <a:prstGeom prst="line">
            <a:avLst/>
          </a:prstGeom>
          <a:noFill/>
          <a:ln w="28575">
            <a:solidFill>
              <a:schemeClr val="hlink"/>
            </a:solidFill>
            <a:round/>
            <a:headEnd/>
            <a:tailEnd type="triangle" w="med" len="med"/>
          </a:ln>
          <a:effectLst/>
        </p:spPr>
        <p:txBody>
          <a:bodyPr/>
          <a:lstStyle/>
          <a:p>
            <a:endParaRPr lang="en-US"/>
          </a:p>
        </p:txBody>
      </p:sp>
      <p:sp>
        <p:nvSpPr>
          <p:cNvPr id="67" name="Line 25"/>
          <p:cNvSpPr>
            <a:spLocks noChangeShapeType="1"/>
          </p:cNvSpPr>
          <p:nvPr/>
        </p:nvSpPr>
        <p:spPr bwMode="auto">
          <a:xfrm flipV="1">
            <a:off x="8342354" y="340771"/>
            <a:ext cx="323850" cy="176212"/>
          </a:xfrm>
          <a:prstGeom prst="line">
            <a:avLst/>
          </a:prstGeom>
          <a:noFill/>
          <a:ln w="28575">
            <a:solidFill>
              <a:schemeClr val="hlink"/>
            </a:solidFill>
            <a:round/>
            <a:headEnd/>
            <a:tailEnd type="triangle" w="med" len="med"/>
          </a:ln>
          <a:effectLst/>
        </p:spPr>
        <p:txBody>
          <a:bodyPr/>
          <a:lstStyle/>
          <a:p>
            <a:endParaRPr lang="en-US"/>
          </a:p>
        </p:txBody>
      </p:sp>
      <p:sp>
        <p:nvSpPr>
          <p:cNvPr id="68" name="Text Box 26"/>
          <p:cNvSpPr txBox="1">
            <a:spLocks noChangeArrowheads="1"/>
          </p:cNvSpPr>
          <p:nvPr/>
        </p:nvSpPr>
        <p:spPr bwMode="auto">
          <a:xfrm>
            <a:off x="7964529" y="224883"/>
            <a:ext cx="269875" cy="228600"/>
          </a:xfrm>
          <a:prstGeom prst="rect">
            <a:avLst/>
          </a:prstGeom>
          <a:noFill/>
          <a:ln w="9525">
            <a:noFill/>
            <a:miter lim="800000"/>
            <a:headEnd/>
            <a:tailEnd/>
          </a:ln>
          <a:effectLst/>
        </p:spPr>
        <p:txBody>
          <a:bodyPr>
            <a:spAutoFit/>
          </a:bodyPr>
          <a:lstStyle/>
          <a:p>
            <a:pPr>
              <a:spcBef>
                <a:spcPct val="50000"/>
              </a:spcBef>
            </a:pPr>
            <a:r>
              <a:rPr lang="en-US" sz="900"/>
              <a:t>n</a:t>
            </a:r>
          </a:p>
        </p:txBody>
      </p:sp>
      <p:sp>
        <p:nvSpPr>
          <p:cNvPr id="69" name="Text Box 27"/>
          <p:cNvSpPr txBox="1">
            <a:spLocks noChangeArrowheads="1"/>
          </p:cNvSpPr>
          <p:nvPr/>
        </p:nvSpPr>
        <p:spPr bwMode="auto">
          <a:xfrm>
            <a:off x="8288379" y="118521"/>
            <a:ext cx="269875" cy="228600"/>
          </a:xfrm>
          <a:prstGeom prst="rect">
            <a:avLst/>
          </a:prstGeom>
          <a:noFill/>
          <a:ln w="9525">
            <a:noFill/>
            <a:miter lim="800000"/>
            <a:headEnd/>
            <a:tailEnd/>
          </a:ln>
          <a:effectLst/>
        </p:spPr>
        <p:txBody>
          <a:bodyPr>
            <a:spAutoFit/>
          </a:bodyPr>
          <a:lstStyle/>
          <a:p>
            <a:pPr>
              <a:spcBef>
                <a:spcPct val="50000"/>
              </a:spcBef>
            </a:pPr>
            <a:r>
              <a:rPr lang="en-US" sz="900"/>
              <a:t>e</a:t>
            </a:r>
          </a:p>
        </p:txBody>
      </p:sp>
      <p:sp>
        <p:nvSpPr>
          <p:cNvPr id="70" name="Text Box 28"/>
          <p:cNvSpPr txBox="1">
            <a:spLocks noChangeArrowheads="1"/>
          </p:cNvSpPr>
          <p:nvPr/>
        </p:nvSpPr>
        <p:spPr bwMode="auto">
          <a:xfrm>
            <a:off x="8504279" y="351883"/>
            <a:ext cx="269875" cy="228600"/>
          </a:xfrm>
          <a:prstGeom prst="rect">
            <a:avLst/>
          </a:prstGeom>
          <a:noFill/>
          <a:ln w="9525">
            <a:noFill/>
            <a:miter lim="800000"/>
            <a:headEnd/>
            <a:tailEnd/>
          </a:ln>
          <a:effectLst/>
        </p:spPr>
        <p:txBody>
          <a:bodyPr>
            <a:spAutoFit/>
          </a:bodyPr>
          <a:lstStyle/>
          <a:p>
            <a:pPr>
              <a:spcBef>
                <a:spcPct val="50000"/>
              </a:spcBef>
            </a:pPr>
            <a:r>
              <a:rPr lang="en-US" sz="900"/>
              <a:t>H</a:t>
            </a:r>
          </a:p>
        </p:txBody>
      </p:sp>
      <p:sp>
        <p:nvSpPr>
          <p:cNvPr id="71" name="Text Box 29"/>
          <p:cNvSpPr txBox="1">
            <a:spLocks noChangeArrowheads="1"/>
          </p:cNvSpPr>
          <p:nvPr/>
        </p:nvSpPr>
        <p:spPr bwMode="auto">
          <a:xfrm>
            <a:off x="7586704" y="224883"/>
            <a:ext cx="269875" cy="228600"/>
          </a:xfrm>
          <a:prstGeom prst="rect">
            <a:avLst/>
          </a:prstGeom>
          <a:noFill/>
          <a:ln w="9525">
            <a:noFill/>
            <a:miter lim="800000"/>
            <a:headEnd/>
            <a:tailEnd/>
          </a:ln>
          <a:effectLst/>
        </p:spPr>
        <p:txBody>
          <a:bodyPr>
            <a:spAutoFit/>
          </a:bodyPr>
          <a:lstStyle/>
          <a:p>
            <a:pPr>
              <a:spcBef>
                <a:spcPct val="50000"/>
              </a:spcBef>
            </a:pPr>
            <a:r>
              <a:rPr lang="en-US" sz="900"/>
              <a:t>Z</a:t>
            </a:r>
          </a:p>
        </p:txBody>
      </p:sp>
      <p:sp>
        <p:nvSpPr>
          <p:cNvPr id="72" name="Text Box 30"/>
          <p:cNvSpPr txBox="1">
            <a:spLocks noChangeArrowheads="1"/>
          </p:cNvSpPr>
          <p:nvPr/>
        </p:nvSpPr>
        <p:spPr bwMode="auto">
          <a:xfrm>
            <a:off x="6831054" y="1861596"/>
            <a:ext cx="269875" cy="228600"/>
          </a:xfrm>
          <a:prstGeom prst="rect">
            <a:avLst/>
          </a:prstGeom>
          <a:noFill/>
          <a:ln w="9525">
            <a:noFill/>
            <a:miter lim="800000"/>
            <a:headEnd/>
            <a:tailEnd/>
          </a:ln>
          <a:effectLst/>
        </p:spPr>
        <p:txBody>
          <a:bodyPr>
            <a:spAutoFit/>
          </a:bodyPr>
          <a:lstStyle/>
          <a:p>
            <a:pPr>
              <a:spcBef>
                <a:spcPct val="50000"/>
              </a:spcBef>
            </a:pPr>
            <a:r>
              <a:rPr lang="en-US" sz="900"/>
              <a:t>X</a:t>
            </a:r>
          </a:p>
        </p:txBody>
      </p:sp>
      <p:sp>
        <p:nvSpPr>
          <p:cNvPr id="73" name="Text Box 31"/>
          <p:cNvSpPr txBox="1">
            <a:spLocks noChangeArrowheads="1"/>
          </p:cNvSpPr>
          <p:nvPr/>
        </p:nvSpPr>
        <p:spPr bwMode="auto">
          <a:xfrm>
            <a:off x="8720179" y="1159921"/>
            <a:ext cx="269875" cy="228600"/>
          </a:xfrm>
          <a:prstGeom prst="rect">
            <a:avLst/>
          </a:prstGeom>
          <a:noFill/>
          <a:ln w="9525">
            <a:noFill/>
            <a:miter lim="800000"/>
            <a:headEnd/>
            <a:tailEnd/>
          </a:ln>
          <a:effectLst/>
        </p:spPr>
        <p:txBody>
          <a:bodyPr>
            <a:spAutoFit/>
          </a:bodyPr>
          <a:lstStyle/>
          <a:p>
            <a:pPr>
              <a:spcBef>
                <a:spcPct val="50000"/>
              </a:spcBef>
            </a:pPr>
            <a:r>
              <a:rPr lang="en-US" sz="900"/>
              <a:t>Y</a:t>
            </a:r>
          </a:p>
        </p:txBody>
      </p:sp>
      <p:sp>
        <p:nvSpPr>
          <p:cNvPr id="77" name="WordArt 3"/>
          <p:cNvSpPr>
            <a:spLocks noChangeArrowheads="1" noChangeShapeType="1" noTextEdit="1"/>
          </p:cNvSpPr>
          <p:nvPr/>
        </p:nvSpPr>
        <p:spPr bwMode="auto">
          <a:xfrm>
            <a:off x="2200005" y="544513"/>
            <a:ext cx="4097337" cy="1573212"/>
          </a:xfrm>
          <a:prstGeom prst="rect">
            <a:avLst/>
          </a:prstGeom>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kern="10" dirty="0">
                <a:ln w="50800"/>
                <a:solidFill>
                  <a:schemeClr val="bg1">
                    <a:shade val="50000"/>
                  </a:schemeClr>
                </a:solidFill>
                <a:latin typeface="Impact"/>
              </a:rPr>
              <a:t>Basic Geodesy</a:t>
            </a:r>
          </a:p>
        </p:txBody>
      </p:sp>
      <p:sp>
        <p:nvSpPr>
          <p:cNvPr id="26" name="Text Box 30"/>
          <p:cNvSpPr txBox="1">
            <a:spLocks noChangeArrowheads="1"/>
          </p:cNvSpPr>
          <p:nvPr/>
        </p:nvSpPr>
        <p:spPr bwMode="auto">
          <a:xfrm>
            <a:off x="7696200" y="1507058"/>
            <a:ext cx="457200" cy="230832"/>
          </a:xfrm>
          <a:prstGeom prst="rect">
            <a:avLst/>
          </a:prstGeom>
          <a:noFill/>
          <a:ln w="9525">
            <a:noFill/>
            <a:miter lim="800000"/>
            <a:headEnd/>
            <a:tailEnd/>
          </a:ln>
          <a:effectLst/>
        </p:spPr>
        <p:txBody>
          <a:bodyPr wrap="square">
            <a:spAutoFit/>
          </a:bodyPr>
          <a:lstStyle/>
          <a:p>
            <a:pPr>
              <a:spcBef>
                <a:spcPct val="50000"/>
              </a:spcBef>
            </a:pPr>
            <a:r>
              <a:rPr lang="el-GR" sz="900" dirty="0" smtClean="0">
                <a:latin typeface="Times New Roman"/>
                <a:cs typeface="Times New Roman"/>
                <a:sym typeface="Symbol"/>
              </a:rPr>
              <a:t>λ</a:t>
            </a:r>
            <a:endParaRPr lang="en-US" sz="900" dirty="0">
              <a:latin typeface="GreekMathSymbols" pitchFamily="34" charset="2"/>
            </a:endParaRPr>
          </a:p>
        </p:txBody>
      </p:sp>
      <p:sp>
        <p:nvSpPr>
          <p:cNvPr id="27" name="Text Box 30"/>
          <p:cNvSpPr txBox="1">
            <a:spLocks noChangeArrowheads="1"/>
          </p:cNvSpPr>
          <p:nvPr/>
        </p:nvSpPr>
        <p:spPr bwMode="auto">
          <a:xfrm>
            <a:off x="7992536" y="999063"/>
            <a:ext cx="457200" cy="230832"/>
          </a:xfrm>
          <a:prstGeom prst="rect">
            <a:avLst/>
          </a:prstGeom>
          <a:noFill/>
          <a:ln w="9525">
            <a:noFill/>
            <a:miter lim="800000"/>
            <a:headEnd/>
            <a:tailEnd/>
          </a:ln>
          <a:effectLst/>
        </p:spPr>
        <p:txBody>
          <a:bodyPr wrap="square">
            <a:spAutoFit/>
          </a:bodyPr>
          <a:lstStyle/>
          <a:p>
            <a:pPr>
              <a:spcBef>
                <a:spcPct val="50000"/>
              </a:spcBef>
            </a:pPr>
            <a:r>
              <a:rPr lang="az-Cyrl-AZ" sz="900" dirty="0" smtClean="0">
                <a:latin typeface="Times New Roman"/>
                <a:cs typeface="Times New Roman"/>
                <a:sym typeface="Symbol"/>
              </a:rPr>
              <a:t>ф</a:t>
            </a:r>
            <a:endParaRPr lang="en-US" sz="900" dirty="0">
              <a:latin typeface="GreekMathSymbols"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
          <p:cNvSpPr>
            <a:spLocks noGrp="1"/>
          </p:cNvSpPr>
          <p:nvPr>
            <p:ph type="sldNum" sz="quarter" idx="10"/>
          </p:nvPr>
        </p:nvSpPr>
        <p:spPr>
          <a:xfrm>
            <a:off x="7010400" y="6381750"/>
            <a:ext cx="2133600" cy="476250"/>
          </a:xfrm>
          <a:prstGeom prst="rect">
            <a:avLst/>
          </a:prstGeom>
        </p:spPr>
        <p:txBody>
          <a:bodyPr/>
          <a:lstStyle/>
          <a:p>
            <a:fld id="{F8115AA4-5DE1-4E82-90EA-494455542FB2}" type="slidenum">
              <a:rPr lang="en-US"/>
              <a:pPr/>
              <a:t>8</a:t>
            </a:fld>
            <a:endParaRPr lang="en-US"/>
          </a:p>
        </p:txBody>
      </p:sp>
      <p:pic>
        <p:nvPicPr>
          <p:cNvPr id="1396774" name="Picture 38" descr="m3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96738"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1790700"/>
            <a:ext cx="4525963" cy="5067300"/>
          </a:xfrm>
          <a:prstGeom prst="rect">
            <a:avLst/>
          </a:prstGeom>
          <a:noFill/>
        </p:spPr>
      </p:pic>
      <p:pic>
        <p:nvPicPr>
          <p:cNvPr id="1396739" name="Picture 3"/>
          <p:cNvPicPr>
            <a:picLocks noChangeAspect="1" noChangeArrowheads="1"/>
          </p:cNvPicPr>
          <p:nvPr/>
        </p:nvPicPr>
        <p:blipFill>
          <a:blip r:embed="rId5" cstate="print"/>
          <a:srcRect/>
          <a:stretch>
            <a:fillRect/>
          </a:stretch>
        </p:blipFill>
        <p:spPr bwMode="auto">
          <a:xfrm>
            <a:off x="4191000" y="0"/>
            <a:ext cx="2743200" cy="2630488"/>
          </a:xfrm>
          <a:prstGeom prst="rect">
            <a:avLst/>
          </a:prstGeom>
          <a:noFill/>
        </p:spPr>
      </p:pic>
      <p:sp>
        <p:nvSpPr>
          <p:cNvPr id="1396741" name="Text Box 5"/>
          <p:cNvSpPr txBox="1">
            <a:spLocks noChangeArrowheads="1"/>
          </p:cNvSpPr>
          <p:nvPr/>
        </p:nvSpPr>
        <p:spPr bwMode="auto">
          <a:xfrm>
            <a:off x="5270500" y="5556250"/>
            <a:ext cx="3325813" cy="1054100"/>
          </a:xfrm>
          <a:prstGeom prst="rect">
            <a:avLst/>
          </a:prstGeom>
          <a:noFill/>
          <a:ln w="9525">
            <a:noFill/>
            <a:miter lim="800000"/>
            <a:headEnd/>
            <a:tailEnd/>
          </a:ln>
          <a:effectLst/>
        </p:spPr>
        <p:txBody>
          <a:bodyPr>
            <a:spAutoFit/>
          </a:bodyPr>
          <a:lstStyle/>
          <a:p>
            <a:pPr algn="ctr" eaLnBrk="0" hangingPunct="0">
              <a:spcBef>
                <a:spcPct val="50000"/>
              </a:spcBef>
            </a:pPr>
            <a:r>
              <a:rPr lang="en-US" sz="3600" b="1">
                <a:solidFill>
                  <a:srgbClr val="FFFF00"/>
                </a:solidFill>
              </a:rPr>
              <a:t>Eratosthenes</a:t>
            </a:r>
          </a:p>
          <a:p>
            <a:pPr algn="ctr" eaLnBrk="0" hangingPunct="0">
              <a:spcBef>
                <a:spcPct val="50000"/>
              </a:spcBef>
            </a:pPr>
            <a:r>
              <a:rPr lang="en-US" sz="1400" b="1">
                <a:solidFill>
                  <a:srgbClr val="FFFF00"/>
                </a:solidFill>
              </a:rPr>
              <a:t>Egypt about 240 BC</a:t>
            </a:r>
            <a:r>
              <a:rPr lang="en-US"/>
              <a:t> </a:t>
            </a:r>
          </a:p>
        </p:txBody>
      </p:sp>
      <p:grpSp>
        <p:nvGrpSpPr>
          <p:cNvPr id="2" name="Group 6"/>
          <p:cNvGrpSpPr>
            <a:grpSpLocks/>
          </p:cNvGrpSpPr>
          <p:nvPr/>
        </p:nvGrpSpPr>
        <p:grpSpPr bwMode="auto">
          <a:xfrm>
            <a:off x="3394075" y="1606550"/>
            <a:ext cx="873125" cy="1111250"/>
            <a:chOff x="642" y="491"/>
            <a:chExt cx="550" cy="700"/>
          </a:xfrm>
        </p:grpSpPr>
        <p:sp>
          <p:nvSpPr>
            <p:cNvPr id="1396743" name="Oval 7"/>
            <p:cNvSpPr>
              <a:spLocks noChangeArrowheads="1"/>
            </p:cNvSpPr>
            <p:nvPr/>
          </p:nvSpPr>
          <p:spPr bwMode="auto">
            <a:xfrm>
              <a:off x="642" y="491"/>
              <a:ext cx="550" cy="550"/>
            </a:xfrm>
            <a:prstGeom prst="ellipse">
              <a:avLst/>
            </a:prstGeom>
            <a:noFill/>
            <a:ln w="28575">
              <a:solidFill>
                <a:srgbClr val="FFFF00"/>
              </a:solidFill>
              <a:round/>
              <a:headEnd/>
              <a:tailEnd/>
            </a:ln>
            <a:effectLst/>
          </p:spPr>
          <p:txBody>
            <a:bodyPr wrap="none" anchor="ctr">
              <a:spAutoFit/>
            </a:bodyPr>
            <a:lstStyle/>
            <a:p>
              <a:endParaRPr lang="en-US"/>
            </a:p>
          </p:txBody>
        </p:sp>
        <p:sp>
          <p:nvSpPr>
            <p:cNvPr id="1396744" name="Rectangle 8"/>
            <p:cNvSpPr>
              <a:spLocks noChangeArrowheads="1"/>
            </p:cNvSpPr>
            <p:nvPr/>
          </p:nvSpPr>
          <p:spPr bwMode="auto">
            <a:xfrm rot="2727502">
              <a:off x="557" y="576"/>
              <a:ext cx="700" cy="529"/>
            </a:xfrm>
            <a:prstGeom prst="rect">
              <a:avLst/>
            </a:prstGeom>
            <a:solidFill>
              <a:schemeClr val="tx1"/>
            </a:solidFill>
            <a:ln w="9525">
              <a:solidFill>
                <a:schemeClr val="tx1"/>
              </a:solidFill>
              <a:miter lim="800000"/>
              <a:headEnd/>
              <a:tailEnd/>
            </a:ln>
            <a:effectLst/>
          </p:spPr>
          <p:txBody>
            <a:bodyPr wrap="none" anchor="ctr">
              <a:spAutoFit/>
            </a:bodyPr>
            <a:lstStyle/>
            <a:p>
              <a:endParaRPr lang="en-US"/>
            </a:p>
          </p:txBody>
        </p:sp>
      </p:grpSp>
      <p:pic>
        <p:nvPicPr>
          <p:cNvPr id="1396745" name="Picture 9"/>
          <p:cNvPicPr>
            <a:picLocks noChangeAspect="1" noChangeArrowheads="1"/>
          </p:cNvPicPr>
          <p:nvPr/>
        </p:nvPicPr>
        <p:blipFill>
          <a:blip r:embed="rId6" cstate="print"/>
          <a:srcRect/>
          <a:stretch>
            <a:fillRect/>
          </a:stretch>
        </p:blipFill>
        <p:spPr bwMode="auto">
          <a:xfrm>
            <a:off x="5440363" y="882650"/>
            <a:ext cx="3325812" cy="4640263"/>
          </a:xfrm>
          <a:prstGeom prst="rect">
            <a:avLst/>
          </a:prstGeom>
          <a:noFill/>
          <a:ln w="9525">
            <a:noFill/>
            <a:miter lim="800000"/>
            <a:headEnd/>
            <a:tailEnd/>
          </a:ln>
          <a:effectLst/>
        </p:spPr>
      </p:pic>
      <p:grpSp>
        <p:nvGrpSpPr>
          <p:cNvPr id="3" name="Group 10"/>
          <p:cNvGrpSpPr>
            <a:grpSpLocks/>
          </p:cNvGrpSpPr>
          <p:nvPr/>
        </p:nvGrpSpPr>
        <p:grpSpPr bwMode="auto">
          <a:xfrm>
            <a:off x="3622675" y="3382963"/>
            <a:ext cx="1817688" cy="366712"/>
            <a:chOff x="2282" y="2131"/>
            <a:chExt cx="1145" cy="231"/>
          </a:xfrm>
        </p:grpSpPr>
        <p:sp>
          <p:nvSpPr>
            <p:cNvPr id="1396747" name="Text Box 11"/>
            <p:cNvSpPr txBox="1">
              <a:spLocks noChangeArrowheads="1"/>
            </p:cNvSpPr>
            <p:nvPr/>
          </p:nvSpPr>
          <p:spPr bwMode="auto">
            <a:xfrm>
              <a:off x="2446" y="2131"/>
              <a:ext cx="981" cy="231"/>
            </a:xfrm>
            <a:prstGeom prst="rect">
              <a:avLst/>
            </a:prstGeom>
            <a:noFill/>
            <a:ln w="9525">
              <a:noFill/>
              <a:miter lim="800000"/>
              <a:headEnd/>
              <a:tailEnd/>
            </a:ln>
            <a:effectLst/>
          </p:spPr>
          <p:txBody>
            <a:bodyPr>
              <a:spAutoFit/>
            </a:bodyPr>
            <a:lstStyle/>
            <a:p>
              <a:pPr algn="ctr" eaLnBrk="0" hangingPunct="0">
                <a:spcBef>
                  <a:spcPct val="50000"/>
                </a:spcBef>
              </a:pPr>
              <a:r>
                <a:rPr lang="en-US">
                  <a:solidFill>
                    <a:srgbClr val="FFFF00"/>
                  </a:solidFill>
                </a:rPr>
                <a:t>Syene</a:t>
              </a:r>
            </a:p>
          </p:txBody>
        </p:sp>
        <p:sp>
          <p:nvSpPr>
            <p:cNvPr id="1396748" name="Line 12"/>
            <p:cNvSpPr>
              <a:spLocks noChangeShapeType="1"/>
            </p:cNvSpPr>
            <p:nvPr/>
          </p:nvSpPr>
          <p:spPr bwMode="auto">
            <a:xfrm flipH="1">
              <a:off x="2282" y="2247"/>
              <a:ext cx="358" cy="0"/>
            </a:xfrm>
            <a:prstGeom prst="line">
              <a:avLst/>
            </a:prstGeom>
            <a:noFill/>
            <a:ln w="9525">
              <a:solidFill>
                <a:srgbClr val="FFFF00"/>
              </a:solidFill>
              <a:round/>
              <a:headEnd/>
              <a:tailEnd type="triangle" w="med" len="med"/>
            </a:ln>
            <a:effectLst/>
          </p:spPr>
          <p:txBody>
            <a:bodyPr wrap="none" anchor="ctr">
              <a:spAutoFit/>
            </a:bodyPr>
            <a:lstStyle/>
            <a:p>
              <a:endParaRPr lang="en-US"/>
            </a:p>
          </p:txBody>
        </p:sp>
      </p:grpSp>
      <p:grpSp>
        <p:nvGrpSpPr>
          <p:cNvPr id="4" name="Group 13"/>
          <p:cNvGrpSpPr>
            <a:grpSpLocks/>
          </p:cNvGrpSpPr>
          <p:nvPr/>
        </p:nvGrpSpPr>
        <p:grpSpPr bwMode="auto">
          <a:xfrm>
            <a:off x="1152525" y="1606550"/>
            <a:ext cx="1897063" cy="1368425"/>
            <a:chOff x="726" y="1012"/>
            <a:chExt cx="1195" cy="862"/>
          </a:xfrm>
        </p:grpSpPr>
        <p:sp>
          <p:nvSpPr>
            <p:cNvPr id="1396750" name="Text Box 14"/>
            <p:cNvSpPr txBox="1">
              <a:spLocks noChangeArrowheads="1"/>
            </p:cNvSpPr>
            <p:nvPr/>
          </p:nvSpPr>
          <p:spPr bwMode="auto">
            <a:xfrm>
              <a:off x="726" y="1012"/>
              <a:ext cx="981" cy="231"/>
            </a:xfrm>
            <a:prstGeom prst="rect">
              <a:avLst/>
            </a:prstGeom>
            <a:noFill/>
            <a:ln w="9525">
              <a:noFill/>
              <a:miter lim="800000"/>
              <a:headEnd/>
              <a:tailEnd/>
            </a:ln>
            <a:effectLst/>
          </p:spPr>
          <p:txBody>
            <a:bodyPr>
              <a:spAutoFit/>
            </a:bodyPr>
            <a:lstStyle/>
            <a:p>
              <a:pPr algn="ctr" eaLnBrk="0" hangingPunct="0">
                <a:spcBef>
                  <a:spcPct val="50000"/>
                </a:spcBef>
              </a:pPr>
              <a:r>
                <a:rPr lang="en-US">
                  <a:solidFill>
                    <a:srgbClr val="FFFF00"/>
                  </a:solidFill>
                </a:rPr>
                <a:t>Alexandria</a:t>
              </a:r>
            </a:p>
          </p:txBody>
        </p:sp>
        <p:sp>
          <p:nvSpPr>
            <p:cNvPr id="1396751" name="Line 15"/>
            <p:cNvSpPr>
              <a:spLocks noChangeShapeType="1"/>
            </p:cNvSpPr>
            <p:nvPr/>
          </p:nvSpPr>
          <p:spPr bwMode="auto">
            <a:xfrm>
              <a:off x="1531" y="1243"/>
              <a:ext cx="390" cy="631"/>
            </a:xfrm>
            <a:prstGeom prst="line">
              <a:avLst/>
            </a:prstGeom>
            <a:noFill/>
            <a:ln w="9525">
              <a:solidFill>
                <a:srgbClr val="FFFF00"/>
              </a:solidFill>
              <a:round/>
              <a:headEnd/>
              <a:tailEnd type="triangle" w="med" len="med"/>
            </a:ln>
            <a:effectLst/>
          </p:spPr>
          <p:txBody>
            <a:bodyPr anchor="ctr">
              <a:spAutoFit/>
            </a:bodyPr>
            <a:lstStyle/>
            <a:p>
              <a:endParaRPr lang="en-US"/>
            </a:p>
          </p:txBody>
        </p:sp>
      </p:grpSp>
      <p:grpSp>
        <p:nvGrpSpPr>
          <p:cNvPr id="5" name="Group 16"/>
          <p:cNvGrpSpPr>
            <a:grpSpLocks/>
          </p:cNvGrpSpPr>
          <p:nvPr/>
        </p:nvGrpSpPr>
        <p:grpSpPr bwMode="auto">
          <a:xfrm>
            <a:off x="3351213" y="2630488"/>
            <a:ext cx="1041400" cy="536575"/>
            <a:chOff x="2111" y="1657"/>
            <a:chExt cx="656" cy="338"/>
          </a:xfrm>
        </p:grpSpPr>
        <p:sp>
          <p:nvSpPr>
            <p:cNvPr id="1396753" name="Line 17"/>
            <p:cNvSpPr>
              <a:spLocks noChangeShapeType="1"/>
            </p:cNvSpPr>
            <p:nvPr/>
          </p:nvSpPr>
          <p:spPr bwMode="auto">
            <a:xfrm>
              <a:off x="2159" y="1757"/>
              <a:ext cx="280" cy="238"/>
            </a:xfrm>
            <a:prstGeom prst="line">
              <a:avLst/>
            </a:prstGeom>
            <a:noFill/>
            <a:ln w="9525">
              <a:solidFill>
                <a:srgbClr val="FFFF00"/>
              </a:solidFill>
              <a:round/>
              <a:headEnd type="arrow" w="med" len="med"/>
              <a:tailEnd type="arrow" w="med" len="med"/>
            </a:ln>
            <a:effectLst/>
          </p:spPr>
          <p:txBody>
            <a:bodyPr anchor="ctr">
              <a:spAutoFit/>
            </a:bodyPr>
            <a:lstStyle/>
            <a:p>
              <a:endParaRPr lang="en-US"/>
            </a:p>
          </p:txBody>
        </p:sp>
        <p:sp>
          <p:nvSpPr>
            <p:cNvPr id="1396754" name="Text Box 18"/>
            <p:cNvSpPr txBox="1">
              <a:spLocks noChangeArrowheads="1"/>
            </p:cNvSpPr>
            <p:nvPr/>
          </p:nvSpPr>
          <p:spPr bwMode="auto">
            <a:xfrm rot="2472430">
              <a:off x="2111" y="1657"/>
              <a:ext cx="656" cy="173"/>
            </a:xfrm>
            <a:prstGeom prst="rect">
              <a:avLst/>
            </a:prstGeom>
            <a:noFill/>
            <a:ln w="9525">
              <a:noFill/>
              <a:miter lim="800000"/>
              <a:headEnd/>
              <a:tailEnd/>
            </a:ln>
            <a:effectLst/>
          </p:spPr>
          <p:txBody>
            <a:bodyPr>
              <a:spAutoFit/>
            </a:bodyPr>
            <a:lstStyle/>
            <a:p>
              <a:pPr algn="ctr" eaLnBrk="0" hangingPunct="0">
                <a:spcBef>
                  <a:spcPct val="50000"/>
                </a:spcBef>
              </a:pPr>
              <a:r>
                <a:rPr lang="en-US" sz="1200" b="1">
                  <a:solidFill>
                    <a:srgbClr val="FFFF00"/>
                  </a:solidFill>
                </a:rPr>
                <a:t>500mi</a:t>
              </a:r>
            </a:p>
          </p:txBody>
        </p:sp>
      </p:grpSp>
      <p:grpSp>
        <p:nvGrpSpPr>
          <p:cNvPr id="6" name="Group 19"/>
          <p:cNvGrpSpPr>
            <a:grpSpLocks/>
          </p:cNvGrpSpPr>
          <p:nvPr/>
        </p:nvGrpSpPr>
        <p:grpSpPr bwMode="auto">
          <a:xfrm>
            <a:off x="0" y="242888"/>
            <a:ext cx="6400800" cy="6615112"/>
            <a:chOff x="0" y="153"/>
            <a:chExt cx="4032" cy="4167"/>
          </a:xfrm>
        </p:grpSpPr>
        <p:sp>
          <p:nvSpPr>
            <p:cNvPr id="1396756" name="Line 20"/>
            <p:cNvSpPr>
              <a:spLocks noChangeShapeType="1"/>
            </p:cNvSpPr>
            <p:nvPr/>
          </p:nvSpPr>
          <p:spPr bwMode="auto">
            <a:xfrm flipV="1">
              <a:off x="0" y="540"/>
              <a:ext cx="4032" cy="3780"/>
            </a:xfrm>
            <a:prstGeom prst="line">
              <a:avLst/>
            </a:prstGeom>
            <a:noFill/>
            <a:ln w="19050">
              <a:solidFill>
                <a:srgbClr val="FFFF00"/>
              </a:solidFill>
              <a:round/>
              <a:headEnd/>
              <a:tailEnd/>
            </a:ln>
            <a:effectLst/>
          </p:spPr>
          <p:txBody>
            <a:bodyPr anchor="ctr">
              <a:spAutoFit/>
            </a:bodyPr>
            <a:lstStyle/>
            <a:p>
              <a:endParaRPr lang="en-US"/>
            </a:p>
          </p:txBody>
        </p:sp>
        <p:sp>
          <p:nvSpPr>
            <p:cNvPr id="1396757" name="Line 21"/>
            <p:cNvSpPr>
              <a:spLocks noChangeShapeType="1"/>
            </p:cNvSpPr>
            <p:nvPr/>
          </p:nvSpPr>
          <p:spPr bwMode="auto">
            <a:xfrm flipV="1">
              <a:off x="0" y="153"/>
              <a:ext cx="3427" cy="4167"/>
            </a:xfrm>
            <a:prstGeom prst="line">
              <a:avLst/>
            </a:prstGeom>
            <a:noFill/>
            <a:ln w="19050">
              <a:solidFill>
                <a:srgbClr val="FFFF00"/>
              </a:solidFill>
              <a:round/>
              <a:headEnd/>
              <a:tailEnd/>
            </a:ln>
            <a:effectLst/>
          </p:spPr>
          <p:txBody>
            <a:bodyPr anchor="ctr">
              <a:spAutoFit/>
            </a:bodyPr>
            <a:lstStyle/>
            <a:p>
              <a:endParaRPr lang="en-US"/>
            </a:p>
          </p:txBody>
        </p:sp>
      </p:grpSp>
      <p:sp>
        <p:nvSpPr>
          <p:cNvPr id="1396758" name="Line 22"/>
          <p:cNvSpPr>
            <a:spLocks noChangeShapeType="1"/>
          </p:cNvSpPr>
          <p:nvPr/>
        </p:nvSpPr>
        <p:spPr bwMode="auto">
          <a:xfrm flipH="1">
            <a:off x="3476625" y="822325"/>
            <a:ext cx="2951163" cy="2754313"/>
          </a:xfrm>
          <a:prstGeom prst="line">
            <a:avLst/>
          </a:prstGeom>
          <a:noFill/>
          <a:ln w="19050">
            <a:solidFill>
              <a:srgbClr val="FF0000"/>
            </a:solidFill>
            <a:round/>
            <a:headEnd/>
            <a:tailEnd/>
          </a:ln>
          <a:effectLst/>
        </p:spPr>
        <p:txBody>
          <a:bodyPr wrap="none" anchor="ctr">
            <a:spAutoFit/>
          </a:bodyPr>
          <a:lstStyle/>
          <a:p>
            <a:endParaRPr lang="en-US"/>
          </a:p>
        </p:txBody>
      </p:sp>
      <p:sp>
        <p:nvSpPr>
          <p:cNvPr id="1396759" name="Line 23"/>
          <p:cNvSpPr>
            <a:spLocks noChangeShapeType="1"/>
          </p:cNvSpPr>
          <p:nvPr/>
        </p:nvSpPr>
        <p:spPr bwMode="auto">
          <a:xfrm flipH="1">
            <a:off x="3049588" y="412750"/>
            <a:ext cx="2951162" cy="2754313"/>
          </a:xfrm>
          <a:prstGeom prst="line">
            <a:avLst/>
          </a:prstGeom>
          <a:noFill/>
          <a:ln w="19050">
            <a:solidFill>
              <a:srgbClr val="FF0000"/>
            </a:solidFill>
            <a:round/>
            <a:headEnd/>
            <a:tailEnd/>
          </a:ln>
          <a:effectLst/>
        </p:spPr>
        <p:txBody>
          <a:bodyPr wrap="none" anchor="ctr">
            <a:spAutoFit/>
          </a:bodyPr>
          <a:lstStyle/>
          <a:p>
            <a:endParaRPr lang="en-US"/>
          </a:p>
        </p:txBody>
      </p:sp>
      <p:sp>
        <p:nvSpPr>
          <p:cNvPr id="1396760" name="Text Box 24"/>
          <p:cNvSpPr txBox="1">
            <a:spLocks noChangeArrowheads="1"/>
          </p:cNvSpPr>
          <p:nvPr/>
        </p:nvSpPr>
        <p:spPr bwMode="auto">
          <a:xfrm>
            <a:off x="2667000" y="434975"/>
            <a:ext cx="1368425" cy="1262063"/>
          </a:xfrm>
          <a:prstGeom prst="rect">
            <a:avLst/>
          </a:prstGeom>
          <a:noFill/>
          <a:ln w="9525">
            <a:noFill/>
            <a:miter lim="800000"/>
            <a:headEnd/>
            <a:tailEnd/>
          </a:ln>
          <a:effectLst/>
        </p:spPr>
        <p:txBody>
          <a:bodyPr>
            <a:spAutoFit/>
          </a:bodyPr>
          <a:lstStyle/>
          <a:p>
            <a:pPr marL="457200" indent="-457200" algn="ctr" eaLnBrk="0" hangingPunct="0">
              <a:spcBef>
                <a:spcPct val="50000"/>
              </a:spcBef>
            </a:pPr>
            <a:r>
              <a:rPr lang="en-US" sz="1400" b="1">
                <a:solidFill>
                  <a:srgbClr val="FFFF00"/>
                </a:solidFill>
              </a:rPr>
              <a:t>7 </a:t>
            </a:r>
            <a:r>
              <a:rPr lang="en-US" sz="1400" b="1">
                <a:solidFill>
                  <a:srgbClr val="FFFF00"/>
                </a:solidFill>
                <a:cs typeface="Arial" charset="0"/>
              </a:rPr>
              <a:t>º</a:t>
            </a:r>
            <a:r>
              <a:rPr lang="en-US" sz="1400" b="1">
                <a:solidFill>
                  <a:srgbClr val="FFFF00"/>
                </a:solidFill>
              </a:rPr>
              <a:t> 12’</a:t>
            </a:r>
          </a:p>
          <a:p>
            <a:pPr marL="457200" indent="-457200" algn="ctr" eaLnBrk="0" hangingPunct="0">
              <a:spcBef>
                <a:spcPct val="50000"/>
              </a:spcBef>
            </a:pPr>
            <a:r>
              <a:rPr lang="en-US" sz="1400" b="1">
                <a:solidFill>
                  <a:srgbClr val="FFFF00"/>
                </a:solidFill>
              </a:rPr>
              <a:t>or</a:t>
            </a:r>
          </a:p>
          <a:p>
            <a:pPr marL="457200" indent="-457200" algn="ctr" eaLnBrk="0" hangingPunct="0">
              <a:spcBef>
                <a:spcPct val="50000"/>
              </a:spcBef>
            </a:pPr>
            <a:r>
              <a:rPr lang="en-US" sz="1400" b="1">
                <a:solidFill>
                  <a:srgbClr val="FFFF00"/>
                </a:solidFill>
              </a:rPr>
              <a:t>1/50</a:t>
            </a:r>
            <a:r>
              <a:rPr lang="en-US" sz="1400" b="1" baseline="30000">
                <a:solidFill>
                  <a:srgbClr val="FFFF00"/>
                </a:solidFill>
              </a:rPr>
              <a:t>th</a:t>
            </a:r>
            <a:r>
              <a:rPr lang="en-US" sz="1400" b="1">
                <a:solidFill>
                  <a:srgbClr val="FFFF00"/>
                </a:solidFill>
              </a:rPr>
              <a:t> </a:t>
            </a:r>
          </a:p>
          <a:p>
            <a:pPr marL="457200" indent="-457200" algn="ctr" eaLnBrk="0" hangingPunct="0">
              <a:spcBef>
                <a:spcPct val="50000"/>
              </a:spcBef>
            </a:pPr>
            <a:r>
              <a:rPr lang="en-US" sz="1400" b="1">
                <a:solidFill>
                  <a:srgbClr val="FFFF00"/>
                </a:solidFill>
              </a:rPr>
              <a:t>of a circle</a:t>
            </a:r>
          </a:p>
        </p:txBody>
      </p:sp>
      <p:pic>
        <p:nvPicPr>
          <p:cNvPr id="1396761" name="Picture 2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2752481">
            <a:off x="3096419" y="3274219"/>
            <a:ext cx="660400" cy="585788"/>
          </a:xfrm>
          <a:prstGeom prst="rect">
            <a:avLst/>
          </a:prstGeom>
          <a:noFill/>
          <a:ln w="9525">
            <a:noFill/>
            <a:miter lim="800000"/>
            <a:headEnd/>
            <a:tailEnd/>
          </a:ln>
          <a:effectLst/>
        </p:spPr>
      </p:pic>
      <p:sp>
        <p:nvSpPr>
          <p:cNvPr id="1396762" name="Text Box 26"/>
          <p:cNvSpPr txBox="1">
            <a:spLocks noChangeArrowheads="1"/>
          </p:cNvSpPr>
          <p:nvPr/>
        </p:nvSpPr>
        <p:spPr bwMode="auto">
          <a:xfrm>
            <a:off x="5132388" y="3248025"/>
            <a:ext cx="4011612" cy="1739900"/>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Eratosthenes had observed that on the day of the summer solstice, the midday sun shone to the bottom of a well in the Ancient Egyptian city of Swenet (known in Greek as Syene).</a:t>
            </a:r>
            <a:r>
              <a:rPr lang="en-US">
                <a:solidFill>
                  <a:srgbClr val="FFFF00"/>
                </a:solidFill>
              </a:rPr>
              <a:t> </a:t>
            </a:r>
          </a:p>
        </p:txBody>
      </p:sp>
      <p:sp>
        <p:nvSpPr>
          <p:cNvPr id="1396763" name="Text Box 27"/>
          <p:cNvSpPr txBox="1">
            <a:spLocks noChangeArrowheads="1"/>
          </p:cNvSpPr>
          <p:nvPr/>
        </p:nvSpPr>
        <p:spPr bwMode="auto">
          <a:xfrm>
            <a:off x="1412875" y="68263"/>
            <a:ext cx="3433763" cy="366712"/>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Sun not directly overhead</a:t>
            </a:r>
          </a:p>
        </p:txBody>
      </p:sp>
      <p:sp>
        <p:nvSpPr>
          <p:cNvPr id="1396764" name="Text Box 28"/>
          <p:cNvSpPr txBox="1">
            <a:spLocks noChangeArrowheads="1"/>
          </p:cNvSpPr>
          <p:nvPr/>
        </p:nvSpPr>
        <p:spPr bwMode="auto">
          <a:xfrm>
            <a:off x="5413375" y="4460875"/>
            <a:ext cx="3433763" cy="1465263"/>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To these observations, Eratosthenes concluded that the circumference of the earth was 50 x 500 miles, or 25000 miles.</a:t>
            </a:r>
            <a:r>
              <a:rPr lang="en-US">
                <a:solidFill>
                  <a:srgbClr val="FFFF00"/>
                </a:solidFill>
              </a:rPr>
              <a:t> </a:t>
            </a:r>
          </a:p>
        </p:txBody>
      </p:sp>
      <p:sp>
        <p:nvSpPr>
          <p:cNvPr id="1396765" name="Text Box 29"/>
          <p:cNvSpPr txBox="1">
            <a:spLocks noChangeArrowheads="1"/>
          </p:cNvSpPr>
          <p:nvPr/>
        </p:nvSpPr>
        <p:spPr bwMode="auto">
          <a:xfrm>
            <a:off x="5187950" y="3468688"/>
            <a:ext cx="3956050" cy="3389312"/>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The accepted value along the equator is 24,902 miles, but, if you measure the earth through the poles the value is 24,860 miles</a:t>
            </a:r>
          </a:p>
          <a:p>
            <a:pPr algn="ctr" eaLnBrk="0" hangingPunct="0">
              <a:spcBef>
                <a:spcPct val="50000"/>
              </a:spcBef>
            </a:pPr>
            <a:r>
              <a:rPr lang="en-US" b="1">
                <a:solidFill>
                  <a:srgbClr val="FFFF00"/>
                </a:solidFill>
              </a:rPr>
              <a:t>He was within 1% of today’s accepted value</a:t>
            </a:r>
          </a:p>
          <a:p>
            <a:pPr algn="ctr" eaLnBrk="0" hangingPunct="0">
              <a:spcBef>
                <a:spcPct val="50000"/>
              </a:spcBef>
            </a:pPr>
            <a:r>
              <a:rPr lang="en-US" b="1">
                <a:solidFill>
                  <a:srgbClr val="FFFF00"/>
                </a:solidFill>
              </a:rPr>
              <a:t>Eratosthenes' conclusions were highly regarded at the time, and his estimate of the Earth’s size was accepted for hundreds of years afterwards.</a:t>
            </a:r>
            <a:endParaRPr lang="en-US">
              <a:solidFill>
                <a:srgbClr val="FFFF00"/>
              </a:solidFill>
            </a:endParaRPr>
          </a:p>
        </p:txBody>
      </p:sp>
      <p:sp>
        <p:nvSpPr>
          <p:cNvPr id="1396766" name="Text Box 30"/>
          <p:cNvSpPr txBox="1">
            <a:spLocks noChangeArrowheads="1"/>
          </p:cNvSpPr>
          <p:nvPr/>
        </p:nvSpPr>
        <p:spPr bwMode="auto">
          <a:xfrm>
            <a:off x="5187950" y="5086350"/>
            <a:ext cx="3956050" cy="1465263"/>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He knew that at the same time, the sun was not directly overhead at Alexandria; instead, it cast a shadow with the vertical equal to 1/50th of a circle (7° 12').</a:t>
            </a:r>
            <a:r>
              <a:rPr lang="en-US">
                <a:solidFill>
                  <a:srgbClr val="FFFF00"/>
                </a:solidFill>
              </a:rPr>
              <a:t> </a:t>
            </a:r>
          </a:p>
        </p:txBody>
      </p:sp>
      <p:sp>
        <p:nvSpPr>
          <p:cNvPr id="1396767" name="Text Box 31"/>
          <p:cNvSpPr txBox="1">
            <a:spLocks noChangeArrowheads="1"/>
          </p:cNvSpPr>
          <p:nvPr/>
        </p:nvSpPr>
        <p:spPr bwMode="auto">
          <a:xfrm>
            <a:off x="5187950" y="3319463"/>
            <a:ext cx="3956050" cy="1054100"/>
          </a:xfrm>
          <a:prstGeom prst="rect">
            <a:avLst/>
          </a:prstGeom>
          <a:noFill/>
          <a:ln w="9525">
            <a:noFill/>
            <a:miter lim="800000"/>
            <a:headEnd/>
            <a:tailEnd/>
          </a:ln>
          <a:effectLst/>
        </p:spPr>
        <p:txBody>
          <a:bodyPr>
            <a:spAutoFit/>
          </a:bodyPr>
          <a:lstStyle/>
          <a:p>
            <a:pPr algn="ctr" eaLnBrk="0" hangingPunct="0">
              <a:spcBef>
                <a:spcPct val="50000"/>
              </a:spcBef>
            </a:pPr>
            <a:r>
              <a:rPr lang="en-US" b="1">
                <a:solidFill>
                  <a:srgbClr val="FFFF00"/>
                </a:solidFill>
              </a:rPr>
              <a:t>He also knew that Alexandria and Syene were 500 miles apart</a:t>
            </a:r>
          </a:p>
          <a:p>
            <a:pPr algn="ctr" eaLnBrk="0" hangingPunct="0">
              <a:spcBef>
                <a:spcPct val="50000"/>
              </a:spcBef>
            </a:pPr>
            <a:endParaRPr lang="en-US">
              <a:solidFill>
                <a:srgbClr val="FFFF00"/>
              </a:solidFill>
            </a:endParaRPr>
          </a:p>
        </p:txBody>
      </p:sp>
      <p:pic>
        <p:nvPicPr>
          <p:cNvPr id="1396769" name="Picture 33"/>
          <p:cNvPicPr>
            <a:picLocks noChangeAspect="1" noChangeArrowheads="1"/>
          </p:cNvPicPr>
          <p:nvPr/>
        </p:nvPicPr>
        <p:blipFill>
          <a:blip r:embed="rId8" cstate="print">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a:effectLst/>
        </p:spPr>
      </p:pic>
      <p:pic>
        <p:nvPicPr>
          <p:cNvPr id="1396773" name="Picture 37"/>
          <p:cNvPicPr>
            <a:picLocks noChangeAspect="1" noChangeArrowheads="1"/>
          </p:cNvPicPr>
          <p:nvPr/>
        </p:nvPicPr>
        <p:blipFill>
          <a:blip r:embed="rId9" cstate="print">
            <a:clrChange>
              <a:clrFrom>
                <a:srgbClr val="9966FF"/>
              </a:clrFrom>
              <a:clrTo>
                <a:srgbClr val="9966FF">
                  <a:alpha val="0"/>
                </a:srgbClr>
              </a:clrTo>
            </a:clrChange>
          </a:blip>
          <a:srcRect/>
          <a:stretch>
            <a:fillRect/>
          </a:stretch>
        </p:blipFill>
        <p:spPr bwMode="auto">
          <a:xfrm>
            <a:off x="4865688" y="1939925"/>
            <a:ext cx="3276600" cy="2895600"/>
          </a:xfrm>
          <a:prstGeom prst="rect">
            <a:avLst/>
          </a:prstGeom>
          <a:noFill/>
        </p:spPr>
      </p:pic>
      <p:pic>
        <p:nvPicPr>
          <p:cNvPr id="1396777" name="Picture 41" descr="clinton1"/>
          <p:cNvPicPr>
            <a:picLocks noChangeAspect="1" noChangeArrowheads="1" noCrop="1"/>
          </p:cNvPicPr>
          <p:nvPr/>
        </p:nvPicPr>
        <p:blipFill>
          <a:blip r:embed="rId10" cstate="print"/>
          <a:srcRect/>
          <a:stretch>
            <a:fillRect/>
          </a:stretch>
        </p:blipFill>
        <p:spPr bwMode="auto">
          <a:xfrm rot="2508705">
            <a:off x="3225800" y="2638425"/>
            <a:ext cx="590550" cy="8477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67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96745"/>
                                        </p:tgtEl>
                                      </p:cBhvr>
                                    </p:animEffect>
                                    <p:set>
                                      <p:cBhvr>
                                        <p:cTn id="11" dur="1" fill="hold">
                                          <p:stCondLst>
                                            <p:cond delay="499"/>
                                          </p:stCondLst>
                                        </p:cTn>
                                        <p:tgtEl>
                                          <p:spTgt spid="139674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39676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96741"/>
                                        </p:tgtEl>
                                      </p:cBhvr>
                                    </p:animEffect>
                                    <p:set>
                                      <p:cBhvr>
                                        <p:cTn id="16" dur="1" fill="hold">
                                          <p:stCondLst>
                                            <p:cond delay="499"/>
                                          </p:stCondLst>
                                        </p:cTn>
                                        <p:tgtEl>
                                          <p:spTgt spid="139674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96773"/>
                                        </p:tgtEl>
                                        <p:attrNameLst>
                                          <p:attrName>style.visibility</p:attrName>
                                        </p:attrNameLst>
                                      </p:cBhvr>
                                      <p:to>
                                        <p:strVal val="visible"/>
                                      </p:to>
                                    </p:set>
                                    <p:animEffect transition="in" filter="fade">
                                      <p:cBhvr>
                                        <p:cTn id="20" dur="500"/>
                                        <p:tgtEl>
                                          <p:spTgt spid="1396773"/>
                                        </p:tgtEl>
                                      </p:cBhvr>
                                    </p:animEffect>
                                  </p:childTnLst>
                                </p:cTn>
                              </p:par>
                            </p:childTnLst>
                          </p:cTn>
                        </p:par>
                        <p:par>
                          <p:cTn id="21" fill="hold">
                            <p:stCondLst>
                              <p:cond delay="1000"/>
                            </p:stCondLst>
                            <p:childTnLst>
                              <p:par>
                                <p:cTn id="22" presetID="6" presetClass="emph" presetSubtype="0" fill="hold" nodeType="afterEffect">
                                  <p:stCondLst>
                                    <p:cond delay="0"/>
                                  </p:stCondLst>
                                  <p:childTnLst>
                                    <p:animScale>
                                      <p:cBhvr>
                                        <p:cTn id="23" dur="2000" fill="hold"/>
                                        <p:tgtEl>
                                          <p:spTgt spid="1396773"/>
                                        </p:tgtEl>
                                      </p:cBhvr>
                                      <p:by x="10000" y="10000"/>
                                    </p:animScale>
                                  </p:childTnLst>
                                </p:cTn>
                              </p:par>
                              <p:par>
                                <p:cTn id="24" presetID="0" presetClass="path" presetSubtype="0" accel="50000" decel="50000" fill="hold" nodeType="withEffect">
                                  <p:stCondLst>
                                    <p:cond delay="0"/>
                                  </p:stCondLst>
                                  <p:childTnLst>
                                    <p:animMotion origin="layout" path="M -4.72222E-6 -1.48148E-6 L -0.05277 -0.07407 L -0.12378 -0.10509 L -0.21041 -0.10509 L -0.28142 -0.07708 L -0.31562 -0.03264 L -0.34322 0.03565 " pathEditMode="relative" rAng="0" ptsTypes="AAAAAAA">
                                      <p:cBhvr>
                                        <p:cTn id="25" dur="2000" fill="hold"/>
                                        <p:tgtEl>
                                          <p:spTgt spid="1396773"/>
                                        </p:tgtEl>
                                        <p:attrNameLst>
                                          <p:attrName>ppt_x</p:attrName>
                                          <p:attrName>ppt_y</p:attrName>
                                        </p:attrNameLst>
                                      </p:cBhvr>
                                      <p:rCtr x="-172" y="-35"/>
                                    </p:animMotion>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0"/>
                                          </p:stCondLst>
                                        </p:cTn>
                                        <p:tgtEl>
                                          <p:spTgt spid="139677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1396761"/>
                                        </p:tgtEl>
                                        <p:attrNameLst>
                                          <p:attrName>style.visibility</p:attrName>
                                        </p:attrNameLst>
                                      </p:cBhvr>
                                      <p:to>
                                        <p:strVal val="visible"/>
                                      </p:to>
                                    </p:set>
                                    <p:animEffect transition="in" filter="fade">
                                      <p:cBhvr>
                                        <p:cTn id="34" dur="2000"/>
                                        <p:tgtEl>
                                          <p:spTgt spid="1396761"/>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396762"/>
                                        </p:tgtEl>
                                        <p:attrNameLst>
                                          <p:attrName>style.visibility</p:attrName>
                                        </p:attrNameLst>
                                      </p:cBhvr>
                                      <p:to>
                                        <p:strVal val="visible"/>
                                      </p:to>
                                    </p:set>
                                    <p:animEffect transition="in" filter="fade">
                                      <p:cBhvr>
                                        <p:cTn id="37" dur="2000"/>
                                        <p:tgtEl>
                                          <p:spTgt spid="1396762"/>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1396758"/>
                                        </p:tgtEl>
                                        <p:attrNameLst>
                                          <p:attrName>style.visibility</p:attrName>
                                        </p:attrNameLst>
                                      </p:cBhvr>
                                      <p:to>
                                        <p:strVal val="visible"/>
                                      </p:to>
                                    </p:set>
                                    <p:animEffect transition="in" filter="wipe(up)">
                                      <p:cBhvr>
                                        <p:cTn id="40" dur="500"/>
                                        <p:tgtEl>
                                          <p:spTgt spid="1396758"/>
                                        </p:tgtEl>
                                      </p:cBhvr>
                                    </p:animEffect>
                                  </p:childTnLst>
                                </p:cTn>
                              </p:par>
                            </p:childTnLst>
                          </p:cTn>
                        </p:par>
                        <p:par>
                          <p:cTn id="41" fill="hold">
                            <p:stCondLst>
                              <p:cond delay="6000"/>
                            </p:stCondLst>
                            <p:childTnLst>
                              <p:par>
                                <p:cTn id="42" presetID="1" presetClass="entr" presetSubtype="0" fill="hold" nodeType="afterEffect">
                                  <p:stCondLst>
                                    <p:cond delay="0"/>
                                  </p:stCondLst>
                                  <p:childTnLst>
                                    <p:set>
                                      <p:cBhvr>
                                        <p:cTn id="43" dur="1" fill="hold">
                                          <p:stCondLst>
                                            <p:cond delay="0"/>
                                          </p:stCondLst>
                                        </p:cTn>
                                        <p:tgtEl>
                                          <p:spTgt spid="13967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childTnLst>
                                </p:cTn>
                              </p:par>
                              <p:par>
                                <p:cTn id="49" presetID="1" presetClass="exit" presetSubtype="0" fill="hold" nodeType="withEffect">
                                  <p:stCondLst>
                                    <p:cond delay="0"/>
                                  </p:stCondLst>
                                  <p:childTnLst>
                                    <p:set>
                                      <p:cBhvr>
                                        <p:cTn id="50" dur="1" fill="hold">
                                          <p:stCondLst>
                                            <p:cond delay="0"/>
                                          </p:stCondLst>
                                        </p:cTn>
                                        <p:tgtEl>
                                          <p:spTgt spid="1396769"/>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396763"/>
                                        </p:tgtEl>
                                        <p:attrNameLst>
                                          <p:attrName>style.visibility</p:attrName>
                                        </p:attrNameLst>
                                      </p:cBhvr>
                                      <p:to>
                                        <p:strVal val="visible"/>
                                      </p:to>
                                    </p:set>
                                    <p:animEffect transition="in" filter="fade">
                                      <p:cBhvr>
                                        <p:cTn id="53" dur="2000"/>
                                        <p:tgtEl>
                                          <p:spTgt spid="1396763"/>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396759"/>
                                        </p:tgtEl>
                                        <p:attrNameLst>
                                          <p:attrName>style.visibility</p:attrName>
                                        </p:attrNameLst>
                                      </p:cBhvr>
                                      <p:to>
                                        <p:strVal val="visible"/>
                                      </p:to>
                                    </p:set>
                                    <p:animEffect transition="in" filter="wipe(up)">
                                      <p:cBhvr>
                                        <p:cTn id="56" dur="500"/>
                                        <p:tgtEl>
                                          <p:spTgt spid="1396759"/>
                                        </p:tgtEl>
                                      </p:cBhvr>
                                    </p:animEffect>
                                  </p:childTnLst>
                                </p:cTn>
                              </p:par>
                            </p:childTnLst>
                          </p:cTn>
                        </p:par>
                        <p:par>
                          <p:cTn id="57" fill="hold">
                            <p:stCondLst>
                              <p:cond delay="2000"/>
                            </p:stCondLst>
                            <p:childTnLst>
                              <p:par>
                                <p:cTn id="58" presetID="22" presetClass="entr" presetSubtype="4"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00"/>
                                        <p:tgtEl>
                                          <p:spTgt spid="6"/>
                                        </p:tgtEl>
                                      </p:cBhvr>
                                    </p:animEffect>
                                  </p:childTnLst>
                                </p:cTn>
                              </p:par>
                              <p:par>
                                <p:cTn id="61" presetID="1"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96760"/>
                                        </p:tgtEl>
                                        <p:attrNameLst>
                                          <p:attrName>style.visibility</p:attrName>
                                        </p:attrNameLst>
                                      </p:cBhvr>
                                      <p:to>
                                        <p:strVal val="visible"/>
                                      </p:to>
                                    </p:set>
                                  </p:childTnLst>
                                </p:cTn>
                              </p:par>
                            </p:childTnLst>
                          </p:cTn>
                        </p:par>
                        <p:par>
                          <p:cTn id="65" fill="hold">
                            <p:stCondLst>
                              <p:cond delay="2500"/>
                            </p:stCondLst>
                            <p:childTnLst>
                              <p:par>
                                <p:cTn id="66" presetID="1" presetClass="entr" presetSubtype="0" fill="hold" grpId="0" nodeType="afterEffect">
                                  <p:stCondLst>
                                    <p:cond delay="0"/>
                                  </p:stCondLst>
                                  <p:childTnLst>
                                    <p:set>
                                      <p:cBhvr>
                                        <p:cTn id="67" dur="1" fill="hold">
                                          <p:stCondLst>
                                            <p:cond delay="0"/>
                                          </p:stCondLst>
                                        </p:cTn>
                                        <p:tgtEl>
                                          <p:spTgt spid="1396766"/>
                                        </p:tgtEl>
                                        <p:attrNameLst>
                                          <p:attrName>style.visibility</p:attrName>
                                        </p:attrNameLst>
                                      </p:cBhvr>
                                      <p:to>
                                        <p:strVal val="visible"/>
                                      </p:to>
                                    </p:set>
                                  </p:childTnLst>
                                </p:cTn>
                              </p:par>
                            </p:childTnLst>
                          </p:cTn>
                        </p:par>
                        <p:par>
                          <p:cTn id="68" fill="hold">
                            <p:stCondLst>
                              <p:cond delay="2500"/>
                            </p:stCondLst>
                            <p:childTnLst>
                              <p:par>
                                <p:cTn id="69" presetID="1" presetClass="entr" presetSubtype="0" fill="hold" nodeType="afterEffect">
                                  <p:stCondLst>
                                    <p:cond delay="0"/>
                                  </p:stCondLst>
                                  <p:childTnLst>
                                    <p:set>
                                      <p:cBhvr>
                                        <p:cTn id="70" dur="1" fill="hold">
                                          <p:stCondLst>
                                            <p:cond delay="0"/>
                                          </p:stCondLst>
                                        </p:cTn>
                                        <p:tgtEl>
                                          <p:spTgt spid="13967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53" presetClass="entr" presetSubtype="0" fill="hold" nodeType="withEffect">
                                  <p:stCondLst>
                                    <p:cond delay="1000"/>
                                  </p:stCondLst>
                                  <p:childTnLst>
                                    <p:set>
                                      <p:cBhvr>
                                        <p:cTn id="76" dur="1" fill="hold">
                                          <p:stCondLst>
                                            <p:cond delay="0"/>
                                          </p:stCondLst>
                                        </p:cTn>
                                        <p:tgtEl>
                                          <p:spTgt spid="1396777"/>
                                        </p:tgtEl>
                                        <p:attrNameLst>
                                          <p:attrName>style.visibility</p:attrName>
                                        </p:attrNameLst>
                                      </p:cBhvr>
                                      <p:to>
                                        <p:strVal val="visible"/>
                                      </p:to>
                                    </p:set>
                                    <p:anim calcmode="lin" valueType="num">
                                      <p:cBhvr>
                                        <p:cTn id="77" dur="500" fill="hold"/>
                                        <p:tgtEl>
                                          <p:spTgt spid="1396777"/>
                                        </p:tgtEl>
                                        <p:attrNameLst>
                                          <p:attrName>ppt_w</p:attrName>
                                        </p:attrNameLst>
                                      </p:cBhvr>
                                      <p:tavLst>
                                        <p:tav tm="0">
                                          <p:val>
                                            <p:fltVal val="0"/>
                                          </p:val>
                                        </p:tav>
                                        <p:tav tm="100000">
                                          <p:val>
                                            <p:strVal val="#ppt_w"/>
                                          </p:val>
                                        </p:tav>
                                      </p:tavLst>
                                    </p:anim>
                                    <p:anim calcmode="lin" valueType="num">
                                      <p:cBhvr>
                                        <p:cTn id="78" dur="500" fill="hold"/>
                                        <p:tgtEl>
                                          <p:spTgt spid="1396777"/>
                                        </p:tgtEl>
                                        <p:attrNameLst>
                                          <p:attrName>ppt_h</p:attrName>
                                        </p:attrNameLst>
                                      </p:cBhvr>
                                      <p:tavLst>
                                        <p:tav tm="0">
                                          <p:val>
                                            <p:fltVal val="0"/>
                                          </p:val>
                                        </p:tav>
                                        <p:tav tm="100000">
                                          <p:val>
                                            <p:strVal val="#ppt_h"/>
                                          </p:val>
                                        </p:tav>
                                      </p:tavLst>
                                    </p:anim>
                                    <p:animEffect transition="in" filter="fade">
                                      <p:cBhvr>
                                        <p:cTn id="79" dur="500"/>
                                        <p:tgtEl>
                                          <p:spTgt spid="1396777"/>
                                        </p:tgtEl>
                                      </p:cBhvr>
                                    </p:animEffect>
                                  </p:childTnLst>
                                </p:cTn>
                              </p:par>
                              <p:par>
                                <p:cTn id="80" presetID="1" presetClass="exit" presetSubtype="0" fill="hold" nodeType="withEffect">
                                  <p:stCondLst>
                                    <p:cond delay="0"/>
                                  </p:stCondLst>
                                  <p:childTnLst>
                                    <p:set>
                                      <p:cBhvr>
                                        <p:cTn id="81" dur="1" fill="hold">
                                          <p:stCondLst>
                                            <p:cond delay="0"/>
                                          </p:stCondLst>
                                        </p:cTn>
                                        <p:tgtEl>
                                          <p:spTgt spid="1396769"/>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396766"/>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396762"/>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1396763"/>
                                        </p:tgtEl>
                                        <p:attrNameLst>
                                          <p:attrName>style.visibility</p:attrName>
                                        </p:attrNameLst>
                                      </p:cBhvr>
                                      <p:to>
                                        <p:strVal val="hidden"/>
                                      </p:to>
                                    </p:set>
                                  </p:childTnLst>
                                </p:cTn>
                              </p:par>
                            </p:childTnLst>
                          </p:cTn>
                        </p:par>
                        <p:par>
                          <p:cTn id="88" fill="hold">
                            <p:stCondLst>
                              <p:cond delay="1500"/>
                            </p:stCondLst>
                            <p:childTnLst>
                              <p:par>
                                <p:cTn id="89" presetID="1" presetClass="entr" presetSubtype="0" fill="hold" grpId="0" nodeType="afterEffect">
                                  <p:stCondLst>
                                    <p:cond delay="0"/>
                                  </p:stCondLst>
                                  <p:childTnLst>
                                    <p:set>
                                      <p:cBhvr>
                                        <p:cTn id="90" dur="1" fill="hold">
                                          <p:stCondLst>
                                            <p:cond delay="0"/>
                                          </p:stCondLst>
                                        </p:cTn>
                                        <p:tgtEl>
                                          <p:spTgt spid="1396767"/>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1396764"/>
                                        </p:tgtEl>
                                        <p:attrNameLst>
                                          <p:attrName>style.visibility</p:attrName>
                                        </p:attrNameLst>
                                      </p:cBhvr>
                                      <p:to>
                                        <p:strVal val="visible"/>
                                      </p:to>
                                    </p:set>
                                    <p:animEffect transition="in" filter="fade">
                                      <p:cBhvr>
                                        <p:cTn id="93" dur="2000"/>
                                        <p:tgtEl>
                                          <p:spTgt spid="1396764"/>
                                        </p:tgtEl>
                                      </p:cBhvr>
                                    </p:animEffect>
                                  </p:childTnLst>
                                </p:cTn>
                              </p:par>
                            </p:childTnLst>
                          </p:cTn>
                        </p:par>
                        <p:par>
                          <p:cTn id="94" fill="hold">
                            <p:stCondLst>
                              <p:cond delay="3500"/>
                            </p:stCondLst>
                            <p:childTnLst>
                              <p:par>
                                <p:cTn id="95" presetID="1" presetClass="entr" presetSubtype="0" fill="hold" nodeType="afterEffect">
                                  <p:stCondLst>
                                    <p:cond delay="0"/>
                                  </p:stCondLst>
                                  <p:childTnLst>
                                    <p:set>
                                      <p:cBhvr>
                                        <p:cTn id="96" dur="1" fill="hold">
                                          <p:stCondLst>
                                            <p:cond delay="0"/>
                                          </p:stCondLst>
                                        </p:cTn>
                                        <p:tgtEl>
                                          <p:spTgt spid="139676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64" presetClass="path" presetSubtype="0" accel="50000" decel="50000" fill="hold" grpId="1" nodeType="clickEffect">
                                  <p:stCondLst>
                                    <p:cond delay="0"/>
                                  </p:stCondLst>
                                  <p:childTnLst>
                                    <p:animMotion origin="layout" path="M 2.5E-6 4.07407E-6 L -0.00122 -0.37037 " pathEditMode="relative" rAng="0" ptsTypes="AA">
                                      <p:cBhvr>
                                        <p:cTn id="100" dur="2000" fill="hold"/>
                                        <p:tgtEl>
                                          <p:spTgt spid="1396764"/>
                                        </p:tgtEl>
                                        <p:attrNameLst>
                                          <p:attrName>ppt_x</p:attrName>
                                          <p:attrName>ppt_y</p:attrName>
                                        </p:attrNameLst>
                                      </p:cBhvr>
                                      <p:rCtr x="-1" y="-185"/>
                                    </p:animMotion>
                                  </p:childTnLst>
                                </p:cTn>
                              </p:par>
                              <p:par>
                                <p:cTn id="101" presetID="1" presetClass="exit" presetSubtype="0" fill="hold" nodeType="withEffect">
                                  <p:stCondLst>
                                    <p:cond delay="0"/>
                                  </p:stCondLst>
                                  <p:childTnLst>
                                    <p:set>
                                      <p:cBhvr>
                                        <p:cTn id="102" dur="1" fill="hold">
                                          <p:stCondLst>
                                            <p:cond delay="0"/>
                                          </p:stCondLst>
                                        </p:cTn>
                                        <p:tgtEl>
                                          <p:spTgt spid="139677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396769"/>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396767"/>
                                        </p:tgtEl>
                                        <p:attrNameLst>
                                          <p:attrName>style.visibility</p:attrName>
                                        </p:attrNameLst>
                                      </p:cBhvr>
                                      <p:to>
                                        <p:strVal val="hidden"/>
                                      </p:to>
                                    </p:set>
                                  </p:childTnLst>
                                </p:cTn>
                              </p:par>
                            </p:childTnLst>
                          </p:cTn>
                        </p:par>
                        <p:par>
                          <p:cTn id="107" fill="hold">
                            <p:stCondLst>
                              <p:cond delay="2000"/>
                            </p:stCondLst>
                            <p:childTnLst>
                              <p:par>
                                <p:cTn id="108" presetID="1" presetClass="entr" presetSubtype="0" fill="hold" nodeType="afterEffect">
                                  <p:stCondLst>
                                    <p:cond delay="0"/>
                                  </p:stCondLst>
                                  <p:childTnLst>
                                    <p:set>
                                      <p:cBhvr>
                                        <p:cTn id="109" dur="1" fill="hold">
                                          <p:stCondLst>
                                            <p:cond delay="0"/>
                                          </p:stCondLst>
                                        </p:cTn>
                                        <p:tgtEl>
                                          <p:spTgt spid="1396765"/>
                                        </p:tgtEl>
                                        <p:attrNameLst>
                                          <p:attrName>style.visibility</p:attrName>
                                        </p:attrNameLst>
                                      </p:cBhvr>
                                      <p:to>
                                        <p:strVal val="visible"/>
                                      </p:to>
                                    </p:set>
                                  </p:childTnLst>
                                </p:cTn>
                              </p:par>
                            </p:childTnLst>
                          </p:cTn>
                        </p:par>
                        <p:par>
                          <p:cTn id="110" fill="hold">
                            <p:stCondLst>
                              <p:cond delay="2000"/>
                            </p:stCondLst>
                            <p:childTnLst>
                              <p:par>
                                <p:cTn id="111" presetID="1" presetClass="entr" presetSubtype="0" fill="hold" nodeType="afterEffect">
                                  <p:stCondLst>
                                    <p:cond delay="0"/>
                                  </p:stCondLst>
                                  <p:childTnLst>
                                    <p:set>
                                      <p:cBhvr>
                                        <p:cTn id="112" dur="1" fill="hold">
                                          <p:stCondLst>
                                            <p:cond delay="0"/>
                                          </p:stCondLst>
                                        </p:cTn>
                                        <p:tgtEl>
                                          <p:spTgt spid="1396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41" grpId="0"/>
      <p:bldP spid="1396758" grpId="0" animBg="1"/>
      <p:bldP spid="1396759" grpId="0" animBg="1"/>
      <p:bldP spid="1396760" grpId="0"/>
      <p:bldP spid="1396762" grpId="0"/>
      <p:bldP spid="1396762" grpId="1"/>
      <p:bldP spid="1396763" grpId="0"/>
      <p:bldP spid="1396764" grpId="0"/>
      <p:bldP spid="1396764" grpId="1"/>
      <p:bldP spid="1396766" grpId="0"/>
      <p:bldP spid="1396766" grpId="1"/>
      <p:bldP spid="13967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8" name="Text Box 6"/>
          <p:cNvSpPr txBox="1">
            <a:spLocks noChangeArrowheads="1"/>
          </p:cNvSpPr>
          <p:nvPr/>
        </p:nvSpPr>
        <p:spPr bwMode="auto">
          <a:xfrm>
            <a:off x="541867" y="1295400"/>
            <a:ext cx="8204200" cy="1077218"/>
          </a:xfrm>
          <a:prstGeom prst="rect">
            <a:avLst/>
          </a:prstGeom>
          <a:noFill/>
          <a:ln w="9525">
            <a:noFill/>
            <a:miter lim="800000"/>
            <a:headEnd/>
            <a:tailEnd/>
          </a:ln>
          <a:effectLst/>
        </p:spPr>
        <p:txBody>
          <a:bodyPr wrap="square">
            <a:spAutoFit/>
          </a:bodyPr>
          <a:lstStyle/>
          <a:p>
            <a:pPr algn="ctr">
              <a:spcBef>
                <a:spcPct val="50000"/>
              </a:spcBef>
            </a:pPr>
            <a:r>
              <a:rPr lang="en-US" sz="3200" b="1" i="1" dirty="0" smtClean="0">
                <a:effectLst>
                  <a:outerShdw blurRad="38100" dist="38100" dir="2700000" algn="tl">
                    <a:srgbClr val="C0C0C0"/>
                  </a:outerShdw>
                </a:effectLst>
              </a:rPr>
              <a:t>A point, line, or surface to which measurements are referenced</a:t>
            </a:r>
            <a:endParaRPr lang="en-US" sz="2400" b="1" i="1" dirty="0">
              <a:effectLst>
                <a:outerShdw blurRad="38100" dist="38100" dir="2700000" algn="tl">
                  <a:srgbClr val="C0C0C0"/>
                </a:outerShdw>
              </a:effectLst>
            </a:endParaRPr>
          </a:p>
        </p:txBody>
      </p:sp>
      <p:sp>
        <p:nvSpPr>
          <p:cNvPr id="561164" name="Text Box 12"/>
          <p:cNvSpPr txBox="1">
            <a:spLocks noChangeArrowheads="1"/>
          </p:cNvSpPr>
          <p:nvPr/>
        </p:nvSpPr>
        <p:spPr bwMode="auto">
          <a:xfrm>
            <a:off x="0" y="228600"/>
            <a:ext cx="9144000" cy="707886"/>
          </a:xfrm>
          <a:prstGeom prst="rect">
            <a:avLst/>
          </a:prstGeom>
          <a:noFill/>
          <a:ln w="9525">
            <a:noFill/>
            <a:miter lim="800000"/>
            <a:headEnd/>
            <a:tailEnd/>
          </a:ln>
          <a:effectLst/>
        </p:spPr>
        <p:txBody>
          <a:bodyPr>
            <a:spAutoFit/>
          </a:bodyPr>
          <a:lstStyle/>
          <a:p>
            <a:pPr algn="ctr">
              <a:spcBef>
                <a:spcPct val="50000"/>
              </a:spcBef>
            </a:pPr>
            <a:r>
              <a:rPr lang="en-US" sz="4000" dirty="0" smtClean="0"/>
              <a:t>What is a Datum?</a:t>
            </a:r>
            <a:endParaRPr lang="en-US" sz="4000" dirty="0"/>
          </a:p>
        </p:txBody>
      </p:sp>
      <p:pic>
        <p:nvPicPr>
          <p:cNvPr id="10" name="Picture 27" descr="measuring-tape-300x251"/>
          <p:cNvPicPr>
            <a:picLocks noChangeAspect="1" noChangeArrowheads="1"/>
          </p:cNvPicPr>
          <p:nvPr/>
        </p:nvPicPr>
        <p:blipFill>
          <a:blip r:embed="rId3" cstate="screen">
            <a:clrChange>
              <a:clrFrom>
                <a:srgbClr val="FCFEFC"/>
              </a:clrFrom>
              <a:clrTo>
                <a:srgbClr val="FCFEFC">
                  <a:alpha val="0"/>
                </a:srgbClr>
              </a:clrTo>
            </a:clrChange>
          </a:blip>
          <a:srcRect/>
          <a:stretch>
            <a:fillRect/>
          </a:stretch>
        </p:blipFill>
        <p:spPr bwMode="auto">
          <a:xfrm>
            <a:off x="142875" y="4235450"/>
            <a:ext cx="2857500" cy="2390775"/>
          </a:xfrm>
          <a:prstGeom prst="rect">
            <a:avLst/>
          </a:prstGeom>
          <a:noFill/>
        </p:spPr>
      </p:pic>
      <p:sp>
        <p:nvSpPr>
          <p:cNvPr id="11" name="TextBox 10"/>
          <p:cNvSpPr txBox="1"/>
          <p:nvPr/>
        </p:nvSpPr>
        <p:spPr>
          <a:xfrm>
            <a:off x="2133600" y="2895600"/>
            <a:ext cx="6400800" cy="2031325"/>
          </a:xfrm>
          <a:prstGeom prst="rect">
            <a:avLst/>
          </a:prstGeom>
          <a:noFill/>
        </p:spPr>
        <p:txBody>
          <a:bodyPr wrap="square" rtlCol="0">
            <a:spAutoFit/>
          </a:bodyPr>
          <a:lstStyle/>
          <a:p>
            <a:r>
              <a:rPr lang="en-US" dirty="0" smtClean="0"/>
              <a:t>Local Water Surface (MSL, MLLW, flood stage, LWRP)</a:t>
            </a:r>
          </a:p>
          <a:p>
            <a:endParaRPr lang="en-US" dirty="0" smtClean="0"/>
          </a:p>
          <a:p>
            <a:r>
              <a:rPr lang="en-US" dirty="0" smtClean="0"/>
              <a:t>Ground (local topography such as street, lot, hill)</a:t>
            </a:r>
          </a:p>
          <a:p>
            <a:endParaRPr lang="en-US" dirty="0" smtClean="0"/>
          </a:p>
          <a:p>
            <a:r>
              <a:rPr lang="en-US" dirty="0" smtClean="0"/>
              <a:t>Gravity model (gravity surface)</a:t>
            </a:r>
          </a:p>
          <a:p>
            <a:endParaRPr lang="en-US" dirty="0" smtClean="0"/>
          </a:p>
          <a:p>
            <a:r>
              <a:rPr lang="en-US" dirty="0" smtClean="0"/>
              <a:t>Ellipsoid (mathematical model of the earth)</a:t>
            </a:r>
            <a:endParaRPr lang="en-US"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asic Geodesy and Datums&amp;#x0D;&amp;#x0A;New Orleans District&amp;#x0D;&amp;#x0A;June, 2014&amp;quot;&quot;/&gt;&lt;property id=&quot;20307&quot; value=&quot;257&quot;/&gt;&lt;/object&gt;&lt;object type=&quot;3&quot; unique_id=&quot;10005&quot;&gt;&lt;property id=&quot;20148&quot; value=&quot;5&quot;/&gt;&lt;property id=&quot;20300&quot; value=&quot;Slide 2 - &amp;quot;Overview&amp;quot;&quot;/&gt;&lt;property id=&quot;20307&quot; value=&quot;275&quot;/&gt;&lt;/object&gt;&lt;object type=&quot;3&quot; unique_id=&quot;10006&quot;&gt;&lt;property id=&quot;20148&quot; value=&quot;5&quot;/&gt;&lt;property id=&quot;20300&quot; value=&quot;Slide 5 - &amp;quot;“EARTH SURFACES”&amp;quot;&quot;/&gt;&lt;property id=&quot;20307&quot; value=&quot;293&quot;/&gt;&lt;/object&gt;&lt;object type=&quot;3&quot; unique_id=&quot;10008&quot;&gt;&lt;property id=&quot;20148&quot; value=&quot;5&quot;/&gt;&lt;property id=&quot;20300&quot; value=&quot;Slide 9&quot;/&gt;&lt;property id=&quot;20307&quot; value=&quot;294&quot;/&gt;&lt;/object&gt;&lt;object type=&quot;3&quot; unique_id=&quot;10012&quot;&gt;&lt;property id=&quot;20148&quot; value=&quot;5&quot;/&gt;&lt;property id=&quot;20300&quot; value=&quot;Slide 51&quot;/&gt;&lt;property id=&quot;20307&quot; value=&quot;290&quot;/&gt;&lt;/object&gt;&lt;object type=&quot;3&quot; unique_id=&quot;10019&quot;&gt;&lt;property id=&quot;20148&quot; value=&quot;5&quot;/&gt;&lt;property id=&quot;20300&quot; value=&quot;Slide 53 - &amp;quot;Working Partnership&amp;quot;&quot;/&gt;&lt;property id=&quot;20307&quot; value=&quot;277&quot;/&gt;&lt;/object&gt;&lt;object type=&quot;3&quot; unique_id=&quot;10020&quot;&gt;&lt;property id=&quot;20148&quot; value=&quot;5&quot;/&gt;&lt;property id=&quot;20300&quot; value=&quot;Slide 63 - &amp;quot;&amp;#x0D;&amp;#x0A;Questions?&amp;quot;&quot;/&gt;&lt;property id=&quot;20307&quot; value=&quot;269&quot;/&gt;&lt;/object&gt;&lt;object type=&quot;3&quot; unique_id=&quot;10307&quot;&gt;&lt;property id=&quot;20148&quot; value=&quot;5&quot;/&gt;&lt;property id=&quot;20300&quot; value=&quot;Slide 59&quot;/&gt;&lt;property id=&quot;20307&quot; value=&quot;312&quot;/&gt;&lt;/object&gt;&lt;object type=&quot;3&quot; unique_id=&quot;10308&quot;&gt;&lt;property id=&quot;20148&quot; value=&quot;5&quot;/&gt;&lt;property id=&quot;20300&quot; value=&quot;Slide 60&quot;/&gt;&lt;property id=&quot;20307&quot; value=&quot;313&quot;/&gt;&lt;/object&gt;&lt;object type=&quot;3&quot; unique_id=&quot;11259&quot;&gt;&lt;property id=&quot;20148&quot; value=&quot;5&quot;/&gt;&lt;property id=&quot;20300&quot; value=&quot;Slide 4&quot;/&gt;&lt;property id=&quot;20307&quot; value=&quot;318&quot;/&gt;&lt;/object&gt;&lt;object type=&quot;3&quot; unique_id=&quot;11263&quot;&gt;&lt;property id=&quot;20148&quot; value=&quot;5&quot;/&gt;&lt;property id=&quot;20300&quot; value=&quot;Slide 6&quot;/&gt;&lt;property id=&quot;20307&quot; value=&quot;323&quot;/&gt;&lt;/object&gt;&lt;object type=&quot;3&quot; unique_id=&quot;11264&quot;&gt;&lt;property id=&quot;20148&quot; value=&quot;5&quot;/&gt;&lt;property id=&quot;20300&quot; value=&quot;Slide 7&quot;/&gt;&lt;property id=&quot;20307&quot; value=&quot;324&quot;/&gt;&lt;/object&gt;&lt;object type=&quot;3&quot; unique_id=&quot;11265&quot;&gt;&lt;property id=&quot;20148&quot; value=&quot;5&quot;/&gt;&lt;property id=&quot;20300&quot; value=&quot;Slide 8&quot;/&gt;&lt;property id=&quot;20307&quot; value=&quot;325&quot;/&gt;&lt;/object&gt;&lt;object type=&quot;3&quot; unique_id=&quot;11266&quot;&gt;&lt;property id=&quot;20148&quot; value=&quot;5&quot;/&gt;&lt;property id=&quot;20300&quot; value=&quot;Slide 11&quot;/&gt;&lt;property id=&quot;20307&quot; value=&quot;326&quot;/&gt;&lt;/object&gt;&lt;object type=&quot;3&quot; unique_id=&quot;11267&quot;&gt;&lt;property id=&quot;20148&quot; value=&quot;5&quot;/&gt;&lt;property id=&quot;20300&quot; value=&quot;Slide 12 - &amp;quot;Ellipsoid vs. Geoid&amp;quot;&quot;/&gt;&lt;property id=&quot;20307&quot; value=&quot;327&quot;/&gt;&lt;/object&gt;&lt;object type=&quot;3&quot; unique_id=&quot;11268&quot;&gt;&lt;property id=&quot;20148&quot; value=&quot;5&quot;/&gt;&lt;property id=&quot;20300&quot; value=&quot;Slide 15&quot;/&gt;&lt;property id=&quot;20307&quot; value=&quot;328&quot;/&gt;&lt;/object&gt;&lt;object type=&quot;3&quot; unique_id=&quot;11270&quot;&gt;&lt;property id=&quot;20148&quot; value=&quot;5&quot;/&gt;&lt;property id=&quot;20300&quot; value=&quot;Slide 13&quot;/&gt;&lt;property id=&quot;20307&quot; value=&quot;330&quot;/&gt;&lt;/object&gt;&lt;object type=&quot;3&quot; unique_id=&quot;11271&quot;&gt;&lt;property id=&quot;20148&quot; value=&quot;5&quot;/&gt;&lt;property id=&quot;20300&quot; value=&quot;Slide 23&quot;/&gt;&lt;property id=&quot;20307&quot; value=&quot;331&quot;/&gt;&lt;/object&gt;&lt;object type=&quot;3&quot; unique_id=&quot;11274&quot;&gt;&lt;property id=&quot;20148&quot; value=&quot;5&quot;/&gt;&lt;property id=&quot;20300&quot; value=&quot;Slide 18 - &amp;quot;Measures Time to Compute Range&amp;quot;&quot;/&gt;&lt;property id=&quot;20307&quot; value=&quot;334&quot;/&gt;&lt;/object&gt;&lt;object type=&quot;3&quot; unique_id=&quot;11275&quot;&gt;&lt;property id=&quot;20148&quot; value=&quot;5&quot;/&gt;&lt;property id=&quot;20300&quot; value=&quot;Slide 19&quot;/&gt;&lt;property id=&quot;20307&quot; value=&quot;335&quot;/&gt;&lt;/object&gt;&lt;object type=&quot;3&quot; unique_id=&quot;11276&quot;&gt;&lt;property id=&quot;20148&quot; value=&quot;5&quot;/&gt;&lt;property id=&quot;20300&quot; value=&quot;Slide 20&quot;/&gt;&lt;property id=&quot;20307&quot; value=&quot;336&quot;/&gt;&lt;/object&gt;&lt;object type=&quot;3&quot; unique_id=&quot;11277&quot;&gt;&lt;property id=&quot;20148&quot; value=&quot;5&quot;/&gt;&lt;property id=&quot;20300&quot; value=&quot;Slide 21&quot;/&gt;&lt;property id=&quot;20307&quot; value=&quot;337&quot;/&gt;&lt;/object&gt;&lt;object type=&quot;3&quot; unique_id=&quot;11278&quot;&gt;&lt;property id=&quot;20148&quot; value=&quot;5&quot;/&gt;&lt;property id=&quot;20300&quot; value=&quot;Slide 22&quot;/&gt;&lt;property id=&quot;20307&quot; value=&quot;338&quot;/&gt;&lt;/object&gt;&lt;object type=&quot;3&quot; unique_id=&quot;11280&quot;&gt;&lt;property id=&quot;20148&quot; value=&quot;5&quot;/&gt;&lt;property id=&quot;20300&quot; value=&quot;Slide 25&quot;/&gt;&lt;property id=&quot;20307&quot; value=&quot;340&quot;/&gt;&lt;/object&gt;&lt;object type=&quot;3&quot; unique_id=&quot;11281&quot;&gt;&lt;property id=&quot;20148&quot; value=&quot;5&quot;/&gt;&lt;property id=&quot;20300&quot; value=&quot;Slide 29 - &amp;quot;EPOCH - Updates&amp;quot;&quot;/&gt;&lt;property id=&quot;20307&quot; value=&quot;341&quot;/&gt;&lt;/object&gt;&lt;object type=&quot;3&quot; unique_id=&quot;11282&quot;&gt;&lt;property id=&quot;20148&quot; value=&quot;5&quot;/&gt;&lt;property id=&quot;20300&quot; value=&quot;Slide 26 - &amp;quot;Tide Type Considerations&amp;quot;&quot;/&gt;&lt;property id=&quot;20307&quot; value=&quot;342&quot;/&gt;&lt;/object&gt;&lt;object type=&quot;3&quot; unique_id=&quot;11283&quot;&gt;&lt;property id=&quot;20148&quot; value=&quot;5&quot;/&gt;&lt;property id=&quot;20300&quot; value=&quot;Slide 27 - &amp;quot;Tide Type Considerations&amp;quot;&quot;/&gt;&lt;property id=&quot;20307&quot; value=&quot;343&quot;/&gt;&lt;/object&gt;&lt;object type=&quot;3&quot; unique_id=&quot;11284&quot;&gt;&lt;property id=&quot;20148&quot; value=&quot;5&quot;/&gt;&lt;property id=&quot;20300&quot; value=&quot;Slide 28 - &amp;quot;Variable Vertical (Tidal) Datums&amp;quot;&quot;/&gt;&lt;property id=&quot;20307&quot; value=&quot;344&quot;/&gt;&lt;/object&gt;&lt;object type=&quot;3&quot; unique_id=&quot;11285&quot;&gt;&lt;property id=&quot;20148&quot; value=&quot;5&quot;/&gt;&lt;property id=&quot;20300&quot; value=&quot;Slide 30 - &amp;quot;Tidal Datums&amp;#x0D;&amp;#x0A;Significance?&amp;quot;&quot;/&gt;&lt;property id=&quot;20307&quot; value=&quot;345&quot;/&gt;&lt;/object&gt;&lt;object type=&quot;3&quot; unique_id=&quot;11286&quot;&gt;&lt;property id=&quot;20148&quot; value=&quot;5&quot;/&gt;&lt;property id=&quot;20300&quot; value=&quot;Slide 31 - &amp;quot;Neap and Spring Tides&amp;quot;&quot;/&gt;&lt;property id=&quot;20307&quot; value=&quot;346&quot;/&gt;&lt;/object&gt;&lt;object type=&quot;3&quot; unique_id=&quot;11287&quot;&gt;&lt;property id=&quot;20148&quot; value=&quot;5&quot;/&gt;&lt;property id=&quot;20300&quot; value=&quot;Slide 32&quot;/&gt;&lt;property id=&quot;20307&quot; value=&quot;347&quot;/&gt;&lt;/object&gt;&lt;object type=&quot;3&quot; unique_id=&quot;11288&quot;&gt;&lt;property id=&quot;20148&quot; value=&quot;5&quot;/&gt;&lt;property id=&quot;20300&quot; value=&quot;Slide 33&quot;/&gt;&lt;property id=&quot;20307&quot; value=&quot;348&quot;/&gt;&lt;/object&gt;&lt;object type=&quot;3&quot; unique_id=&quot;11289&quot;&gt;&lt;property id=&quot;20148&quot; value=&quot;5&quot;/&gt;&lt;property id=&quot;20300&quot; value=&quot;Slide 34&quot;/&gt;&lt;property id=&quot;20307&quot; value=&quot;349&quot;/&gt;&lt;/object&gt;&lt;object type=&quot;3&quot; unique_id=&quot;11290&quot;&gt;&lt;property id=&quot;20148&quot; value=&quot;5&quot;/&gt;&lt;property id=&quot;20300&quot; value=&quot;Slide 35&quot;/&gt;&lt;property id=&quot;20307&quot; value=&quot;350&quot;/&gt;&lt;/object&gt;&lt;object type=&quot;3&quot; unique_id=&quot;11291&quot;&gt;&lt;property id=&quot;20148&quot; value=&quot;5&quot;/&gt;&lt;property id=&quot;20300&quot; value=&quot;Slide 36 - &amp;quot;Sea Level Trend &amp;#x0D;&amp;#x0A;Juneau, AK&amp;quot;&quot;/&gt;&lt;property id=&quot;20307&quot; value=&quot;351&quot;/&gt;&lt;/object&gt;&lt;object type=&quot;3&quot; unique_id=&quot;11293&quot;&gt;&lt;property id=&quot;20148&quot; value=&quot;5&quot;/&gt;&lt;property id=&quot;20300&quot; value=&quot;Slide 38&quot;/&gt;&lt;property id=&quot;20307&quot; value=&quot;353&quot;/&gt;&lt;/object&gt;&lt;object type=&quot;3&quot; unique_id=&quot;11294&quot;&gt;&lt;property id=&quot;20148&quot; value=&quot;5&quot;/&gt;&lt;property id=&quot;20300&quot; value=&quot;Slide 39&quot;/&gt;&lt;property id=&quot;20307&quot; value=&quot;354&quot;/&gt;&lt;/object&gt;&lt;object type=&quot;3&quot; unique_id=&quot;11296&quot;&gt;&lt;property id=&quot;20148&quot; value=&quot;5&quot;/&gt;&lt;property id=&quot;20300&quot; value=&quot;Slide 50&quot;/&gt;&lt;property id=&quot;20307&quot; value=&quot;356&quot;/&gt;&lt;/object&gt;&lt;object type=&quot;3&quot; unique_id=&quot;11297&quot;&gt;&lt;property id=&quot;20148&quot; value=&quot;5&quot;/&gt;&lt;property id=&quot;20300&quot; value=&quot;Slide 52 - &amp;quot;Project Control&amp;quot;&quot;/&gt;&lt;property id=&quot;20307&quot; value=&quot;357&quot;/&gt;&lt;/object&gt;&lt;object type=&quot;3&quot; unique_id=&quot;11298&quot;&gt;&lt;property id=&quot;20148&quot; value=&quot;5&quot;/&gt;&lt;property id=&quot;20300&quot; value=&quot;Slide 62&quot;/&gt;&lt;property id=&quot;20307&quot; value=&quot;322&quot;/&gt;&lt;/object&gt;&lt;object type=&quot;3&quot; unique_id=&quot;12043&quot;&gt;&lt;property id=&quot;20148&quot; value=&quot;5&quot;/&gt;&lt;property id=&quot;20300&quot; value=&quot;Slide 54 - &amp;quot;NAD 83&amp;quot;&quot;/&gt;&lt;property id=&quot;20307&quot; value=&quot;358&quot;/&gt;&lt;/object&gt;&lt;object type=&quot;3&quot; unique_id=&quot;12044&quot;&gt;&lt;property id=&quot;20148&quot; value=&quot;5&quot;/&gt;&lt;property id=&quot;20300&quot; value=&quot;Slide 46&quot;/&gt;&lt;property id=&quot;20307&quot; value=&quot;359&quot;/&gt;&lt;/object&gt;&lt;object type=&quot;3&quot; unique_id=&quot;12045&quot;&gt;&lt;property id=&quot;20148&quot; value=&quot;5&quot;/&gt;&lt;property id=&quot;20300&quot; value=&quot;Slide 47 - &amp;quot;IPET  Volume II--Geodetic Vertical and Water Level Datum Assessment&amp;#x0D;&amp;#x0A;FINDINGS &amp;amp; LESSONS LEARNED&amp;quot;&quot;/&gt;&lt;property id=&quot;20307&quot; value=&quot;360&quot;/&gt;&lt;/object&gt;&lt;object type=&quot;3&quot; unique_id=&quot;12046&quot;&gt;&lt;property id=&quot;20148&quot; value=&quot;5&quot;/&gt;&lt;property id=&quot;20300&quot; value=&quot;Slide 48&quot;/&gt;&lt;property id=&quot;20307&quot; value=&quot;361&quot;/&gt;&lt;/object&gt;&lt;object type=&quot;3&quot; unique_id=&quot;12047&quot;&gt;&lt;property id=&quot;20148&quot; value=&quot;5&quot;/&gt;&lt;property id=&quot;20300&quot; value=&quot;Slide 49 - &amp;quot;Guidance Development&amp;quot;&quot;/&gt;&lt;property id=&quot;20307&quot; value=&quot;362&quot;/&gt;&lt;/object&gt;&lt;object type=&quot;3&quot; unique_id=&quot;12048&quot;&gt;&lt;property id=&quot;20148&quot; value=&quot;5&quot;/&gt;&lt;property id=&quot;20300&quot; value=&quot;Slide 55 - &amp;quot;NAVD 88&amp;quot;&quot;/&gt;&lt;property id=&quot;20307&quot; value=&quot;363&quot;/&gt;&lt;/object&gt;&lt;object type=&quot;3&quot; unique_id=&quot;12303&quot;&gt;&lt;property id=&quot;20148&quot; value=&quot;5&quot;/&gt;&lt;property id=&quot;20300&quot; value=&quot;Slide 10&quot;/&gt;&lt;property id=&quot;20307&quot; value=&quot;365&quot;/&gt;&lt;/object&gt;&lt;object type=&quot;3&quot; unique_id=&quot;12561&quot;&gt;&lt;property id=&quot;20148&quot; value=&quot;5&quot;/&gt;&lt;property id=&quot;20300&quot; value=&quot;Slide 56 - &amp;quot;USACE Vertical Datums&amp;quot;&quot;/&gt;&lt;property id=&quot;20307&quot; value=&quot;366&quot;/&gt;&lt;/object&gt;&lt;object type=&quot;3&quot; unique_id=&quot;12562&quot;&gt;&lt;property id=&quot;20148&quot; value=&quot;5&quot;/&gt;&lt;property id=&quot;20300&quot; value=&quot;Slide 57&quot;/&gt;&lt;property id=&quot;20307&quot; value=&quot;367&quot;/&gt;&lt;/object&gt;&lt;object type=&quot;3&quot; unique_id=&quot;12753&quot;&gt;&lt;property id=&quot;20148&quot; value=&quot;5&quot;/&gt;&lt;property id=&quot;20300&quot; value=&quot;Slide 17&quot;/&gt;&lt;property id=&quot;20307&quot; value=&quot;368&quot;/&gt;&lt;/object&gt;&lt;object type=&quot;3&quot; unique_id=&quot;13294&quot;&gt;&lt;property id=&quot;20148&quot; value=&quot;5&quot;/&gt;&lt;property id=&quot;20300&quot; value=&quot;Slide 37&quot;/&gt;&lt;property id=&quot;20307&quot; value=&quot;369&quot;/&gt;&lt;/object&gt;&lt;object type=&quot;3&quot; unique_id=&quot;13295&quot;&gt;&lt;property id=&quot;20148&quot; value=&quot;5&quot;/&gt;&lt;property id=&quot;20300&quot; value=&quot;Slide 40&quot;/&gt;&lt;property id=&quot;20307&quot; value=&quot;370&quot;/&gt;&lt;/object&gt;&lt;object type=&quot;3&quot; unique_id=&quot;13296&quot;&gt;&lt;property id=&quot;20148&quot; value=&quot;5&quot;/&gt;&lt;property id=&quot;20300&quot; value=&quot;Slide 41&quot;/&gt;&lt;property id=&quot;20307&quot; value=&quot;371&quot;/&gt;&lt;/object&gt;&lt;object type=&quot;3&quot; unique_id=&quot;13297&quot;&gt;&lt;property id=&quot;20148&quot; value=&quot;5&quot;/&gt;&lt;property id=&quot;20300&quot; value=&quot;Slide 45&quot;/&gt;&lt;property id=&quot;20307&quot; value=&quot;372&quot;/&gt;&lt;/object&gt;&lt;object type=&quot;3&quot; unique_id=&quot;13600&quot;&gt;&lt;property id=&quot;20148&quot; value=&quot;5&quot;/&gt;&lt;property id=&quot;20300&quot; value=&quot;Slide 3 - &amp;quot;Please Ask Questions As We Go Along&amp;quot;&quot;/&gt;&lt;property id=&quot;20307&quot; value=&quot;373&quot;/&gt;&lt;/object&gt;&lt;object type=&quot;3&quot; unique_id=&quot;13601&quot;&gt;&lt;property id=&quot;20148&quot; value=&quot;5&quot;/&gt;&lt;property id=&quot;20300&quot; value=&quot;Slide 14&quot;/&gt;&lt;property id=&quot;20307&quot; value=&quot;374&quot;/&gt;&lt;/object&gt;&lt;object type=&quot;3&quot; unique_id=&quot;13850&quot;&gt;&lt;property id=&quot;20148&quot; value=&quot;5&quot;/&gt;&lt;property id=&quot;20300&quot; value=&quot;Slide 24&quot;/&gt;&lt;property id=&quot;20307&quot; value=&quot;375&quot;/&gt;&lt;/object&gt;&lt;object type=&quot;3&quot; unique_id=&quot;14229&quot;&gt;&lt;property id=&quot;20148&quot; value=&quot;5&quot;/&gt;&lt;property id=&quot;20300&quot; value=&quot;Slide 42 - &amp;quot;Difference in Water Level&amp;#x0D;&amp;#x0A;Pilot Town vs. Pilot Station&amp;quot;&quot;/&gt;&lt;property id=&quot;20307&quot; value=&quot;376&quot;/&gt;&lt;/object&gt;&lt;object type=&quot;3&quot; unique_id=&quot;14230&quot;&gt;&lt;property id=&quot;20148&quot; value=&quot;5&quot;/&gt;&lt;property id=&quot;20300&quot; value=&quot;Slide 43 - &amp;quot;Difference in Water Level&amp;#x0D;&amp;#x0A;Pilot Town vs. Pilot Station&amp;quot;&quot;/&gt;&lt;property id=&quot;20307&quot; value=&quot;377&quot;/&gt;&lt;/object&gt;&lt;object type=&quot;3&quot; unique_id=&quot;14231&quot;&gt;&lt;property id=&quot;20148&quot; value=&quot;5&quot;/&gt;&lt;property id=&quot;20300&quot; value=&quot;Slide 44 - &amp;quot;Difference in Water Level&amp;#x0D;&amp;#x0A;Pilot Town vs. Pilot Station&amp;quot;&quot;/&gt;&lt;property id=&quot;20307&quot; value=&quot;378&quot;/&gt;&lt;/object&gt;&lt;object type=&quot;3&quot; unique_id=&quot;14232&quot;&gt;&lt;property id=&quot;20148&quot; value=&quot;5&quot;/&gt;&lt;property id=&quot;20300&quot; value=&quot;Slide 61 - &amp;quot;Tidal datum at project&amp;quot;&quot;/&gt;&lt;property id=&quot;20307&quot; value=&quot;379&quot;/&gt;&lt;/object&gt;&lt;object type=&quot;3&quot; unique_id=&quot;14552&quot;&gt;&lt;property id=&quot;20148&quot; value=&quot;5&quot;/&gt;&lt;property id=&quot;20300&quot; value=&quot;Slide 58&quot;/&gt;&lt;property id=&quot;20307&quot; value=&quot;380&quot;/&gt;&lt;/object&gt;&lt;object type=&quot;3&quot; unique_id=&quot;14617&quot;&gt;&lt;property id=&quot;20148&quot; value=&quot;5&quot;/&gt;&lt;property id=&quot;20300&quot; value=&quot;Slide 16&quot;/&gt;&lt;property id=&quot;20307&quot; value=&quot;381&quot;/&gt;&lt;/object&gt;&lt;/object&gt;&lt;/object&gt;&lt;/database&gt;"/>
  <p:tag name="SECTOMILLISECCONVERTED" val="1"/>
</p:tagLst>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4250</TotalTime>
  <Words>6298</Words>
  <Application>Microsoft Office PowerPoint</Application>
  <PresentationFormat>On-screen Show (4:3)</PresentationFormat>
  <Paragraphs>770</Paragraphs>
  <Slides>63</Slides>
  <Notes>38</Notes>
  <HiddenSlides>6</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Title Master</vt:lpstr>
      <vt:lpstr>Slide Master</vt:lpstr>
      <vt:lpstr>Basic Geodesy and Datums New Orleans District June, 2014</vt:lpstr>
      <vt:lpstr>Overview</vt:lpstr>
      <vt:lpstr>Please Ask Questions As We Go Along</vt:lpstr>
      <vt:lpstr>Slide 4</vt:lpstr>
      <vt:lpstr>“EARTH SURFACES”</vt:lpstr>
      <vt:lpstr>Slide 6</vt:lpstr>
      <vt:lpstr>Slide 7</vt:lpstr>
      <vt:lpstr>Slide 8</vt:lpstr>
      <vt:lpstr>Slide 9</vt:lpstr>
      <vt:lpstr>Slide 10</vt:lpstr>
      <vt:lpstr>Slide 11</vt:lpstr>
      <vt:lpstr>Ellipsoid vs. Geoid</vt:lpstr>
      <vt:lpstr>Slide 13</vt:lpstr>
      <vt:lpstr>Slide 14</vt:lpstr>
      <vt:lpstr>Slide 15</vt:lpstr>
      <vt:lpstr>Slide 16</vt:lpstr>
      <vt:lpstr>Slide 17</vt:lpstr>
      <vt:lpstr>Measures Time to Compute Range</vt:lpstr>
      <vt:lpstr>Slide 19</vt:lpstr>
      <vt:lpstr>Slide 20</vt:lpstr>
      <vt:lpstr>Slide 21</vt:lpstr>
      <vt:lpstr>Slide 22</vt:lpstr>
      <vt:lpstr>Slide 23</vt:lpstr>
      <vt:lpstr>Slide 24</vt:lpstr>
      <vt:lpstr>Slide 25</vt:lpstr>
      <vt:lpstr>Tide Type Considerations</vt:lpstr>
      <vt:lpstr>Tide Type Considerations</vt:lpstr>
      <vt:lpstr>Variable Vertical (Tidal) Datums</vt:lpstr>
      <vt:lpstr>EPOCH - Updates</vt:lpstr>
      <vt:lpstr>Tidal Datums Significance?</vt:lpstr>
      <vt:lpstr>Neap and Spring Tides</vt:lpstr>
      <vt:lpstr>Slide 32</vt:lpstr>
      <vt:lpstr>Slide 33</vt:lpstr>
      <vt:lpstr>Slide 34</vt:lpstr>
      <vt:lpstr>Slide 35</vt:lpstr>
      <vt:lpstr>Sea Level Trend  Juneau, AK</vt:lpstr>
      <vt:lpstr>Slide 37</vt:lpstr>
      <vt:lpstr>Slide 38</vt:lpstr>
      <vt:lpstr>Slide 39</vt:lpstr>
      <vt:lpstr>Slide 40</vt:lpstr>
      <vt:lpstr>Slide 41</vt:lpstr>
      <vt:lpstr>Difference in Water Level Pilot Town vs. Pilot Station</vt:lpstr>
      <vt:lpstr>Difference in Water Level Pilot Town vs. Pilot Station</vt:lpstr>
      <vt:lpstr>Difference in Water Level Pilot Town vs. Pilot Station</vt:lpstr>
      <vt:lpstr>Slide 45</vt:lpstr>
      <vt:lpstr>Slide 46</vt:lpstr>
      <vt:lpstr>IPET  Volume II--Geodetic Vertical and Water Level Datum Assessment FINDINGS &amp; LESSONS LEARNED</vt:lpstr>
      <vt:lpstr>Slide 48</vt:lpstr>
      <vt:lpstr>Guidance Development</vt:lpstr>
      <vt:lpstr>Slide 50</vt:lpstr>
      <vt:lpstr>Slide 51</vt:lpstr>
      <vt:lpstr>Project Control</vt:lpstr>
      <vt:lpstr>Working Partnership</vt:lpstr>
      <vt:lpstr>NAD 83</vt:lpstr>
      <vt:lpstr>NAVD 88</vt:lpstr>
      <vt:lpstr>USACE Vertical Datums</vt:lpstr>
      <vt:lpstr>Slide 57</vt:lpstr>
      <vt:lpstr>Slide 58</vt:lpstr>
      <vt:lpstr>Slide 59</vt:lpstr>
      <vt:lpstr>Slide 60</vt:lpstr>
      <vt:lpstr>Tidal datum at project</vt:lpstr>
      <vt:lpstr>Slide 62</vt:lpstr>
      <vt:lpstr> Questions?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Garster</dc:creator>
  <cp:lastModifiedBy>S1GSAMWH</cp:lastModifiedBy>
  <cp:revision>280</cp:revision>
  <dcterms:created xsi:type="dcterms:W3CDTF">2009-10-20T12:53:53Z</dcterms:created>
  <dcterms:modified xsi:type="dcterms:W3CDTF">2014-06-19T13:17:43Z</dcterms:modified>
</cp:coreProperties>
</file>